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57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96864" y="655923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599" y="1674173"/>
            <a:ext cx="10058399" cy="483527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5159" y="4074163"/>
            <a:ext cx="2900648" cy="166687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81743" y="4310754"/>
            <a:ext cx="2426335" cy="1196975"/>
          </a:xfrm>
          <a:custGeom>
            <a:avLst/>
            <a:gdLst/>
            <a:ahLst/>
            <a:cxnLst/>
            <a:rect l="l" t="t" r="r" b="b"/>
            <a:pathLst>
              <a:path w="2426335" h="1196975">
                <a:moveTo>
                  <a:pt x="0" y="598489"/>
                </a:moveTo>
                <a:lnTo>
                  <a:pt x="6262" y="537307"/>
                </a:lnTo>
                <a:lnTo>
                  <a:pt x="24641" y="477890"/>
                </a:lnTo>
                <a:lnTo>
                  <a:pt x="54529" y="420539"/>
                </a:lnTo>
                <a:lnTo>
                  <a:pt x="95315" y="365555"/>
                </a:lnTo>
                <a:lnTo>
                  <a:pt x="146389" y="313240"/>
                </a:lnTo>
                <a:lnTo>
                  <a:pt x="175594" y="288177"/>
                </a:lnTo>
                <a:lnTo>
                  <a:pt x="207142" y="263894"/>
                </a:lnTo>
                <a:lnTo>
                  <a:pt x="240958" y="240429"/>
                </a:lnTo>
                <a:lnTo>
                  <a:pt x="276964" y="217819"/>
                </a:lnTo>
                <a:lnTo>
                  <a:pt x="315085" y="196102"/>
                </a:lnTo>
                <a:lnTo>
                  <a:pt x="355245" y="175315"/>
                </a:lnTo>
                <a:lnTo>
                  <a:pt x="397367" y="155497"/>
                </a:lnTo>
                <a:lnTo>
                  <a:pt x="441376" y="136685"/>
                </a:lnTo>
                <a:lnTo>
                  <a:pt x="487194" y="118916"/>
                </a:lnTo>
                <a:lnTo>
                  <a:pt x="534746" y="102228"/>
                </a:lnTo>
                <a:lnTo>
                  <a:pt x="583955" y="86659"/>
                </a:lnTo>
                <a:lnTo>
                  <a:pt x="634746" y="72246"/>
                </a:lnTo>
                <a:lnTo>
                  <a:pt x="687042" y="59027"/>
                </a:lnTo>
                <a:lnTo>
                  <a:pt x="740766" y="47040"/>
                </a:lnTo>
                <a:lnTo>
                  <a:pt x="795843" y="36322"/>
                </a:lnTo>
                <a:lnTo>
                  <a:pt x="852197" y="26912"/>
                </a:lnTo>
                <a:lnTo>
                  <a:pt x="909751" y="18845"/>
                </a:lnTo>
                <a:lnTo>
                  <a:pt x="968428" y="12161"/>
                </a:lnTo>
                <a:lnTo>
                  <a:pt x="1028154" y="6897"/>
                </a:lnTo>
                <a:lnTo>
                  <a:pt x="1088851" y="3090"/>
                </a:lnTo>
                <a:lnTo>
                  <a:pt x="1150443" y="778"/>
                </a:lnTo>
                <a:lnTo>
                  <a:pt x="1212854" y="0"/>
                </a:lnTo>
                <a:lnTo>
                  <a:pt x="1275265" y="778"/>
                </a:lnTo>
                <a:lnTo>
                  <a:pt x="1336857" y="3090"/>
                </a:lnTo>
                <a:lnTo>
                  <a:pt x="1397554" y="6897"/>
                </a:lnTo>
                <a:lnTo>
                  <a:pt x="1457280" y="12161"/>
                </a:lnTo>
                <a:lnTo>
                  <a:pt x="1515957" y="18845"/>
                </a:lnTo>
                <a:lnTo>
                  <a:pt x="1573511" y="26912"/>
                </a:lnTo>
                <a:lnTo>
                  <a:pt x="1629865" y="36322"/>
                </a:lnTo>
                <a:lnTo>
                  <a:pt x="1684942" y="47040"/>
                </a:lnTo>
                <a:lnTo>
                  <a:pt x="1738666" y="59027"/>
                </a:lnTo>
                <a:lnTo>
                  <a:pt x="1790962" y="72246"/>
                </a:lnTo>
                <a:lnTo>
                  <a:pt x="1841753" y="86659"/>
                </a:lnTo>
                <a:lnTo>
                  <a:pt x="1890962" y="102228"/>
                </a:lnTo>
                <a:lnTo>
                  <a:pt x="1938514" y="118916"/>
                </a:lnTo>
                <a:lnTo>
                  <a:pt x="1984332" y="136685"/>
                </a:lnTo>
                <a:lnTo>
                  <a:pt x="2028341" y="155497"/>
                </a:lnTo>
                <a:lnTo>
                  <a:pt x="2070463" y="175315"/>
                </a:lnTo>
                <a:lnTo>
                  <a:pt x="2110623" y="196102"/>
                </a:lnTo>
                <a:lnTo>
                  <a:pt x="2148744" y="217819"/>
                </a:lnTo>
                <a:lnTo>
                  <a:pt x="2184750" y="240429"/>
                </a:lnTo>
                <a:lnTo>
                  <a:pt x="2218566" y="263894"/>
                </a:lnTo>
                <a:lnTo>
                  <a:pt x="2250114" y="288177"/>
                </a:lnTo>
                <a:lnTo>
                  <a:pt x="2279319" y="313240"/>
                </a:lnTo>
                <a:lnTo>
                  <a:pt x="2330393" y="365555"/>
                </a:lnTo>
                <a:lnTo>
                  <a:pt x="2371179" y="420539"/>
                </a:lnTo>
                <a:lnTo>
                  <a:pt x="2401067" y="477890"/>
                </a:lnTo>
                <a:lnTo>
                  <a:pt x="2419446" y="537307"/>
                </a:lnTo>
                <a:lnTo>
                  <a:pt x="2425709" y="598489"/>
                </a:lnTo>
                <a:lnTo>
                  <a:pt x="2424130" y="629293"/>
                </a:lnTo>
                <a:lnTo>
                  <a:pt x="2411733" y="689649"/>
                </a:lnTo>
                <a:lnTo>
                  <a:pt x="2387523" y="748083"/>
                </a:lnTo>
                <a:lnTo>
                  <a:pt x="2352110" y="804297"/>
                </a:lnTo>
                <a:lnTo>
                  <a:pt x="2306104" y="857988"/>
                </a:lnTo>
                <a:lnTo>
                  <a:pt x="2250114" y="908857"/>
                </a:lnTo>
                <a:lnTo>
                  <a:pt x="2218566" y="933140"/>
                </a:lnTo>
                <a:lnTo>
                  <a:pt x="2184750" y="956604"/>
                </a:lnTo>
                <a:lnTo>
                  <a:pt x="2148744" y="979212"/>
                </a:lnTo>
                <a:lnTo>
                  <a:pt x="2110623" y="1000926"/>
                </a:lnTo>
                <a:lnTo>
                  <a:pt x="2070463" y="1021710"/>
                </a:lnTo>
                <a:lnTo>
                  <a:pt x="2028341" y="1041525"/>
                </a:lnTo>
                <a:lnTo>
                  <a:pt x="1984332" y="1060334"/>
                </a:lnTo>
                <a:lnTo>
                  <a:pt x="1938514" y="1078100"/>
                </a:lnTo>
                <a:lnTo>
                  <a:pt x="1890962" y="1094784"/>
                </a:lnTo>
                <a:lnTo>
                  <a:pt x="1841753" y="1110349"/>
                </a:lnTo>
                <a:lnTo>
                  <a:pt x="1790962" y="1124758"/>
                </a:lnTo>
                <a:lnTo>
                  <a:pt x="1738666" y="1137972"/>
                </a:lnTo>
                <a:lnTo>
                  <a:pt x="1684942" y="1149956"/>
                </a:lnTo>
                <a:lnTo>
                  <a:pt x="1629865" y="1160670"/>
                </a:lnTo>
                <a:lnTo>
                  <a:pt x="1573511" y="1170077"/>
                </a:lnTo>
                <a:lnTo>
                  <a:pt x="1515957" y="1178141"/>
                </a:lnTo>
                <a:lnTo>
                  <a:pt x="1457280" y="1184822"/>
                </a:lnTo>
                <a:lnTo>
                  <a:pt x="1397554" y="1190084"/>
                </a:lnTo>
                <a:lnTo>
                  <a:pt x="1336857" y="1193889"/>
                </a:lnTo>
                <a:lnTo>
                  <a:pt x="1275265" y="1196200"/>
                </a:lnTo>
                <a:lnTo>
                  <a:pt x="1212854" y="1196978"/>
                </a:lnTo>
                <a:lnTo>
                  <a:pt x="1150443" y="1196200"/>
                </a:lnTo>
                <a:lnTo>
                  <a:pt x="1088851" y="1193889"/>
                </a:lnTo>
                <a:lnTo>
                  <a:pt x="1028154" y="1190084"/>
                </a:lnTo>
                <a:lnTo>
                  <a:pt x="968428" y="1184822"/>
                </a:lnTo>
                <a:lnTo>
                  <a:pt x="909751" y="1178141"/>
                </a:lnTo>
                <a:lnTo>
                  <a:pt x="852197" y="1170077"/>
                </a:lnTo>
                <a:lnTo>
                  <a:pt x="795843" y="1160670"/>
                </a:lnTo>
                <a:lnTo>
                  <a:pt x="740766" y="1149956"/>
                </a:lnTo>
                <a:lnTo>
                  <a:pt x="687042" y="1137972"/>
                </a:lnTo>
                <a:lnTo>
                  <a:pt x="634746" y="1124758"/>
                </a:lnTo>
                <a:lnTo>
                  <a:pt x="583955" y="1110349"/>
                </a:lnTo>
                <a:lnTo>
                  <a:pt x="534746" y="1094784"/>
                </a:lnTo>
                <a:lnTo>
                  <a:pt x="487194" y="1078100"/>
                </a:lnTo>
                <a:lnTo>
                  <a:pt x="441376" y="1060334"/>
                </a:lnTo>
                <a:lnTo>
                  <a:pt x="397367" y="1041525"/>
                </a:lnTo>
                <a:lnTo>
                  <a:pt x="355245" y="1021710"/>
                </a:lnTo>
                <a:lnTo>
                  <a:pt x="315085" y="1000926"/>
                </a:lnTo>
                <a:lnTo>
                  <a:pt x="276964" y="979212"/>
                </a:lnTo>
                <a:lnTo>
                  <a:pt x="240958" y="956604"/>
                </a:lnTo>
                <a:lnTo>
                  <a:pt x="207142" y="933140"/>
                </a:lnTo>
                <a:lnTo>
                  <a:pt x="175594" y="908857"/>
                </a:lnTo>
                <a:lnTo>
                  <a:pt x="146389" y="883794"/>
                </a:lnTo>
                <a:lnTo>
                  <a:pt x="95315" y="831476"/>
                </a:lnTo>
                <a:lnTo>
                  <a:pt x="54529" y="776486"/>
                </a:lnTo>
                <a:lnTo>
                  <a:pt x="24641" y="719125"/>
                </a:lnTo>
                <a:lnTo>
                  <a:pt x="6262" y="659692"/>
                </a:lnTo>
                <a:lnTo>
                  <a:pt x="0" y="598489"/>
                </a:lnTo>
                <a:close/>
              </a:path>
              <a:path w="2426335" h="1196975">
                <a:moveTo>
                  <a:pt x="0" y="598489"/>
                </a:moveTo>
                <a:lnTo>
                  <a:pt x="6262" y="537307"/>
                </a:lnTo>
                <a:lnTo>
                  <a:pt x="24641" y="477890"/>
                </a:lnTo>
                <a:lnTo>
                  <a:pt x="54529" y="420539"/>
                </a:lnTo>
                <a:lnTo>
                  <a:pt x="95315" y="365555"/>
                </a:lnTo>
                <a:lnTo>
                  <a:pt x="146389" y="313240"/>
                </a:lnTo>
                <a:lnTo>
                  <a:pt x="175594" y="288177"/>
                </a:lnTo>
                <a:lnTo>
                  <a:pt x="207142" y="263894"/>
                </a:lnTo>
                <a:lnTo>
                  <a:pt x="240958" y="240429"/>
                </a:lnTo>
                <a:lnTo>
                  <a:pt x="276964" y="217819"/>
                </a:lnTo>
                <a:lnTo>
                  <a:pt x="315085" y="196102"/>
                </a:lnTo>
                <a:lnTo>
                  <a:pt x="355245" y="175315"/>
                </a:lnTo>
                <a:lnTo>
                  <a:pt x="397367" y="155497"/>
                </a:lnTo>
                <a:lnTo>
                  <a:pt x="441376" y="136685"/>
                </a:lnTo>
                <a:lnTo>
                  <a:pt x="487194" y="118916"/>
                </a:lnTo>
                <a:lnTo>
                  <a:pt x="534746" y="102228"/>
                </a:lnTo>
                <a:lnTo>
                  <a:pt x="583955" y="86659"/>
                </a:lnTo>
                <a:lnTo>
                  <a:pt x="634746" y="72246"/>
                </a:lnTo>
                <a:lnTo>
                  <a:pt x="687042" y="59027"/>
                </a:lnTo>
                <a:lnTo>
                  <a:pt x="740766" y="47040"/>
                </a:lnTo>
                <a:lnTo>
                  <a:pt x="795843" y="36322"/>
                </a:lnTo>
                <a:lnTo>
                  <a:pt x="852197" y="26912"/>
                </a:lnTo>
                <a:lnTo>
                  <a:pt x="909751" y="18845"/>
                </a:lnTo>
                <a:lnTo>
                  <a:pt x="968428" y="12161"/>
                </a:lnTo>
                <a:lnTo>
                  <a:pt x="1028154" y="6897"/>
                </a:lnTo>
                <a:lnTo>
                  <a:pt x="1088851" y="3090"/>
                </a:lnTo>
                <a:lnTo>
                  <a:pt x="1150443" y="778"/>
                </a:lnTo>
                <a:lnTo>
                  <a:pt x="1212854" y="0"/>
                </a:lnTo>
                <a:lnTo>
                  <a:pt x="1275265" y="778"/>
                </a:lnTo>
                <a:lnTo>
                  <a:pt x="1336857" y="3090"/>
                </a:lnTo>
                <a:lnTo>
                  <a:pt x="1397554" y="6897"/>
                </a:lnTo>
                <a:lnTo>
                  <a:pt x="1457280" y="12161"/>
                </a:lnTo>
                <a:lnTo>
                  <a:pt x="1515957" y="18845"/>
                </a:lnTo>
                <a:lnTo>
                  <a:pt x="1573511" y="26912"/>
                </a:lnTo>
                <a:lnTo>
                  <a:pt x="1629865" y="36322"/>
                </a:lnTo>
                <a:lnTo>
                  <a:pt x="1684942" y="47040"/>
                </a:lnTo>
                <a:lnTo>
                  <a:pt x="1738666" y="59027"/>
                </a:lnTo>
                <a:lnTo>
                  <a:pt x="1790962" y="72246"/>
                </a:lnTo>
                <a:lnTo>
                  <a:pt x="1841753" y="86659"/>
                </a:lnTo>
                <a:lnTo>
                  <a:pt x="1890962" y="102228"/>
                </a:lnTo>
                <a:lnTo>
                  <a:pt x="1938514" y="118916"/>
                </a:lnTo>
                <a:lnTo>
                  <a:pt x="1984332" y="136685"/>
                </a:lnTo>
                <a:lnTo>
                  <a:pt x="2028341" y="155497"/>
                </a:lnTo>
                <a:lnTo>
                  <a:pt x="2070463" y="175315"/>
                </a:lnTo>
                <a:lnTo>
                  <a:pt x="2110623" y="196102"/>
                </a:lnTo>
                <a:lnTo>
                  <a:pt x="2148744" y="217819"/>
                </a:lnTo>
                <a:lnTo>
                  <a:pt x="2184750" y="240429"/>
                </a:lnTo>
                <a:lnTo>
                  <a:pt x="2218566" y="263894"/>
                </a:lnTo>
                <a:lnTo>
                  <a:pt x="2250114" y="288177"/>
                </a:lnTo>
                <a:lnTo>
                  <a:pt x="2279319" y="313240"/>
                </a:lnTo>
                <a:lnTo>
                  <a:pt x="2330393" y="365555"/>
                </a:lnTo>
                <a:lnTo>
                  <a:pt x="2371179" y="420539"/>
                </a:lnTo>
                <a:lnTo>
                  <a:pt x="2401067" y="477890"/>
                </a:lnTo>
                <a:lnTo>
                  <a:pt x="2419446" y="537307"/>
                </a:lnTo>
                <a:lnTo>
                  <a:pt x="2425709" y="598489"/>
                </a:lnTo>
                <a:lnTo>
                  <a:pt x="2424130" y="629293"/>
                </a:lnTo>
                <a:lnTo>
                  <a:pt x="2411733" y="689649"/>
                </a:lnTo>
                <a:lnTo>
                  <a:pt x="2387523" y="748083"/>
                </a:lnTo>
                <a:lnTo>
                  <a:pt x="2352110" y="804297"/>
                </a:lnTo>
                <a:lnTo>
                  <a:pt x="2306104" y="857988"/>
                </a:lnTo>
                <a:lnTo>
                  <a:pt x="2250114" y="908857"/>
                </a:lnTo>
                <a:lnTo>
                  <a:pt x="2218566" y="933140"/>
                </a:lnTo>
                <a:lnTo>
                  <a:pt x="2184750" y="956604"/>
                </a:lnTo>
                <a:lnTo>
                  <a:pt x="2148744" y="979212"/>
                </a:lnTo>
                <a:lnTo>
                  <a:pt x="2110623" y="1000926"/>
                </a:lnTo>
                <a:lnTo>
                  <a:pt x="2070463" y="1021710"/>
                </a:lnTo>
                <a:lnTo>
                  <a:pt x="2028341" y="1041525"/>
                </a:lnTo>
                <a:lnTo>
                  <a:pt x="1984332" y="1060334"/>
                </a:lnTo>
                <a:lnTo>
                  <a:pt x="1938514" y="1078100"/>
                </a:lnTo>
                <a:lnTo>
                  <a:pt x="1890962" y="1094784"/>
                </a:lnTo>
                <a:lnTo>
                  <a:pt x="1841753" y="1110349"/>
                </a:lnTo>
                <a:lnTo>
                  <a:pt x="1790962" y="1124758"/>
                </a:lnTo>
                <a:lnTo>
                  <a:pt x="1738666" y="1137972"/>
                </a:lnTo>
                <a:lnTo>
                  <a:pt x="1684942" y="1149956"/>
                </a:lnTo>
                <a:lnTo>
                  <a:pt x="1629865" y="1160670"/>
                </a:lnTo>
                <a:lnTo>
                  <a:pt x="1573511" y="1170077"/>
                </a:lnTo>
                <a:lnTo>
                  <a:pt x="1515957" y="1178141"/>
                </a:lnTo>
                <a:lnTo>
                  <a:pt x="1457280" y="1184822"/>
                </a:lnTo>
                <a:lnTo>
                  <a:pt x="1397554" y="1190084"/>
                </a:lnTo>
                <a:lnTo>
                  <a:pt x="1336857" y="1193889"/>
                </a:lnTo>
                <a:lnTo>
                  <a:pt x="1275265" y="1196200"/>
                </a:lnTo>
                <a:lnTo>
                  <a:pt x="1212854" y="1196978"/>
                </a:lnTo>
                <a:lnTo>
                  <a:pt x="1150443" y="1196200"/>
                </a:lnTo>
                <a:lnTo>
                  <a:pt x="1088851" y="1193889"/>
                </a:lnTo>
                <a:lnTo>
                  <a:pt x="1028154" y="1190084"/>
                </a:lnTo>
                <a:lnTo>
                  <a:pt x="968428" y="1184822"/>
                </a:lnTo>
                <a:lnTo>
                  <a:pt x="909751" y="1178141"/>
                </a:lnTo>
                <a:lnTo>
                  <a:pt x="852197" y="1170077"/>
                </a:lnTo>
                <a:lnTo>
                  <a:pt x="795843" y="1160670"/>
                </a:lnTo>
                <a:lnTo>
                  <a:pt x="740766" y="1149956"/>
                </a:lnTo>
                <a:lnTo>
                  <a:pt x="687042" y="1137972"/>
                </a:lnTo>
                <a:lnTo>
                  <a:pt x="634746" y="1124758"/>
                </a:lnTo>
                <a:lnTo>
                  <a:pt x="583955" y="1110349"/>
                </a:lnTo>
                <a:lnTo>
                  <a:pt x="534746" y="1094784"/>
                </a:lnTo>
                <a:lnTo>
                  <a:pt x="487194" y="1078100"/>
                </a:lnTo>
                <a:lnTo>
                  <a:pt x="441376" y="1060334"/>
                </a:lnTo>
                <a:lnTo>
                  <a:pt x="397367" y="1041525"/>
                </a:lnTo>
                <a:lnTo>
                  <a:pt x="355245" y="1021710"/>
                </a:lnTo>
                <a:lnTo>
                  <a:pt x="315085" y="1000926"/>
                </a:lnTo>
                <a:lnTo>
                  <a:pt x="276964" y="979212"/>
                </a:lnTo>
                <a:lnTo>
                  <a:pt x="240958" y="956604"/>
                </a:lnTo>
                <a:lnTo>
                  <a:pt x="207142" y="933140"/>
                </a:lnTo>
                <a:lnTo>
                  <a:pt x="175594" y="908857"/>
                </a:lnTo>
                <a:lnTo>
                  <a:pt x="146389" y="883794"/>
                </a:lnTo>
                <a:lnTo>
                  <a:pt x="95315" y="831476"/>
                </a:lnTo>
                <a:lnTo>
                  <a:pt x="54529" y="776486"/>
                </a:lnTo>
                <a:lnTo>
                  <a:pt x="24641" y="719125"/>
                </a:lnTo>
                <a:lnTo>
                  <a:pt x="6262" y="659692"/>
                </a:lnTo>
                <a:lnTo>
                  <a:pt x="0" y="598489"/>
                </a:lnTo>
                <a:close/>
              </a:path>
            </a:pathLst>
          </a:custGeom>
          <a:ln w="12693">
            <a:solidFill>
              <a:srgbClr val="B117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2624" y="365216"/>
            <a:ext cx="6344284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1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1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96864" y="655923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1" i="1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624" y="213197"/>
            <a:ext cx="6635750" cy="71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1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8514" y="2824894"/>
            <a:ext cx="6294120" cy="3804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538584" y="6510698"/>
            <a:ext cx="225425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BF0000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spc="55" dirty="0"/>
              <a:t>‹N°›</a:t>
            </a:fld>
            <a:endParaRPr spc="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5.jpg"/><Relationship Id="rId7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jpg"/><Relationship Id="rId7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39.jpg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magcertification.afnor.org/blog/qualite-dans-lautomobile-une-idee-de-genia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afnor-it.com/genia-automotive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international.afnor.com/management-performance/genia-automotive-solution-web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" y="16"/>
            <a:ext cx="7088505" cy="6858000"/>
            <a:chOff x="15" y="16"/>
            <a:chExt cx="7088505" cy="6858000"/>
          </a:xfrm>
        </p:grpSpPr>
        <p:sp>
          <p:nvSpPr>
            <p:cNvPr id="3" name="object 3"/>
            <p:cNvSpPr/>
            <p:nvPr/>
          </p:nvSpPr>
          <p:spPr>
            <a:xfrm>
              <a:off x="12" y="24"/>
              <a:ext cx="7088505" cy="6858000"/>
            </a:xfrm>
            <a:custGeom>
              <a:avLst/>
              <a:gdLst/>
              <a:ahLst/>
              <a:cxnLst/>
              <a:rect l="l" t="t" r="r" b="b"/>
              <a:pathLst>
                <a:path w="7088505" h="6858000">
                  <a:moveTo>
                    <a:pt x="7088162" y="6857974"/>
                  </a:moveTo>
                  <a:lnTo>
                    <a:pt x="3659213" y="0"/>
                  </a:lnTo>
                  <a:lnTo>
                    <a:pt x="0" y="0"/>
                  </a:lnTo>
                  <a:lnTo>
                    <a:pt x="0" y="6857974"/>
                  </a:lnTo>
                  <a:lnTo>
                    <a:pt x="7088162" y="6857974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8348" y="2475746"/>
              <a:ext cx="108585" cy="1800860"/>
            </a:xfrm>
            <a:custGeom>
              <a:avLst/>
              <a:gdLst/>
              <a:ahLst/>
              <a:cxnLst/>
              <a:rect l="l" t="t" r="r" b="b"/>
              <a:pathLst>
                <a:path w="108584" h="1800860">
                  <a:moveTo>
                    <a:pt x="108061" y="1800796"/>
                  </a:moveTo>
                  <a:lnTo>
                    <a:pt x="0" y="1800796"/>
                  </a:lnTo>
                  <a:lnTo>
                    <a:pt x="0" y="0"/>
                  </a:lnTo>
                  <a:lnTo>
                    <a:pt x="108061" y="0"/>
                  </a:lnTo>
                  <a:lnTo>
                    <a:pt x="108061" y="18007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2624" y="2504170"/>
            <a:ext cx="4876800" cy="17214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715010">
              <a:lnSpc>
                <a:spcPts val="4280"/>
              </a:lnSpc>
              <a:spcBef>
                <a:spcPts val="675"/>
              </a:spcBef>
            </a:pPr>
            <a:r>
              <a:rPr sz="4000" b="0" i="0" spc="170" dirty="0">
                <a:solidFill>
                  <a:srgbClr val="FFFFFF"/>
                </a:solidFill>
                <a:latin typeface="Calibri"/>
                <a:cs typeface="Calibri"/>
              </a:rPr>
              <a:t>Présentation</a:t>
            </a:r>
            <a:r>
              <a:rPr sz="4000" b="0" i="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i="0" spc="2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4000" b="0" i="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i="0" spc="160" dirty="0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sz="4000" b="0" i="0" spc="145" dirty="0">
                <a:solidFill>
                  <a:srgbClr val="FFFFFF"/>
                </a:solidFill>
                <a:latin typeface="Calibri"/>
                <a:cs typeface="Calibri"/>
              </a:rPr>
              <a:t>solution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215"/>
              </a:lnSpc>
            </a:pPr>
            <a:r>
              <a:rPr sz="4000" b="0" i="0" spc="330" dirty="0">
                <a:solidFill>
                  <a:srgbClr val="FFFFFF"/>
                </a:solidFill>
                <a:latin typeface="Calibri"/>
                <a:cs typeface="Calibri"/>
              </a:rPr>
              <a:t>GENIA</a:t>
            </a:r>
            <a:r>
              <a:rPr sz="4000" b="0" i="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0" i="0" spc="215" dirty="0">
                <a:solidFill>
                  <a:srgbClr val="FFFFFF"/>
                </a:solidFill>
                <a:latin typeface="Calibri"/>
                <a:cs typeface="Calibri"/>
              </a:rPr>
              <a:t>AUTOMOTIVE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-12700" y="6814298"/>
            <a:ext cx="3048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" spc="-5" dirty="0">
                <a:solidFill>
                  <a:srgbClr val="3C0059"/>
                </a:solidFill>
                <a:latin typeface="Candara Light"/>
                <a:cs typeface="Candara Light"/>
              </a:rPr>
              <a:t>1</a:t>
            </a:r>
            <a:endParaRPr sz="100">
              <a:latin typeface="Candara Light"/>
              <a:cs typeface="Candara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4391" y="750911"/>
            <a:ext cx="1489358" cy="1435099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490218" y="950137"/>
            <a:ext cx="850265" cy="1135380"/>
          </a:xfrm>
          <a:custGeom>
            <a:avLst/>
            <a:gdLst/>
            <a:ahLst/>
            <a:cxnLst/>
            <a:rect l="l" t="t" r="r" b="b"/>
            <a:pathLst>
              <a:path w="850265" h="1135380">
                <a:moveTo>
                  <a:pt x="850138" y="799198"/>
                </a:moveTo>
                <a:lnTo>
                  <a:pt x="661047" y="799198"/>
                </a:lnTo>
                <a:lnTo>
                  <a:pt x="661047" y="91821"/>
                </a:lnTo>
                <a:lnTo>
                  <a:pt x="661047" y="0"/>
                </a:lnTo>
                <a:lnTo>
                  <a:pt x="551827" y="0"/>
                </a:lnTo>
                <a:lnTo>
                  <a:pt x="551827" y="91821"/>
                </a:lnTo>
                <a:lnTo>
                  <a:pt x="551827" y="799198"/>
                </a:lnTo>
                <a:lnTo>
                  <a:pt x="120650" y="799198"/>
                </a:lnTo>
                <a:lnTo>
                  <a:pt x="551827" y="91821"/>
                </a:lnTo>
                <a:lnTo>
                  <a:pt x="551827" y="0"/>
                </a:lnTo>
                <a:lnTo>
                  <a:pt x="497154" y="0"/>
                </a:lnTo>
                <a:lnTo>
                  <a:pt x="0" y="799198"/>
                </a:lnTo>
                <a:lnTo>
                  <a:pt x="0" y="902563"/>
                </a:lnTo>
                <a:lnTo>
                  <a:pt x="551827" y="902563"/>
                </a:lnTo>
                <a:lnTo>
                  <a:pt x="551827" y="1135380"/>
                </a:lnTo>
                <a:lnTo>
                  <a:pt x="661047" y="1135380"/>
                </a:lnTo>
                <a:lnTo>
                  <a:pt x="661047" y="902563"/>
                </a:lnTo>
                <a:lnTo>
                  <a:pt x="850138" y="902563"/>
                </a:lnTo>
                <a:lnTo>
                  <a:pt x="850138" y="799198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5315" y="2386761"/>
            <a:ext cx="433705" cy="591185"/>
          </a:xfrm>
          <a:custGeom>
            <a:avLst/>
            <a:gdLst/>
            <a:ahLst/>
            <a:cxnLst/>
            <a:rect l="l" t="t" r="r" b="b"/>
            <a:pathLst>
              <a:path w="433704" h="591185">
                <a:moveTo>
                  <a:pt x="99266" y="590651"/>
                </a:moveTo>
                <a:lnTo>
                  <a:pt x="0" y="590651"/>
                </a:lnTo>
                <a:lnTo>
                  <a:pt x="0" y="0"/>
                </a:lnTo>
                <a:lnTo>
                  <a:pt x="188502" y="0"/>
                </a:lnTo>
                <a:lnTo>
                  <a:pt x="236210" y="1867"/>
                </a:lnTo>
                <a:lnTo>
                  <a:pt x="276370" y="7535"/>
                </a:lnTo>
                <a:lnTo>
                  <a:pt x="337663" y="30662"/>
                </a:lnTo>
                <a:lnTo>
                  <a:pt x="369482" y="55931"/>
                </a:lnTo>
                <a:lnTo>
                  <a:pt x="388318" y="83673"/>
                </a:lnTo>
                <a:lnTo>
                  <a:pt x="99266" y="83673"/>
                </a:lnTo>
                <a:lnTo>
                  <a:pt x="99266" y="285711"/>
                </a:lnTo>
                <a:lnTo>
                  <a:pt x="380877" y="285711"/>
                </a:lnTo>
                <a:lnTo>
                  <a:pt x="370746" y="302737"/>
                </a:lnTo>
                <a:lnTo>
                  <a:pt x="339747" y="331445"/>
                </a:lnTo>
                <a:lnTo>
                  <a:pt x="298950" y="353845"/>
                </a:lnTo>
                <a:lnTo>
                  <a:pt x="282819" y="359120"/>
                </a:lnTo>
                <a:lnTo>
                  <a:pt x="290093" y="370294"/>
                </a:lnTo>
                <a:lnTo>
                  <a:pt x="99266" y="370294"/>
                </a:lnTo>
                <a:lnTo>
                  <a:pt x="99266" y="590651"/>
                </a:lnTo>
                <a:close/>
              </a:path>
              <a:path w="433704" h="591185">
                <a:moveTo>
                  <a:pt x="380877" y="285711"/>
                </a:moveTo>
                <a:lnTo>
                  <a:pt x="175215" y="285711"/>
                </a:lnTo>
                <a:lnTo>
                  <a:pt x="209051" y="284493"/>
                </a:lnTo>
                <a:lnTo>
                  <a:pt x="237794" y="280254"/>
                </a:lnTo>
                <a:lnTo>
                  <a:pt x="280734" y="259205"/>
                </a:lnTo>
                <a:lnTo>
                  <a:pt x="306253" y="206840"/>
                </a:lnTo>
                <a:lnTo>
                  <a:pt x="308091" y="180989"/>
                </a:lnTo>
                <a:lnTo>
                  <a:pt x="306123" y="155700"/>
                </a:lnTo>
                <a:lnTo>
                  <a:pt x="291439" y="118520"/>
                </a:lnTo>
                <a:lnTo>
                  <a:pt x="260015" y="94855"/>
                </a:lnTo>
                <a:lnTo>
                  <a:pt x="208187" y="84607"/>
                </a:lnTo>
                <a:lnTo>
                  <a:pt x="175215" y="83673"/>
                </a:lnTo>
                <a:lnTo>
                  <a:pt x="388318" y="83673"/>
                </a:lnTo>
                <a:lnTo>
                  <a:pt x="391726" y="88691"/>
                </a:lnTo>
                <a:lnTo>
                  <a:pt x="404785" y="128687"/>
                </a:lnTo>
                <a:lnTo>
                  <a:pt x="409052" y="175662"/>
                </a:lnTo>
                <a:lnTo>
                  <a:pt x="404946" y="223737"/>
                </a:lnTo>
                <a:lnTo>
                  <a:pt x="392328" y="266465"/>
                </a:lnTo>
                <a:lnTo>
                  <a:pt x="380877" y="285711"/>
                </a:lnTo>
                <a:close/>
              </a:path>
              <a:path w="433704" h="591185">
                <a:moveTo>
                  <a:pt x="433543" y="590651"/>
                </a:moveTo>
                <a:lnTo>
                  <a:pt x="316820" y="590651"/>
                </a:lnTo>
                <a:lnTo>
                  <a:pt x="185636" y="370294"/>
                </a:lnTo>
                <a:lnTo>
                  <a:pt x="290093" y="370294"/>
                </a:lnTo>
                <a:lnTo>
                  <a:pt x="433543" y="590651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1228" y="2386761"/>
            <a:ext cx="556895" cy="591185"/>
          </a:xfrm>
          <a:custGeom>
            <a:avLst/>
            <a:gdLst/>
            <a:ahLst/>
            <a:cxnLst/>
            <a:rect l="l" t="t" r="r" b="b"/>
            <a:pathLst>
              <a:path w="556895" h="591185">
                <a:moveTo>
                  <a:pt x="102523" y="590651"/>
                </a:moveTo>
                <a:lnTo>
                  <a:pt x="0" y="590651"/>
                </a:lnTo>
                <a:lnTo>
                  <a:pt x="217944" y="0"/>
                </a:lnTo>
                <a:lnTo>
                  <a:pt x="338835" y="0"/>
                </a:lnTo>
                <a:lnTo>
                  <a:pt x="373977" y="95237"/>
                </a:lnTo>
                <a:lnTo>
                  <a:pt x="278650" y="95237"/>
                </a:lnTo>
                <a:lnTo>
                  <a:pt x="179383" y="374451"/>
                </a:lnTo>
                <a:lnTo>
                  <a:pt x="477004" y="374451"/>
                </a:lnTo>
                <a:lnTo>
                  <a:pt x="508358" y="459424"/>
                </a:lnTo>
                <a:lnTo>
                  <a:pt x="149030" y="459424"/>
                </a:lnTo>
                <a:lnTo>
                  <a:pt x="102523" y="590651"/>
                </a:lnTo>
                <a:close/>
              </a:path>
              <a:path w="556895" h="591185">
                <a:moveTo>
                  <a:pt x="477004" y="374451"/>
                </a:moveTo>
                <a:lnTo>
                  <a:pt x="377787" y="374451"/>
                </a:lnTo>
                <a:lnTo>
                  <a:pt x="278650" y="95237"/>
                </a:lnTo>
                <a:lnTo>
                  <a:pt x="373977" y="95237"/>
                </a:lnTo>
                <a:lnTo>
                  <a:pt x="477004" y="374451"/>
                </a:lnTo>
                <a:close/>
              </a:path>
              <a:path w="556895" h="591185">
                <a:moveTo>
                  <a:pt x="556779" y="590651"/>
                </a:moveTo>
                <a:lnTo>
                  <a:pt x="454647" y="590651"/>
                </a:lnTo>
                <a:lnTo>
                  <a:pt x="407749" y="459424"/>
                </a:lnTo>
                <a:lnTo>
                  <a:pt x="508358" y="459424"/>
                </a:lnTo>
                <a:lnTo>
                  <a:pt x="556779" y="590651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58255" y="2386761"/>
            <a:ext cx="676910" cy="591185"/>
          </a:xfrm>
          <a:custGeom>
            <a:avLst/>
            <a:gdLst/>
            <a:ahLst/>
            <a:cxnLst/>
            <a:rect l="l" t="t" r="r" b="b"/>
            <a:pathLst>
              <a:path w="676909" h="591185">
                <a:moveTo>
                  <a:pt x="676759" y="590651"/>
                </a:moveTo>
                <a:lnTo>
                  <a:pt x="578275" y="590651"/>
                </a:lnTo>
                <a:lnTo>
                  <a:pt x="539323" y="124210"/>
                </a:lnTo>
                <a:lnTo>
                  <a:pt x="369449" y="590651"/>
                </a:lnTo>
                <a:lnTo>
                  <a:pt x="307180" y="590651"/>
                </a:lnTo>
                <a:lnTo>
                  <a:pt x="138217" y="125120"/>
                </a:lnTo>
                <a:lnTo>
                  <a:pt x="98745" y="590651"/>
                </a:lnTo>
                <a:lnTo>
                  <a:pt x="0" y="590651"/>
                </a:lnTo>
                <a:lnTo>
                  <a:pt x="47288" y="0"/>
                </a:lnTo>
                <a:lnTo>
                  <a:pt x="185506" y="0"/>
                </a:lnTo>
                <a:lnTo>
                  <a:pt x="337924" y="417457"/>
                </a:lnTo>
                <a:lnTo>
                  <a:pt x="491514" y="0"/>
                </a:lnTo>
                <a:lnTo>
                  <a:pt x="629862" y="0"/>
                </a:lnTo>
                <a:lnTo>
                  <a:pt x="676759" y="590651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4741" y="2386761"/>
            <a:ext cx="556895" cy="591185"/>
          </a:xfrm>
          <a:custGeom>
            <a:avLst/>
            <a:gdLst/>
            <a:ahLst/>
            <a:cxnLst/>
            <a:rect l="l" t="t" r="r" b="b"/>
            <a:pathLst>
              <a:path w="556895" h="591185">
                <a:moveTo>
                  <a:pt x="102523" y="590651"/>
                </a:moveTo>
                <a:lnTo>
                  <a:pt x="0" y="590651"/>
                </a:lnTo>
                <a:lnTo>
                  <a:pt x="217944" y="0"/>
                </a:lnTo>
                <a:lnTo>
                  <a:pt x="338835" y="0"/>
                </a:lnTo>
                <a:lnTo>
                  <a:pt x="373977" y="95237"/>
                </a:lnTo>
                <a:lnTo>
                  <a:pt x="278650" y="95237"/>
                </a:lnTo>
                <a:lnTo>
                  <a:pt x="179383" y="374451"/>
                </a:lnTo>
                <a:lnTo>
                  <a:pt x="477004" y="374451"/>
                </a:lnTo>
                <a:lnTo>
                  <a:pt x="508358" y="459424"/>
                </a:lnTo>
                <a:lnTo>
                  <a:pt x="149030" y="459424"/>
                </a:lnTo>
                <a:lnTo>
                  <a:pt x="102523" y="590651"/>
                </a:lnTo>
                <a:close/>
              </a:path>
              <a:path w="556895" h="591185">
                <a:moveTo>
                  <a:pt x="477004" y="374451"/>
                </a:moveTo>
                <a:lnTo>
                  <a:pt x="377917" y="374451"/>
                </a:lnTo>
                <a:lnTo>
                  <a:pt x="278650" y="95237"/>
                </a:lnTo>
                <a:lnTo>
                  <a:pt x="373977" y="95237"/>
                </a:lnTo>
                <a:lnTo>
                  <a:pt x="477004" y="374451"/>
                </a:lnTo>
                <a:close/>
              </a:path>
              <a:path w="556895" h="591185">
                <a:moveTo>
                  <a:pt x="556779" y="590651"/>
                </a:moveTo>
                <a:lnTo>
                  <a:pt x="454647" y="590651"/>
                </a:lnTo>
                <a:lnTo>
                  <a:pt x="407749" y="459424"/>
                </a:lnTo>
                <a:lnTo>
                  <a:pt x="508358" y="459424"/>
                </a:lnTo>
                <a:lnTo>
                  <a:pt x="556779" y="590651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33400" y="2378446"/>
            <a:ext cx="619760" cy="663575"/>
          </a:xfrm>
          <a:custGeom>
            <a:avLst/>
            <a:gdLst/>
            <a:ahLst/>
            <a:cxnLst/>
            <a:rect l="l" t="t" r="r" b="b"/>
            <a:pathLst>
              <a:path w="619759" h="663575">
                <a:moveTo>
                  <a:pt x="301578" y="606762"/>
                </a:moveTo>
                <a:lnTo>
                  <a:pt x="251443" y="603319"/>
                </a:lnTo>
                <a:lnTo>
                  <a:pt x="204332" y="593171"/>
                </a:lnTo>
                <a:lnTo>
                  <a:pt x="160776" y="576589"/>
                </a:lnTo>
                <a:lnTo>
                  <a:pt x="121305" y="553847"/>
                </a:lnTo>
                <a:lnTo>
                  <a:pt x="86451" y="525216"/>
                </a:lnTo>
                <a:lnTo>
                  <a:pt x="56744" y="490968"/>
                </a:lnTo>
                <a:lnTo>
                  <a:pt x="32714" y="451376"/>
                </a:lnTo>
                <a:lnTo>
                  <a:pt x="14893" y="406711"/>
                </a:lnTo>
                <a:lnTo>
                  <a:pt x="3811" y="357245"/>
                </a:lnTo>
                <a:lnTo>
                  <a:pt x="0" y="303251"/>
                </a:lnTo>
                <a:lnTo>
                  <a:pt x="3792" y="249678"/>
                </a:lnTo>
                <a:lnTo>
                  <a:pt x="14932" y="199901"/>
                </a:lnTo>
                <a:lnTo>
                  <a:pt x="32766" y="155309"/>
                </a:lnTo>
                <a:lnTo>
                  <a:pt x="56805" y="115765"/>
                </a:lnTo>
                <a:lnTo>
                  <a:pt x="86519" y="81545"/>
                </a:lnTo>
                <a:lnTo>
                  <a:pt x="121376" y="52927"/>
                </a:lnTo>
                <a:lnTo>
                  <a:pt x="160842" y="30186"/>
                </a:lnTo>
                <a:lnTo>
                  <a:pt x="204387" y="13600"/>
                </a:lnTo>
                <a:lnTo>
                  <a:pt x="251476" y="3446"/>
                </a:lnTo>
                <a:lnTo>
                  <a:pt x="301578" y="0"/>
                </a:lnTo>
                <a:lnTo>
                  <a:pt x="351674" y="3446"/>
                </a:lnTo>
                <a:lnTo>
                  <a:pt x="398749" y="13601"/>
                </a:lnTo>
                <a:lnTo>
                  <a:pt x="442272" y="30190"/>
                </a:lnTo>
                <a:lnTo>
                  <a:pt x="481713" y="52935"/>
                </a:lnTo>
                <a:lnTo>
                  <a:pt x="516540" y="81562"/>
                </a:lnTo>
                <a:lnTo>
                  <a:pt x="525921" y="92378"/>
                </a:lnTo>
                <a:lnTo>
                  <a:pt x="301578" y="92378"/>
                </a:lnTo>
                <a:lnTo>
                  <a:pt x="254644" y="97077"/>
                </a:lnTo>
                <a:lnTo>
                  <a:pt x="211848" y="110910"/>
                </a:lnTo>
                <a:lnTo>
                  <a:pt x="174315" y="133483"/>
                </a:lnTo>
                <a:lnTo>
                  <a:pt x="143166" y="164398"/>
                </a:lnTo>
                <a:lnTo>
                  <a:pt x="119526" y="203262"/>
                </a:lnTo>
                <a:lnTo>
                  <a:pt x="104518" y="249678"/>
                </a:lnTo>
                <a:lnTo>
                  <a:pt x="99266" y="303251"/>
                </a:lnTo>
                <a:lnTo>
                  <a:pt x="104518" y="358775"/>
                </a:lnTo>
                <a:lnTo>
                  <a:pt x="119526" y="406548"/>
                </a:lnTo>
                <a:lnTo>
                  <a:pt x="143166" y="446283"/>
                </a:lnTo>
                <a:lnTo>
                  <a:pt x="174315" y="477690"/>
                </a:lnTo>
                <a:lnTo>
                  <a:pt x="211848" y="500482"/>
                </a:lnTo>
                <a:lnTo>
                  <a:pt x="254644" y="514368"/>
                </a:lnTo>
                <a:lnTo>
                  <a:pt x="301578" y="519061"/>
                </a:lnTo>
                <a:lnTo>
                  <a:pt x="523246" y="519061"/>
                </a:lnTo>
                <a:lnTo>
                  <a:pt x="577888" y="579867"/>
                </a:lnTo>
                <a:lnTo>
                  <a:pt x="434845" y="579867"/>
                </a:lnTo>
                <a:lnTo>
                  <a:pt x="404020" y="591579"/>
                </a:lnTo>
                <a:lnTo>
                  <a:pt x="371436" y="599990"/>
                </a:lnTo>
                <a:lnTo>
                  <a:pt x="337240" y="605063"/>
                </a:lnTo>
                <a:lnTo>
                  <a:pt x="301578" y="606762"/>
                </a:lnTo>
                <a:close/>
              </a:path>
              <a:path w="619759" h="663575">
                <a:moveTo>
                  <a:pt x="523246" y="519061"/>
                </a:moveTo>
                <a:lnTo>
                  <a:pt x="301578" y="519061"/>
                </a:lnTo>
                <a:lnTo>
                  <a:pt x="348586" y="514368"/>
                </a:lnTo>
                <a:lnTo>
                  <a:pt x="391395" y="500482"/>
                </a:lnTo>
                <a:lnTo>
                  <a:pt x="428899" y="477690"/>
                </a:lnTo>
                <a:lnTo>
                  <a:pt x="459992" y="446283"/>
                </a:lnTo>
                <a:lnTo>
                  <a:pt x="483570" y="406548"/>
                </a:lnTo>
                <a:lnTo>
                  <a:pt x="498528" y="358775"/>
                </a:lnTo>
                <a:lnTo>
                  <a:pt x="503759" y="303251"/>
                </a:lnTo>
                <a:lnTo>
                  <a:pt x="498528" y="249678"/>
                </a:lnTo>
                <a:lnTo>
                  <a:pt x="483570" y="203262"/>
                </a:lnTo>
                <a:lnTo>
                  <a:pt x="459992" y="164398"/>
                </a:lnTo>
                <a:lnTo>
                  <a:pt x="428899" y="133483"/>
                </a:lnTo>
                <a:lnTo>
                  <a:pt x="391395" y="110910"/>
                </a:lnTo>
                <a:lnTo>
                  <a:pt x="348586" y="97077"/>
                </a:lnTo>
                <a:lnTo>
                  <a:pt x="301578" y="92378"/>
                </a:lnTo>
                <a:lnTo>
                  <a:pt x="525921" y="92378"/>
                </a:lnTo>
                <a:lnTo>
                  <a:pt x="570230" y="155354"/>
                </a:lnTo>
                <a:lnTo>
                  <a:pt x="588031" y="199968"/>
                </a:lnTo>
                <a:lnTo>
                  <a:pt x="599087" y="249264"/>
                </a:lnTo>
                <a:lnTo>
                  <a:pt x="602896" y="303121"/>
                </a:lnTo>
                <a:lnTo>
                  <a:pt x="599391" y="355036"/>
                </a:lnTo>
                <a:lnTo>
                  <a:pt x="589177" y="402747"/>
                </a:lnTo>
                <a:lnTo>
                  <a:pt x="572703" y="446043"/>
                </a:lnTo>
                <a:lnTo>
                  <a:pt x="550420" y="484712"/>
                </a:lnTo>
                <a:lnTo>
                  <a:pt x="522779" y="518541"/>
                </a:lnTo>
                <a:lnTo>
                  <a:pt x="523246" y="519061"/>
                </a:lnTo>
                <a:close/>
              </a:path>
              <a:path w="619759" h="663575">
                <a:moveTo>
                  <a:pt x="511705" y="663540"/>
                </a:moveTo>
                <a:lnTo>
                  <a:pt x="434845" y="579867"/>
                </a:lnTo>
                <a:lnTo>
                  <a:pt x="577888" y="579867"/>
                </a:lnTo>
                <a:lnTo>
                  <a:pt x="619570" y="626251"/>
                </a:lnTo>
                <a:lnTo>
                  <a:pt x="511705" y="663540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23187" y="2378446"/>
            <a:ext cx="454025" cy="607060"/>
          </a:xfrm>
          <a:custGeom>
            <a:avLst/>
            <a:gdLst/>
            <a:ahLst/>
            <a:cxnLst/>
            <a:rect l="l" t="t" r="r" b="b"/>
            <a:pathLst>
              <a:path w="454025" h="607060">
                <a:moveTo>
                  <a:pt x="238787" y="606762"/>
                </a:moveTo>
                <a:lnTo>
                  <a:pt x="186941" y="603154"/>
                </a:lnTo>
                <a:lnTo>
                  <a:pt x="139764" y="592506"/>
                </a:lnTo>
                <a:lnTo>
                  <a:pt x="98002" y="575077"/>
                </a:lnTo>
                <a:lnTo>
                  <a:pt x="62399" y="551130"/>
                </a:lnTo>
                <a:lnTo>
                  <a:pt x="33701" y="520926"/>
                </a:lnTo>
                <a:lnTo>
                  <a:pt x="12653" y="484727"/>
                </a:lnTo>
                <a:lnTo>
                  <a:pt x="0" y="442793"/>
                </a:lnTo>
                <a:lnTo>
                  <a:pt x="98354" y="420056"/>
                </a:lnTo>
                <a:lnTo>
                  <a:pt x="117922" y="465518"/>
                </a:lnTo>
                <a:lnTo>
                  <a:pt x="149274" y="498142"/>
                </a:lnTo>
                <a:lnTo>
                  <a:pt x="190666" y="517806"/>
                </a:lnTo>
                <a:lnTo>
                  <a:pt x="240350" y="524388"/>
                </a:lnTo>
                <a:lnTo>
                  <a:pt x="282861" y="519619"/>
                </a:lnTo>
                <a:lnTo>
                  <a:pt x="318399" y="504558"/>
                </a:lnTo>
                <a:lnTo>
                  <a:pt x="342628" y="478071"/>
                </a:lnTo>
                <a:lnTo>
                  <a:pt x="351211" y="439025"/>
                </a:lnTo>
                <a:lnTo>
                  <a:pt x="338310" y="397532"/>
                </a:lnTo>
                <a:lnTo>
                  <a:pt x="304867" y="369205"/>
                </a:lnTo>
                <a:lnTo>
                  <a:pt x="257013" y="349186"/>
                </a:lnTo>
                <a:lnTo>
                  <a:pt x="200878" y="332615"/>
                </a:lnTo>
                <a:lnTo>
                  <a:pt x="156241" y="318929"/>
                </a:lnTo>
                <a:lnTo>
                  <a:pt x="113837" y="302558"/>
                </a:lnTo>
                <a:lnTo>
                  <a:pt x="76290" y="281358"/>
                </a:lnTo>
                <a:lnTo>
                  <a:pt x="46222" y="253185"/>
                </a:lnTo>
                <a:lnTo>
                  <a:pt x="26257" y="215896"/>
                </a:lnTo>
                <a:lnTo>
                  <a:pt x="19019" y="167346"/>
                </a:lnTo>
                <a:lnTo>
                  <a:pt x="26247" y="116965"/>
                </a:lnTo>
                <a:lnTo>
                  <a:pt x="46661" y="75338"/>
                </a:lnTo>
                <a:lnTo>
                  <a:pt x="78358" y="42648"/>
                </a:lnTo>
                <a:lnTo>
                  <a:pt x="119434" y="19075"/>
                </a:lnTo>
                <a:lnTo>
                  <a:pt x="167987" y="4798"/>
                </a:lnTo>
                <a:lnTo>
                  <a:pt x="222112" y="0"/>
                </a:lnTo>
                <a:lnTo>
                  <a:pt x="273255" y="3714"/>
                </a:lnTo>
                <a:lnTo>
                  <a:pt x="321558" y="15211"/>
                </a:lnTo>
                <a:lnTo>
                  <a:pt x="365069" y="35015"/>
                </a:lnTo>
                <a:lnTo>
                  <a:pt x="401839" y="63654"/>
                </a:lnTo>
                <a:lnTo>
                  <a:pt x="429917" y="101656"/>
                </a:lnTo>
                <a:lnTo>
                  <a:pt x="447352" y="149546"/>
                </a:lnTo>
                <a:lnTo>
                  <a:pt x="356423" y="172284"/>
                </a:lnTo>
                <a:lnTo>
                  <a:pt x="337183" y="132205"/>
                </a:lnTo>
                <a:lnTo>
                  <a:pt x="308125" y="104331"/>
                </a:lnTo>
                <a:lnTo>
                  <a:pt x="270908" y="88054"/>
                </a:lnTo>
                <a:lnTo>
                  <a:pt x="227193" y="82763"/>
                </a:lnTo>
                <a:lnTo>
                  <a:pt x="187078" y="87412"/>
                </a:lnTo>
                <a:lnTo>
                  <a:pt x="152678" y="101928"/>
                </a:lnTo>
                <a:lnTo>
                  <a:pt x="128635" y="127162"/>
                </a:lnTo>
                <a:lnTo>
                  <a:pt x="119589" y="163968"/>
                </a:lnTo>
                <a:lnTo>
                  <a:pt x="130522" y="200372"/>
                </a:lnTo>
                <a:lnTo>
                  <a:pt x="159957" y="225327"/>
                </a:lnTo>
                <a:lnTo>
                  <a:pt x="202851" y="243119"/>
                </a:lnTo>
                <a:lnTo>
                  <a:pt x="301249" y="271685"/>
                </a:lnTo>
                <a:lnTo>
                  <a:pt x="347274" y="288579"/>
                </a:lnTo>
                <a:lnTo>
                  <a:pt x="388892" y="311030"/>
                </a:lnTo>
                <a:lnTo>
                  <a:pt x="422759" y="341353"/>
                </a:lnTo>
                <a:lnTo>
                  <a:pt x="445532" y="381861"/>
                </a:lnTo>
                <a:lnTo>
                  <a:pt x="453865" y="434868"/>
                </a:lnTo>
                <a:lnTo>
                  <a:pt x="448357" y="479859"/>
                </a:lnTo>
                <a:lnTo>
                  <a:pt x="432578" y="518209"/>
                </a:lnTo>
                <a:lnTo>
                  <a:pt x="407648" y="549815"/>
                </a:lnTo>
                <a:lnTo>
                  <a:pt x="374684" y="574576"/>
                </a:lnTo>
                <a:lnTo>
                  <a:pt x="334807" y="592389"/>
                </a:lnTo>
                <a:lnTo>
                  <a:pt x="289135" y="603152"/>
                </a:lnTo>
                <a:lnTo>
                  <a:pt x="238787" y="606762"/>
                </a:lnTo>
                <a:close/>
              </a:path>
            </a:pathLst>
          </a:custGeom>
          <a:solidFill>
            <a:srgbClr val="B91C1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7979" y="1676400"/>
            <a:ext cx="6953250" cy="4503420"/>
            <a:chOff x="347979" y="1676400"/>
            <a:chExt cx="6953250" cy="4503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979" y="1676400"/>
              <a:ext cx="6953249" cy="450341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51" y="1741682"/>
              <a:ext cx="6770846" cy="43200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94605" y="1722650"/>
              <a:ext cx="6810375" cy="4362450"/>
            </a:xfrm>
            <a:custGeom>
              <a:avLst/>
              <a:gdLst/>
              <a:ahLst/>
              <a:cxnLst/>
              <a:rect l="l" t="t" r="r" b="b"/>
              <a:pathLst>
                <a:path w="6810375" h="4362450">
                  <a:moveTo>
                    <a:pt x="0" y="4362412"/>
                  </a:moveTo>
                  <a:lnTo>
                    <a:pt x="6810367" y="4362412"/>
                  </a:lnTo>
                  <a:lnTo>
                    <a:pt x="6810367" y="0"/>
                  </a:lnTo>
                  <a:lnTo>
                    <a:pt x="0" y="0"/>
                  </a:lnTo>
                  <a:lnTo>
                    <a:pt x="0" y="4362412"/>
                  </a:lnTo>
                  <a:close/>
                </a:path>
                <a:path w="6810375" h="4362450">
                  <a:moveTo>
                    <a:pt x="0" y="4362412"/>
                  </a:moveTo>
                  <a:lnTo>
                    <a:pt x="6810367" y="4362412"/>
                  </a:lnTo>
                  <a:lnTo>
                    <a:pt x="6810367" y="0"/>
                  </a:lnTo>
                  <a:lnTo>
                    <a:pt x="0" y="0"/>
                  </a:lnTo>
                  <a:lnTo>
                    <a:pt x="0" y="4362412"/>
                  </a:lnTo>
                  <a:close/>
                </a:path>
              </a:pathLst>
            </a:custGeom>
            <a:ln w="38122">
              <a:solidFill>
                <a:srgbClr val="997E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510780" y="1033783"/>
            <a:ext cx="3416935" cy="5581650"/>
            <a:chOff x="7510780" y="1033783"/>
            <a:chExt cx="3416935" cy="55816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0780" y="1033783"/>
              <a:ext cx="3416331" cy="55816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6058" y="1097101"/>
              <a:ext cx="3228974" cy="54000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56992" y="1078053"/>
              <a:ext cx="3267710" cy="5438775"/>
            </a:xfrm>
            <a:custGeom>
              <a:avLst/>
              <a:gdLst/>
              <a:ahLst/>
              <a:cxnLst/>
              <a:rect l="l" t="t" r="r" b="b"/>
              <a:pathLst>
                <a:path w="3267709" h="5438775">
                  <a:moveTo>
                    <a:pt x="0" y="5438770"/>
                  </a:moveTo>
                  <a:lnTo>
                    <a:pt x="3267105" y="5438770"/>
                  </a:lnTo>
                  <a:lnTo>
                    <a:pt x="3267105" y="0"/>
                  </a:lnTo>
                  <a:lnTo>
                    <a:pt x="0" y="0"/>
                  </a:lnTo>
                  <a:lnTo>
                    <a:pt x="0" y="5438770"/>
                  </a:lnTo>
                  <a:close/>
                </a:path>
                <a:path w="3267709" h="5438775">
                  <a:moveTo>
                    <a:pt x="0" y="5438770"/>
                  </a:moveTo>
                  <a:lnTo>
                    <a:pt x="3267105" y="5438770"/>
                  </a:lnTo>
                  <a:lnTo>
                    <a:pt x="3267105" y="0"/>
                  </a:lnTo>
                  <a:lnTo>
                    <a:pt x="0" y="0"/>
                  </a:lnTo>
                  <a:lnTo>
                    <a:pt x="0" y="5438770"/>
                  </a:lnTo>
                  <a:close/>
                </a:path>
              </a:pathLst>
            </a:custGeom>
            <a:ln w="38086">
              <a:solidFill>
                <a:srgbClr val="997E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624" y="294381"/>
            <a:ext cx="6344285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225" dirty="0">
                <a:solidFill>
                  <a:srgbClr val="7E7E7E"/>
                </a:solidFill>
                <a:latin typeface="Calibri"/>
                <a:cs typeface="Calibri"/>
              </a:rPr>
              <a:t>Quelques</a:t>
            </a:r>
            <a:r>
              <a:rPr b="0" i="0" spc="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b="0" i="0" spc="235" dirty="0">
                <a:solidFill>
                  <a:srgbClr val="7E7E7E"/>
                </a:solidFill>
                <a:latin typeface="Calibri"/>
                <a:cs typeface="Calibri"/>
              </a:rPr>
              <a:t>copies</a:t>
            </a:r>
            <a:r>
              <a:rPr b="0" i="0" spc="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b="0" i="0" spc="190" dirty="0">
                <a:solidFill>
                  <a:srgbClr val="7E7E7E"/>
                </a:solidFill>
                <a:latin typeface="Calibri"/>
                <a:cs typeface="Calibri"/>
              </a:rPr>
              <a:t>d’écran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  <a:tabLst>
                <a:tab pos="3378835" algn="l"/>
              </a:tabLst>
            </a:pPr>
            <a:r>
              <a:rPr sz="2400" b="0" i="0" spc="200" dirty="0">
                <a:solidFill>
                  <a:srgbClr val="3C0059"/>
                </a:solidFill>
                <a:latin typeface="Calibri"/>
                <a:cs typeface="Calibri"/>
              </a:rPr>
              <a:t>GESTION</a:t>
            </a:r>
            <a:r>
              <a:rPr sz="2400" b="0" i="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400" b="0" i="0" spc="210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2400" b="0" i="0" spc="3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400" b="0" i="0" spc="180" dirty="0">
                <a:solidFill>
                  <a:srgbClr val="3C0059"/>
                </a:solidFill>
                <a:latin typeface="Calibri"/>
                <a:cs typeface="Calibri"/>
              </a:rPr>
              <a:t>AUDITS</a:t>
            </a:r>
            <a:r>
              <a:rPr sz="2400" b="0" i="0" dirty="0">
                <a:solidFill>
                  <a:srgbClr val="3C0059"/>
                </a:solidFill>
                <a:latin typeface="Calibri"/>
                <a:cs typeface="Calibri"/>
              </a:rPr>
              <a:t>	</a:t>
            </a:r>
            <a:r>
              <a:rPr sz="2400" b="0" i="0" spc="175" dirty="0">
                <a:solidFill>
                  <a:srgbClr val="3C0059"/>
                </a:solidFill>
                <a:latin typeface="Calibri"/>
                <a:cs typeface="Calibri"/>
              </a:rPr>
              <a:t>AUDIT</a:t>
            </a:r>
            <a:r>
              <a:rPr sz="2400" b="0" i="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400" b="0" i="0" spc="170" dirty="0">
                <a:solidFill>
                  <a:srgbClr val="3C0059"/>
                </a:solidFill>
                <a:latin typeface="Calibri"/>
                <a:cs typeface="Calibri"/>
              </a:rPr>
              <a:t>PRODUIT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73585" y="103984"/>
            <a:ext cx="858399" cy="51307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740820" y="682111"/>
            <a:ext cx="1294130" cy="236220"/>
            <a:chOff x="10740820" y="682111"/>
            <a:chExt cx="1294130" cy="23622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40820" y="685065"/>
              <a:ext cx="370387" cy="2098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39713" y="685065"/>
              <a:ext cx="240400" cy="2098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08434" y="685065"/>
              <a:ext cx="197780" cy="2098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28196" y="682111"/>
              <a:ext cx="220085" cy="2357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873224" y="682111"/>
              <a:ext cx="161223" cy="21553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563984" y="6529141"/>
            <a:ext cx="1625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55" dirty="0">
                <a:solidFill>
                  <a:srgbClr val="3C0059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" y="1750064"/>
            <a:ext cx="10239375" cy="4171950"/>
            <a:chOff x="609600" y="1750064"/>
            <a:chExt cx="10239375" cy="4171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750064"/>
              <a:ext cx="10239374" cy="41719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4916" y="1815619"/>
              <a:ext cx="10058398" cy="39909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55866" y="1796568"/>
              <a:ext cx="10096500" cy="4029075"/>
            </a:xfrm>
            <a:custGeom>
              <a:avLst/>
              <a:gdLst/>
              <a:ahLst/>
              <a:cxnLst/>
              <a:rect l="l" t="t" r="r" b="b"/>
              <a:pathLst>
                <a:path w="10096500" h="4029075">
                  <a:moveTo>
                    <a:pt x="0" y="4029077"/>
                  </a:moveTo>
                  <a:lnTo>
                    <a:pt x="10096500" y="4029077"/>
                  </a:lnTo>
                  <a:lnTo>
                    <a:pt x="10096500" y="0"/>
                  </a:lnTo>
                  <a:lnTo>
                    <a:pt x="0" y="0"/>
                  </a:lnTo>
                  <a:lnTo>
                    <a:pt x="0" y="4029077"/>
                  </a:lnTo>
                  <a:close/>
                </a:path>
                <a:path w="10096500" h="4029075">
                  <a:moveTo>
                    <a:pt x="0" y="4029077"/>
                  </a:moveTo>
                  <a:lnTo>
                    <a:pt x="10096500" y="4029077"/>
                  </a:lnTo>
                  <a:lnTo>
                    <a:pt x="10096500" y="0"/>
                  </a:lnTo>
                  <a:lnTo>
                    <a:pt x="0" y="0"/>
                  </a:lnTo>
                  <a:lnTo>
                    <a:pt x="0" y="4029077"/>
                  </a:lnTo>
                  <a:close/>
                </a:path>
              </a:pathLst>
            </a:custGeom>
            <a:ln w="38098">
              <a:solidFill>
                <a:srgbClr val="997E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624" y="294381"/>
            <a:ext cx="6344285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225" dirty="0">
                <a:latin typeface="Calibri"/>
                <a:cs typeface="Calibri"/>
              </a:rPr>
              <a:t>Quelques</a:t>
            </a:r>
            <a:r>
              <a:rPr b="0" i="0" spc="65" dirty="0">
                <a:latin typeface="Calibri"/>
                <a:cs typeface="Calibri"/>
              </a:rPr>
              <a:t> </a:t>
            </a:r>
            <a:r>
              <a:rPr b="0" i="0" spc="235" dirty="0">
                <a:latin typeface="Calibri"/>
                <a:cs typeface="Calibri"/>
              </a:rPr>
              <a:t>copies</a:t>
            </a:r>
            <a:r>
              <a:rPr b="0" i="0" spc="65" dirty="0">
                <a:latin typeface="Calibri"/>
                <a:cs typeface="Calibri"/>
              </a:rPr>
              <a:t> </a:t>
            </a:r>
            <a:r>
              <a:rPr b="0" i="0" spc="190" dirty="0">
                <a:latin typeface="Calibri"/>
                <a:cs typeface="Calibri"/>
              </a:rPr>
              <a:t>d’écran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0" i="0" spc="105" dirty="0">
                <a:latin typeface="Calibri"/>
                <a:cs typeface="Calibri"/>
              </a:rPr>
              <a:t>AMDEC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6709" y="214253"/>
            <a:ext cx="993936" cy="5905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347131" y="883965"/>
            <a:ext cx="1498600" cy="273050"/>
            <a:chOff x="10347131" y="883965"/>
            <a:chExt cx="1498600" cy="2730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7131" y="887386"/>
              <a:ext cx="178365" cy="2430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7042" y="887386"/>
              <a:ext cx="229067" cy="243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809124" y="887386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0353" y="887386"/>
              <a:ext cx="229067" cy="243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74878" y="883965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8666" y="883965"/>
              <a:ext cx="186726" cy="2496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563984" y="6529141"/>
            <a:ext cx="2006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55" dirty="0">
                <a:solidFill>
                  <a:srgbClr val="3C0059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72959" y="1033783"/>
            <a:ext cx="4351020" cy="5581650"/>
            <a:chOff x="7172959" y="1033783"/>
            <a:chExt cx="4351020" cy="5581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2959" y="1033783"/>
              <a:ext cx="4351019" cy="55816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8618" y="1099411"/>
              <a:ext cx="4168139" cy="54000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19585" y="1080363"/>
              <a:ext cx="4210050" cy="5438775"/>
            </a:xfrm>
            <a:custGeom>
              <a:avLst/>
              <a:gdLst/>
              <a:ahLst/>
              <a:cxnLst/>
              <a:rect l="l" t="t" r="r" b="b"/>
              <a:pathLst>
                <a:path w="4210050" h="5438775">
                  <a:moveTo>
                    <a:pt x="0" y="5438770"/>
                  </a:moveTo>
                  <a:lnTo>
                    <a:pt x="4210015" y="5438770"/>
                  </a:lnTo>
                  <a:lnTo>
                    <a:pt x="4210015" y="0"/>
                  </a:lnTo>
                  <a:lnTo>
                    <a:pt x="0" y="0"/>
                  </a:lnTo>
                  <a:lnTo>
                    <a:pt x="0" y="5438770"/>
                  </a:lnTo>
                  <a:close/>
                </a:path>
                <a:path w="4210050" h="5438775">
                  <a:moveTo>
                    <a:pt x="0" y="5438770"/>
                  </a:moveTo>
                  <a:lnTo>
                    <a:pt x="4210015" y="5438770"/>
                  </a:lnTo>
                  <a:lnTo>
                    <a:pt x="4210015" y="0"/>
                  </a:lnTo>
                  <a:lnTo>
                    <a:pt x="0" y="0"/>
                  </a:lnTo>
                  <a:lnTo>
                    <a:pt x="0" y="5438770"/>
                  </a:lnTo>
                  <a:close/>
                </a:path>
              </a:pathLst>
            </a:custGeom>
            <a:ln w="38119">
              <a:solidFill>
                <a:srgbClr val="997E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119" y="1656076"/>
            <a:ext cx="6800215" cy="4503420"/>
            <a:chOff x="71119" y="1656076"/>
            <a:chExt cx="6800215" cy="45034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119" y="1656076"/>
              <a:ext cx="6799611" cy="45034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204" y="1719917"/>
              <a:ext cx="6618255" cy="43200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6155" y="1700886"/>
              <a:ext cx="6657975" cy="4362450"/>
            </a:xfrm>
            <a:custGeom>
              <a:avLst/>
              <a:gdLst/>
              <a:ahLst/>
              <a:cxnLst/>
              <a:rect l="l" t="t" r="r" b="b"/>
              <a:pathLst>
                <a:path w="6657975" h="4362450">
                  <a:moveTo>
                    <a:pt x="0" y="4362412"/>
                  </a:moveTo>
                  <a:lnTo>
                    <a:pt x="6657964" y="4362412"/>
                  </a:lnTo>
                  <a:lnTo>
                    <a:pt x="6657964" y="0"/>
                  </a:lnTo>
                  <a:lnTo>
                    <a:pt x="0" y="0"/>
                  </a:lnTo>
                  <a:lnTo>
                    <a:pt x="0" y="4362412"/>
                  </a:lnTo>
                  <a:close/>
                </a:path>
                <a:path w="6657975" h="4362450">
                  <a:moveTo>
                    <a:pt x="0" y="4362412"/>
                  </a:moveTo>
                  <a:lnTo>
                    <a:pt x="6657964" y="4362412"/>
                  </a:lnTo>
                  <a:lnTo>
                    <a:pt x="6657964" y="0"/>
                  </a:lnTo>
                  <a:lnTo>
                    <a:pt x="0" y="0"/>
                  </a:lnTo>
                  <a:lnTo>
                    <a:pt x="0" y="4362412"/>
                  </a:lnTo>
                  <a:close/>
                </a:path>
              </a:pathLst>
            </a:custGeom>
            <a:ln w="38123">
              <a:solidFill>
                <a:srgbClr val="997E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624" y="294381"/>
            <a:ext cx="6344285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225" dirty="0">
                <a:latin typeface="Calibri"/>
                <a:cs typeface="Calibri"/>
              </a:rPr>
              <a:t>Quelques</a:t>
            </a:r>
            <a:r>
              <a:rPr b="0" i="0" spc="65" dirty="0">
                <a:latin typeface="Calibri"/>
                <a:cs typeface="Calibri"/>
              </a:rPr>
              <a:t> </a:t>
            </a:r>
            <a:r>
              <a:rPr b="0" i="0" spc="235" dirty="0">
                <a:latin typeface="Calibri"/>
                <a:cs typeface="Calibri"/>
              </a:rPr>
              <a:t>copies</a:t>
            </a:r>
            <a:r>
              <a:rPr b="0" i="0" spc="65" dirty="0">
                <a:latin typeface="Calibri"/>
                <a:cs typeface="Calibri"/>
              </a:rPr>
              <a:t> </a:t>
            </a:r>
            <a:r>
              <a:rPr b="0" i="0" spc="190" dirty="0">
                <a:latin typeface="Calibri"/>
                <a:cs typeface="Calibri"/>
              </a:rPr>
              <a:t>d’écran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0" i="0" spc="165" dirty="0">
                <a:latin typeface="Calibri"/>
                <a:cs typeface="Calibri"/>
              </a:rPr>
              <a:t>PLAN</a:t>
            </a:r>
            <a:r>
              <a:rPr sz="2400" b="0" i="0" spc="20" dirty="0">
                <a:latin typeface="Calibri"/>
                <a:cs typeface="Calibri"/>
              </a:rPr>
              <a:t> </a:t>
            </a:r>
            <a:r>
              <a:rPr sz="2400" b="0" i="0" spc="175" dirty="0">
                <a:latin typeface="Calibri"/>
                <a:cs typeface="Calibri"/>
              </a:rPr>
              <a:t>DE</a:t>
            </a:r>
            <a:r>
              <a:rPr sz="2400" b="0" i="0" spc="25" dirty="0">
                <a:latin typeface="Calibri"/>
                <a:cs typeface="Calibri"/>
              </a:rPr>
              <a:t> </a:t>
            </a:r>
            <a:r>
              <a:rPr sz="2400" b="0" i="0" spc="180" dirty="0">
                <a:latin typeface="Calibri"/>
                <a:cs typeface="Calibri"/>
              </a:rPr>
              <a:t>SURVEILLANCE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11959" y="64032"/>
            <a:ext cx="993936" cy="59054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0442381" y="733732"/>
            <a:ext cx="1498600" cy="273050"/>
            <a:chOff x="10442381" y="733732"/>
            <a:chExt cx="1498600" cy="27305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42381" y="737153"/>
              <a:ext cx="178365" cy="2430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42292" y="737153"/>
              <a:ext cx="229067" cy="2430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904374" y="737153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15603" y="737153"/>
              <a:ext cx="229067" cy="24300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1470128" y="733732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753916" y="733732"/>
              <a:ext cx="186726" cy="24963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1563984" y="6529141"/>
            <a:ext cx="2006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55" dirty="0">
                <a:solidFill>
                  <a:srgbClr val="3C0059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49369" y="2065206"/>
            <a:ext cx="9884410" cy="3252470"/>
            <a:chOff x="1149369" y="2065206"/>
            <a:chExt cx="9884410" cy="3252470"/>
          </a:xfrm>
        </p:grpSpPr>
        <p:sp>
          <p:nvSpPr>
            <p:cNvPr id="4" name="object 4"/>
            <p:cNvSpPr/>
            <p:nvPr/>
          </p:nvSpPr>
          <p:spPr>
            <a:xfrm>
              <a:off x="1154135" y="2069972"/>
              <a:ext cx="3241040" cy="3242945"/>
            </a:xfrm>
            <a:custGeom>
              <a:avLst/>
              <a:gdLst/>
              <a:ahLst/>
              <a:cxnLst/>
              <a:rect l="l" t="t" r="r" b="b"/>
              <a:pathLst>
                <a:path w="3241040" h="3242945">
                  <a:moveTo>
                    <a:pt x="3240568" y="3242821"/>
                  </a:moveTo>
                  <a:lnTo>
                    <a:pt x="0" y="3242821"/>
                  </a:lnTo>
                  <a:lnTo>
                    <a:pt x="0" y="0"/>
                  </a:lnTo>
                  <a:lnTo>
                    <a:pt x="3240568" y="0"/>
                  </a:lnTo>
                  <a:lnTo>
                    <a:pt x="3240568" y="3242821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4135" y="2069972"/>
              <a:ext cx="3241040" cy="3242945"/>
            </a:xfrm>
            <a:custGeom>
              <a:avLst/>
              <a:gdLst/>
              <a:ahLst/>
              <a:cxnLst/>
              <a:rect l="l" t="t" r="r" b="b"/>
              <a:pathLst>
                <a:path w="3241040" h="3242945">
                  <a:moveTo>
                    <a:pt x="0" y="3242821"/>
                  </a:moveTo>
                  <a:lnTo>
                    <a:pt x="3240568" y="3242821"/>
                  </a:lnTo>
                  <a:lnTo>
                    <a:pt x="3240568" y="0"/>
                  </a:lnTo>
                  <a:lnTo>
                    <a:pt x="0" y="0"/>
                  </a:lnTo>
                  <a:lnTo>
                    <a:pt x="0" y="3242821"/>
                  </a:lnTo>
                  <a:close/>
                </a:path>
                <a:path w="3241040" h="3242945">
                  <a:moveTo>
                    <a:pt x="0" y="3242821"/>
                  </a:moveTo>
                  <a:lnTo>
                    <a:pt x="3240568" y="3242821"/>
                  </a:lnTo>
                  <a:lnTo>
                    <a:pt x="3240568" y="0"/>
                  </a:lnTo>
                  <a:lnTo>
                    <a:pt x="0" y="0"/>
                  </a:lnTo>
                  <a:lnTo>
                    <a:pt x="0" y="3242821"/>
                  </a:lnTo>
                  <a:close/>
                </a:path>
              </a:pathLst>
            </a:custGeom>
            <a:ln w="9532">
              <a:solidFill>
                <a:srgbClr val="3C00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24050" y="2883864"/>
              <a:ext cx="1701164" cy="1615440"/>
            </a:xfrm>
            <a:custGeom>
              <a:avLst/>
              <a:gdLst/>
              <a:ahLst/>
              <a:cxnLst/>
              <a:rect l="l" t="t" r="r" b="b"/>
              <a:pathLst>
                <a:path w="1701164" h="1615439">
                  <a:moveTo>
                    <a:pt x="655358" y="777151"/>
                  </a:moveTo>
                  <a:lnTo>
                    <a:pt x="651040" y="729424"/>
                  </a:lnTo>
                  <a:lnTo>
                    <a:pt x="638606" y="684745"/>
                  </a:lnTo>
                  <a:lnTo>
                    <a:pt x="618845" y="643801"/>
                  </a:lnTo>
                  <a:lnTo>
                    <a:pt x="592531" y="607275"/>
                  </a:lnTo>
                  <a:lnTo>
                    <a:pt x="589724" y="604532"/>
                  </a:lnTo>
                  <a:lnTo>
                    <a:pt x="566915" y="582206"/>
                  </a:lnTo>
                  <a:lnTo>
                    <a:pt x="566915" y="777151"/>
                  </a:lnTo>
                  <a:lnTo>
                    <a:pt x="560387" y="825893"/>
                  </a:lnTo>
                  <a:lnTo>
                    <a:pt x="542112" y="868972"/>
                  </a:lnTo>
                  <a:lnTo>
                    <a:pt x="514007" y="904951"/>
                  </a:lnTo>
                  <a:lnTo>
                    <a:pt x="478015" y="932421"/>
                  </a:lnTo>
                  <a:lnTo>
                    <a:pt x="436029" y="949960"/>
                  </a:lnTo>
                  <a:lnTo>
                    <a:pt x="390017" y="956119"/>
                  </a:lnTo>
                  <a:lnTo>
                    <a:pt x="344043" y="949960"/>
                  </a:lnTo>
                  <a:lnTo>
                    <a:pt x="302107" y="932421"/>
                  </a:lnTo>
                  <a:lnTo>
                    <a:pt x="266128" y="904951"/>
                  </a:lnTo>
                  <a:lnTo>
                    <a:pt x="238036" y="868972"/>
                  </a:lnTo>
                  <a:lnTo>
                    <a:pt x="219760" y="825893"/>
                  </a:lnTo>
                  <a:lnTo>
                    <a:pt x="213245" y="777151"/>
                  </a:lnTo>
                  <a:lnTo>
                    <a:pt x="219760" y="731037"/>
                  </a:lnTo>
                  <a:lnTo>
                    <a:pt x="238036" y="689737"/>
                  </a:lnTo>
                  <a:lnTo>
                    <a:pt x="266128" y="654850"/>
                  </a:lnTo>
                  <a:lnTo>
                    <a:pt x="302107" y="627951"/>
                  </a:lnTo>
                  <a:lnTo>
                    <a:pt x="344043" y="610654"/>
                  </a:lnTo>
                  <a:lnTo>
                    <a:pt x="390017" y="604532"/>
                  </a:lnTo>
                  <a:lnTo>
                    <a:pt x="436029" y="610654"/>
                  </a:lnTo>
                  <a:lnTo>
                    <a:pt x="478015" y="627951"/>
                  </a:lnTo>
                  <a:lnTo>
                    <a:pt x="514007" y="654850"/>
                  </a:lnTo>
                  <a:lnTo>
                    <a:pt x="542112" y="689737"/>
                  </a:lnTo>
                  <a:lnTo>
                    <a:pt x="560387" y="731037"/>
                  </a:lnTo>
                  <a:lnTo>
                    <a:pt x="566915" y="777151"/>
                  </a:lnTo>
                  <a:lnTo>
                    <a:pt x="566915" y="582206"/>
                  </a:lnTo>
                  <a:lnTo>
                    <a:pt x="523367" y="550227"/>
                  </a:lnTo>
                  <a:lnTo>
                    <a:pt x="482079" y="531063"/>
                  </a:lnTo>
                  <a:lnTo>
                    <a:pt x="437362" y="519074"/>
                  </a:lnTo>
                  <a:lnTo>
                    <a:pt x="390017" y="514921"/>
                  </a:lnTo>
                  <a:lnTo>
                    <a:pt x="342658" y="519074"/>
                  </a:lnTo>
                  <a:lnTo>
                    <a:pt x="297967" y="531063"/>
                  </a:lnTo>
                  <a:lnTo>
                    <a:pt x="256692" y="550227"/>
                  </a:lnTo>
                  <a:lnTo>
                    <a:pt x="219633" y="575856"/>
                  </a:lnTo>
                  <a:lnTo>
                    <a:pt x="187566" y="607275"/>
                  </a:lnTo>
                  <a:lnTo>
                    <a:pt x="161277" y="643801"/>
                  </a:lnTo>
                  <a:lnTo>
                    <a:pt x="141528" y="684745"/>
                  </a:lnTo>
                  <a:lnTo>
                    <a:pt x="129108" y="729424"/>
                  </a:lnTo>
                  <a:lnTo>
                    <a:pt x="124790" y="777151"/>
                  </a:lnTo>
                  <a:lnTo>
                    <a:pt x="129108" y="825055"/>
                  </a:lnTo>
                  <a:lnTo>
                    <a:pt x="141528" y="870280"/>
                  </a:lnTo>
                  <a:lnTo>
                    <a:pt x="161277" y="912050"/>
                  </a:lnTo>
                  <a:lnTo>
                    <a:pt x="187566" y="949566"/>
                  </a:lnTo>
                  <a:lnTo>
                    <a:pt x="219633" y="982027"/>
                  </a:lnTo>
                  <a:lnTo>
                    <a:pt x="256692" y="1008659"/>
                  </a:lnTo>
                  <a:lnTo>
                    <a:pt x="297967" y="1028649"/>
                  </a:lnTo>
                  <a:lnTo>
                    <a:pt x="342658" y="1041234"/>
                  </a:lnTo>
                  <a:lnTo>
                    <a:pt x="390017" y="1045603"/>
                  </a:lnTo>
                  <a:lnTo>
                    <a:pt x="437362" y="1041234"/>
                  </a:lnTo>
                  <a:lnTo>
                    <a:pt x="482079" y="1028649"/>
                  </a:lnTo>
                  <a:lnTo>
                    <a:pt x="523367" y="1008659"/>
                  </a:lnTo>
                  <a:lnTo>
                    <a:pt x="560438" y="982027"/>
                  </a:lnTo>
                  <a:lnTo>
                    <a:pt x="592531" y="949566"/>
                  </a:lnTo>
                  <a:lnTo>
                    <a:pt x="618845" y="912050"/>
                  </a:lnTo>
                  <a:lnTo>
                    <a:pt x="638606" y="870280"/>
                  </a:lnTo>
                  <a:lnTo>
                    <a:pt x="651040" y="825055"/>
                  </a:lnTo>
                  <a:lnTo>
                    <a:pt x="655358" y="777151"/>
                  </a:lnTo>
                  <a:close/>
                </a:path>
                <a:path w="1701164" h="1615439">
                  <a:moveTo>
                    <a:pt x="795782" y="1325753"/>
                  </a:moveTo>
                  <a:lnTo>
                    <a:pt x="789127" y="1276235"/>
                  </a:lnTo>
                  <a:lnTo>
                    <a:pt x="770331" y="1231709"/>
                  </a:lnTo>
                  <a:lnTo>
                    <a:pt x="741197" y="1193952"/>
                  </a:lnTo>
                  <a:lnTo>
                    <a:pt x="703516" y="1164767"/>
                  </a:lnTo>
                  <a:lnTo>
                    <a:pt x="659053" y="1145959"/>
                  </a:lnTo>
                  <a:lnTo>
                    <a:pt x="609612" y="1139278"/>
                  </a:lnTo>
                  <a:lnTo>
                    <a:pt x="179692" y="1139278"/>
                  </a:lnTo>
                  <a:lnTo>
                    <a:pt x="132930" y="1145959"/>
                  </a:lnTo>
                  <a:lnTo>
                    <a:pt x="90297" y="1164767"/>
                  </a:lnTo>
                  <a:lnTo>
                    <a:pt x="53721" y="1193952"/>
                  </a:lnTo>
                  <a:lnTo>
                    <a:pt x="25184" y="1231709"/>
                  </a:lnTo>
                  <a:lnTo>
                    <a:pt x="6616" y="1276235"/>
                  </a:lnTo>
                  <a:lnTo>
                    <a:pt x="0" y="1325753"/>
                  </a:lnTo>
                  <a:lnTo>
                    <a:pt x="0" y="1615313"/>
                  </a:lnTo>
                  <a:lnTo>
                    <a:pt x="89852" y="1615313"/>
                  </a:lnTo>
                  <a:lnTo>
                    <a:pt x="89852" y="1325753"/>
                  </a:lnTo>
                  <a:lnTo>
                    <a:pt x="96659" y="1288961"/>
                  </a:lnTo>
                  <a:lnTo>
                    <a:pt x="115519" y="1258214"/>
                  </a:lnTo>
                  <a:lnTo>
                    <a:pt x="143992" y="1237107"/>
                  </a:lnTo>
                  <a:lnTo>
                    <a:pt x="179692" y="1229271"/>
                  </a:lnTo>
                  <a:lnTo>
                    <a:pt x="609612" y="1229271"/>
                  </a:lnTo>
                  <a:lnTo>
                    <a:pt x="646315" y="1237107"/>
                  </a:lnTo>
                  <a:lnTo>
                    <a:pt x="677024" y="1258214"/>
                  </a:lnTo>
                  <a:lnTo>
                    <a:pt x="698106" y="1288961"/>
                  </a:lnTo>
                  <a:lnTo>
                    <a:pt x="705942" y="1325753"/>
                  </a:lnTo>
                  <a:lnTo>
                    <a:pt x="705942" y="1615313"/>
                  </a:lnTo>
                  <a:lnTo>
                    <a:pt x="795782" y="1615313"/>
                  </a:lnTo>
                  <a:lnTo>
                    <a:pt x="795782" y="1325753"/>
                  </a:lnTo>
                  <a:close/>
                </a:path>
                <a:path w="1701164" h="1615439">
                  <a:moveTo>
                    <a:pt x="1700733" y="222186"/>
                  </a:moveTo>
                  <a:lnTo>
                    <a:pt x="1696389" y="178003"/>
                  </a:lnTo>
                  <a:lnTo>
                    <a:pt x="1683893" y="136575"/>
                  </a:lnTo>
                  <a:lnTo>
                    <a:pt x="1663954" y="98869"/>
                  </a:lnTo>
                  <a:lnTo>
                    <a:pt x="1637334" y="65862"/>
                  </a:lnTo>
                  <a:lnTo>
                    <a:pt x="1604759" y="38493"/>
                  </a:lnTo>
                  <a:lnTo>
                    <a:pt x="1566964" y="17754"/>
                  </a:lnTo>
                  <a:lnTo>
                    <a:pt x="1524711" y="4597"/>
                  </a:lnTo>
                  <a:lnTo>
                    <a:pt x="1478711" y="0"/>
                  </a:lnTo>
                  <a:lnTo>
                    <a:pt x="939761" y="0"/>
                  </a:lnTo>
                  <a:lnTo>
                    <a:pt x="895604" y="4597"/>
                  </a:lnTo>
                  <a:lnTo>
                    <a:pt x="854202" y="17754"/>
                  </a:lnTo>
                  <a:lnTo>
                    <a:pt x="816521" y="38493"/>
                  </a:lnTo>
                  <a:lnTo>
                    <a:pt x="783539" y="65862"/>
                  </a:lnTo>
                  <a:lnTo>
                    <a:pt x="756196" y="98869"/>
                  </a:lnTo>
                  <a:lnTo>
                    <a:pt x="735482" y="136575"/>
                  </a:lnTo>
                  <a:lnTo>
                    <a:pt x="722350" y="178003"/>
                  </a:lnTo>
                  <a:lnTo>
                    <a:pt x="717753" y="222186"/>
                  </a:lnTo>
                  <a:lnTo>
                    <a:pt x="717753" y="495211"/>
                  </a:lnTo>
                  <a:lnTo>
                    <a:pt x="722350" y="541261"/>
                  </a:lnTo>
                  <a:lnTo>
                    <a:pt x="735482" y="583577"/>
                  </a:lnTo>
                  <a:lnTo>
                    <a:pt x="756196" y="621411"/>
                  </a:lnTo>
                  <a:lnTo>
                    <a:pt x="783539" y="654037"/>
                  </a:lnTo>
                  <a:lnTo>
                    <a:pt x="816521" y="680707"/>
                  </a:lnTo>
                  <a:lnTo>
                    <a:pt x="854202" y="700671"/>
                  </a:lnTo>
                  <a:lnTo>
                    <a:pt x="895604" y="713193"/>
                  </a:lnTo>
                  <a:lnTo>
                    <a:pt x="939761" y="717537"/>
                  </a:lnTo>
                  <a:lnTo>
                    <a:pt x="971410" y="717537"/>
                  </a:lnTo>
                  <a:lnTo>
                    <a:pt x="831875" y="844511"/>
                  </a:lnTo>
                  <a:lnTo>
                    <a:pt x="823836" y="859802"/>
                  </a:lnTo>
                  <a:lnTo>
                    <a:pt x="819962" y="876287"/>
                  </a:lnTo>
                  <a:lnTo>
                    <a:pt x="822045" y="892771"/>
                  </a:lnTo>
                  <a:lnTo>
                    <a:pt x="854214" y="920584"/>
                  </a:lnTo>
                  <a:lnTo>
                    <a:pt x="863638" y="920775"/>
                  </a:lnTo>
                  <a:lnTo>
                    <a:pt x="872998" y="920686"/>
                  </a:lnTo>
                  <a:lnTo>
                    <a:pt x="881799" y="919988"/>
                  </a:lnTo>
                  <a:lnTo>
                    <a:pt x="889431" y="918095"/>
                  </a:lnTo>
                  <a:lnTo>
                    <a:pt x="895286" y="914425"/>
                  </a:lnTo>
                  <a:lnTo>
                    <a:pt x="1199769" y="628675"/>
                  </a:lnTo>
                  <a:lnTo>
                    <a:pt x="939761" y="628675"/>
                  </a:lnTo>
                  <a:lnTo>
                    <a:pt x="896683" y="622122"/>
                  </a:lnTo>
                  <a:lnTo>
                    <a:pt x="860005" y="603669"/>
                  </a:lnTo>
                  <a:lnTo>
                    <a:pt x="831545" y="575144"/>
                  </a:lnTo>
                  <a:lnTo>
                    <a:pt x="813130" y="538378"/>
                  </a:lnTo>
                  <a:lnTo>
                    <a:pt x="806589" y="495211"/>
                  </a:lnTo>
                  <a:lnTo>
                    <a:pt x="806589" y="222186"/>
                  </a:lnTo>
                  <a:lnTo>
                    <a:pt x="813130" y="179082"/>
                  </a:lnTo>
                  <a:lnTo>
                    <a:pt x="831545" y="142354"/>
                  </a:lnTo>
                  <a:lnTo>
                    <a:pt x="860005" y="113855"/>
                  </a:lnTo>
                  <a:lnTo>
                    <a:pt x="896683" y="95402"/>
                  </a:lnTo>
                  <a:lnTo>
                    <a:pt x="939761" y="88849"/>
                  </a:lnTo>
                  <a:lnTo>
                    <a:pt x="1478711" y="88849"/>
                  </a:lnTo>
                  <a:lnTo>
                    <a:pt x="1521802" y="95402"/>
                  </a:lnTo>
                  <a:lnTo>
                    <a:pt x="1558480" y="113855"/>
                  </a:lnTo>
                  <a:lnTo>
                    <a:pt x="1586941" y="142354"/>
                  </a:lnTo>
                  <a:lnTo>
                    <a:pt x="1605356" y="179082"/>
                  </a:lnTo>
                  <a:lnTo>
                    <a:pt x="1611896" y="222186"/>
                  </a:lnTo>
                  <a:lnTo>
                    <a:pt x="1611896" y="495211"/>
                  </a:lnTo>
                  <a:lnTo>
                    <a:pt x="1605356" y="538378"/>
                  </a:lnTo>
                  <a:lnTo>
                    <a:pt x="1586941" y="575144"/>
                  </a:lnTo>
                  <a:lnTo>
                    <a:pt x="1558480" y="603669"/>
                  </a:lnTo>
                  <a:lnTo>
                    <a:pt x="1521802" y="622122"/>
                  </a:lnTo>
                  <a:lnTo>
                    <a:pt x="1478711" y="628675"/>
                  </a:lnTo>
                  <a:lnTo>
                    <a:pt x="1332953" y="628675"/>
                  </a:lnTo>
                  <a:lnTo>
                    <a:pt x="1237767" y="717537"/>
                  </a:lnTo>
                  <a:lnTo>
                    <a:pt x="1478711" y="717537"/>
                  </a:lnTo>
                  <a:lnTo>
                    <a:pt x="1524711" y="713193"/>
                  </a:lnTo>
                  <a:lnTo>
                    <a:pt x="1566964" y="700671"/>
                  </a:lnTo>
                  <a:lnTo>
                    <a:pt x="1604759" y="680707"/>
                  </a:lnTo>
                  <a:lnTo>
                    <a:pt x="1637334" y="654037"/>
                  </a:lnTo>
                  <a:lnTo>
                    <a:pt x="1663954" y="621411"/>
                  </a:lnTo>
                  <a:lnTo>
                    <a:pt x="1683893" y="583577"/>
                  </a:lnTo>
                  <a:lnTo>
                    <a:pt x="1696389" y="541261"/>
                  </a:lnTo>
                  <a:lnTo>
                    <a:pt x="1700733" y="495211"/>
                  </a:lnTo>
                  <a:lnTo>
                    <a:pt x="1700733" y="2221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94768" y="2070099"/>
              <a:ext cx="6633845" cy="3241675"/>
            </a:xfrm>
            <a:custGeom>
              <a:avLst/>
              <a:gdLst/>
              <a:ahLst/>
              <a:cxnLst/>
              <a:rect l="l" t="t" r="r" b="b"/>
              <a:pathLst>
                <a:path w="6633845" h="3241675">
                  <a:moveTo>
                    <a:pt x="0" y="3241296"/>
                  </a:moveTo>
                  <a:lnTo>
                    <a:pt x="6633635" y="3241296"/>
                  </a:lnTo>
                  <a:lnTo>
                    <a:pt x="6633635" y="0"/>
                  </a:lnTo>
                  <a:lnTo>
                    <a:pt x="0" y="0"/>
                  </a:lnTo>
                  <a:lnTo>
                    <a:pt x="0" y="3241296"/>
                  </a:lnTo>
                  <a:close/>
                </a:path>
                <a:path w="6633845" h="3241675">
                  <a:moveTo>
                    <a:pt x="0" y="3241296"/>
                  </a:moveTo>
                  <a:lnTo>
                    <a:pt x="6633635" y="3241296"/>
                  </a:lnTo>
                  <a:lnTo>
                    <a:pt x="6633635" y="0"/>
                  </a:lnTo>
                  <a:lnTo>
                    <a:pt x="0" y="0"/>
                  </a:lnTo>
                  <a:lnTo>
                    <a:pt x="0" y="3241296"/>
                  </a:lnTo>
                  <a:close/>
                </a:path>
              </a:pathLst>
            </a:custGeom>
            <a:ln w="9532">
              <a:solidFill>
                <a:srgbClr val="3A15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496864" y="655923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3660" y="2209609"/>
            <a:ext cx="1164737" cy="54836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357875" y="2818034"/>
            <a:ext cx="4782820" cy="11118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5080">
              <a:lnSpc>
                <a:spcPct val="98800"/>
              </a:lnSpc>
              <a:spcBef>
                <a:spcPts val="120"/>
              </a:spcBef>
            </a:pPr>
            <a:r>
              <a:rPr sz="1200" spc="110" dirty="0">
                <a:solidFill>
                  <a:srgbClr val="3C0059"/>
                </a:solidFill>
                <a:latin typeface="Calibri"/>
                <a:cs typeface="Calibri"/>
              </a:rPr>
              <a:t>Il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facilite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l’analyse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2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3C0059"/>
                </a:solidFill>
                <a:latin typeface="Calibri"/>
                <a:cs typeface="Calibri"/>
              </a:rPr>
              <a:t>modes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défaillance,</a:t>
            </a:r>
            <a:r>
              <a:rPr sz="12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leurs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effets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et</a:t>
            </a:r>
            <a:r>
              <a:rPr sz="1200" spc="1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3C0059"/>
                </a:solidFill>
                <a:latin typeface="Calibri"/>
                <a:cs typeface="Calibri"/>
              </a:rPr>
              <a:t>leur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criticité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;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il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est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d’une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grande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aide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70" dirty="0">
                <a:solidFill>
                  <a:srgbClr val="3C0059"/>
                </a:solidFill>
                <a:latin typeface="Calibri"/>
                <a:cs typeface="Calibri"/>
              </a:rPr>
              <a:t>dans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préparation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des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dossiers </a:t>
            </a:r>
            <a:r>
              <a:rPr sz="1200" spc="45" dirty="0">
                <a:solidFill>
                  <a:srgbClr val="3C0059"/>
                </a:solidFill>
                <a:latin typeface="Calibri"/>
                <a:cs typeface="Calibri"/>
              </a:rPr>
              <a:t>d’homologation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 des</a:t>
            </a:r>
            <a:r>
              <a:rPr sz="12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pièces.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Notre</a:t>
            </a:r>
            <a:r>
              <a:rPr sz="12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responsable</a:t>
            </a:r>
            <a:r>
              <a:rPr sz="12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3C0059"/>
                </a:solidFill>
                <a:latin typeface="Calibri"/>
                <a:cs typeface="Calibri"/>
              </a:rPr>
              <a:t>qualité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peut</a:t>
            </a:r>
            <a:r>
              <a:rPr sz="1200" spc="8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3C0059"/>
                </a:solidFill>
                <a:latin typeface="Calibri"/>
                <a:cs typeface="Calibri"/>
              </a:rPr>
              <a:t>s’appuyer </a:t>
            </a:r>
            <a:r>
              <a:rPr sz="1200" spc="85" dirty="0">
                <a:solidFill>
                  <a:srgbClr val="3C0059"/>
                </a:solidFill>
                <a:latin typeface="Calibri"/>
                <a:cs typeface="Calibri"/>
              </a:rPr>
              <a:t>dessus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pour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voir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l’état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d’avancement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3C0059"/>
                </a:solidFill>
                <a:latin typeface="Calibri"/>
                <a:cs typeface="Calibri"/>
              </a:rPr>
              <a:t>nos</a:t>
            </a:r>
            <a:r>
              <a:rPr sz="1200" spc="10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actions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qualité,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avec</a:t>
            </a:r>
            <a:r>
              <a:rPr sz="1200" spc="10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des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relances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automatiques.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Enfin,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l’outil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3C0059"/>
                </a:solidFill>
                <a:latin typeface="Calibri"/>
                <a:cs typeface="Calibri"/>
              </a:rPr>
              <a:t>facilite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0" dirty="0">
                <a:solidFill>
                  <a:srgbClr val="3C0059"/>
                </a:solidFill>
                <a:latin typeface="Calibri"/>
                <a:cs typeface="Calibri"/>
              </a:rPr>
              <a:t>le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75" dirty="0">
                <a:solidFill>
                  <a:srgbClr val="3C0059"/>
                </a:solidFill>
                <a:latin typeface="Calibri"/>
                <a:cs typeface="Calibri"/>
              </a:rPr>
              <a:t>passage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à</a:t>
            </a:r>
            <a:r>
              <a:rPr sz="1200" spc="1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la</a:t>
            </a:r>
            <a:r>
              <a:rPr sz="1200" spc="114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45" dirty="0">
                <a:solidFill>
                  <a:srgbClr val="3C0059"/>
                </a:solidFill>
                <a:latin typeface="Calibri"/>
                <a:cs typeface="Calibri"/>
              </a:rPr>
              <a:t>phase industrielle</a:t>
            </a:r>
            <a:r>
              <a:rPr sz="120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0" dirty="0">
                <a:solidFill>
                  <a:srgbClr val="3C0059"/>
                </a:solidFill>
                <a:latin typeface="Calibri"/>
                <a:cs typeface="Calibri"/>
              </a:rPr>
              <a:t>de</a:t>
            </a:r>
            <a:r>
              <a:rPr sz="120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65" dirty="0">
                <a:solidFill>
                  <a:srgbClr val="3C0059"/>
                </a:solidFill>
                <a:latin typeface="Calibri"/>
                <a:cs typeface="Calibri"/>
              </a:rPr>
              <a:t>nos</a:t>
            </a:r>
            <a:r>
              <a:rPr sz="12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55" dirty="0">
                <a:solidFill>
                  <a:srgbClr val="3C0059"/>
                </a:solidFill>
                <a:latin typeface="Calibri"/>
                <a:cs typeface="Calibri"/>
              </a:rPr>
              <a:t>nouveaux</a:t>
            </a:r>
            <a:r>
              <a:rPr sz="1200" spc="20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1200" spc="35" dirty="0">
                <a:solidFill>
                  <a:srgbClr val="3C0059"/>
                </a:solidFill>
                <a:latin typeface="Calibri"/>
                <a:cs typeface="Calibri"/>
              </a:rPr>
              <a:t>produits.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63984" y="6529141"/>
            <a:ext cx="20066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55" dirty="0">
                <a:solidFill>
                  <a:srgbClr val="3C0059"/>
                </a:solidFill>
                <a:latin typeface="Calibri"/>
                <a:cs typeface="Calibri"/>
              </a:rPr>
              <a:t>13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2614" y="5013690"/>
            <a:ext cx="15017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u="sng" spc="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Lire</a:t>
            </a:r>
            <a:r>
              <a:rPr sz="15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tout</a:t>
            </a:r>
            <a:r>
              <a:rPr sz="1500" b="1" u="sng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500" b="1" u="sng" spc="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3"/>
              </a:rPr>
              <a:t>l’article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82624" y="361299"/>
            <a:ext cx="48025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i="0" spc="229" dirty="0">
                <a:solidFill>
                  <a:srgbClr val="B1174A"/>
                </a:solidFill>
                <a:latin typeface="Calibri"/>
                <a:cs typeface="Calibri"/>
              </a:rPr>
              <a:t>Témoignage</a:t>
            </a:r>
            <a:r>
              <a:rPr b="0" i="0" spc="40" dirty="0">
                <a:solidFill>
                  <a:srgbClr val="B1174A"/>
                </a:solidFill>
                <a:latin typeface="Calibri"/>
                <a:cs typeface="Calibri"/>
              </a:rPr>
              <a:t> </a:t>
            </a:r>
            <a:r>
              <a:rPr b="0" i="0" spc="175" dirty="0">
                <a:solidFill>
                  <a:srgbClr val="B1174A"/>
                </a:solidFill>
                <a:latin typeface="Calibri"/>
                <a:cs typeface="Calibri"/>
              </a:rPr>
              <a:t>Client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52721" y="1990812"/>
            <a:ext cx="4432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600" spc="5" dirty="0">
                <a:solidFill>
                  <a:srgbClr val="B1174A"/>
                </a:solidFill>
                <a:latin typeface="Calibri"/>
                <a:cs typeface="Calibri"/>
              </a:rPr>
              <a:t>«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04831" y="4044020"/>
            <a:ext cx="44323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6600" spc="5" dirty="0">
                <a:solidFill>
                  <a:srgbClr val="B1174A"/>
                </a:solidFill>
                <a:latin typeface="Calibri"/>
                <a:cs typeface="Calibri"/>
                <a:hlinkClick r:id="rId3"/>
              </a:rPr>
              <a:t>»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07DF32-A30A-3EB6-CBCC-A82AF510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" y="237776"/>
            <a:ext cx="10768614" cy="633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2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358610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6864" y="6559230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770323" y="102870"/>
            <a:ext cx="5446395" cy="6858000"/>
            <a:chOff x="6742907" y="0"/>
            <a:chExt cx="5446395" cy="6858000"/>
          </a:xfrm>
        </p:grpSpPr>
        <p:sp>
          <p:nvSpPr>
            <p:cNvPr id="5" name="object 5"/>
            <p:cNvSpPr/>
            <p:nvPr/>
          </p:nvSpPr>
          <p:spPr>
            <a:xfrm>
              <a:off x="12084049" y="0"/>
              <a:ext cx="105410" cy="6858000"/>
            </a:xfrm>
            <a:custGeom>
              <a:avLst/>
              <a:gdLst/>
              <a:ahLst/>
              <a:cxnLst/>
              <a:rect l="l" t="t" r="r" b="b"/>
              <a:pathLst>
                <a:path w="105409" h="6858000">
                  <a:moveTo>
                    <a:pt x="104836" y="6858000"/>
                  </a:moveTo>
                  <a:lnTo>
                    <a:pt x="0" y="6858000"/>
                  </a:lnTo>
                  <a:lnTo>
                    <a:pt x="0" y="0"/>
                  </a:lnTo>
                  <a:lnTo>
                    <a:pt x="104836" y="0"/>
                  </a:lnTo>
                  <a:lnTo>
                    <a:pt x="104836" y="6858000"/>
                  </a:lnTo>
                  <a:close/>
                </a:path>
              </a:pathLst>
            </a:custGeom>
            <a:solidFill>
              <a:srgbClr val="B117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2907" y="1797641"/>
              <a:ext cx="5351283" cy="28833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775268" y="4714072"/>
              <a:ext cx="4860290" cy="1345565"/>
            </a:xfrm>
            <a:custGeom>
              <a:avLst/>
              <a:gdLst/>
              <a:ahLst/>
              <a:cxnLst/>
              <a:rect l="l" t="t" r="r" b="b"/>
              <a:pathLst>
                <a:path w="4860290" h="1345564">
                  <a:moveTo>
                    <a:pt x="4859702" y="1345141"/>
                  </a:moveTo>
                  <a:lnTo>
                    <a:pt x="0" y="1345141"/>
                  </a:lnTo>
                  <a:lnTo>
                    <a:pt x="0" y="0"/>
                  </a:lnTo>
                  <a:lnTo>
                    <a:pt x="4859702" y="0"/>
                  </a:lnTo>
                  <a:lnTo>
                    <a:pt x="4859702" y="134514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5920" y="5195113"/>
              <a:ext cx="1038224" cy="35994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432029" y="1409864"/>
            <a:ext cx="2518410" cy="32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6250" algn="l"/>
                <a:tab pos="2106930" algn="l"/>
              </a:tabLst>
            </a:pPr>
            <a:r>
              <a:rPr sz="1950" spc="-25" dirty="0">
                <a:latin typeface="Arial"/>
                <a:cs typeface="Arial"/>
              </a:rPr>
              <a:t>de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10" dirty="0">
                <a:latin typeface="Arial"/>
                <a:cs typeface="Arial"/>
              </a:rPr>
              <a:t>Management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25" dirty="0">
                <a:latin typeface="Arial"/>
                <a:cs typeface="Arial"/>
              </a:rPr>
              <a:t>des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2624" y="2297275"/>
            <a:ext cx="6831330" cy="202565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950" dirty="0">
                <a:latin typeface="Arial"/>
                <a:cs typeface="Arial"/>
              </a:rPr>
              <a:t>Basée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sur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les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exigences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du</a:t>
            </a:r>
            <a:r>
              <a:rPr sz="1950" spc="4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référentiel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IATF</a:t>
            </a:r>
            <a:r>
              <a:rPr sz="1950" spc="50" dirty="0">
                <a:latin typeface="Arial"/>
                <a:cs typeface="Arial"/>
              </a:rPr>
              <a:t> </a:t>
            </a:r>
            <a:r>
              <a:rPr sz="1950" dirty="0">
                <a:solidFill>
                  <a:schemeClr val="tx1"/>
                </a:solidFill>
                <a:latin typeface="Arial"/>
                <a:cs typeface="Arial"/>
              </a:rPr>
              <a:t>169</a:t>
            </a:r>
            <a:r>
              <a:rPr sz="1950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49</a:t>
            </a:r>
            <a:r>
              <a:rPr sz="1950" spc="50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50" spc="-25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</a:t>
            </a:r>
            <a:endParaRPr sz="19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950" dirty="0">
                <a:latin typeface="Arial"/>
                <a:cs typeface="Arial"/>
              </a:rPr>
              <a:t>leurs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évolutions.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850" dirty="0">
                <a:latin typeface="Arial"/>
                <a:cs typeface="Arial"/>
              </a:rPr>
              <a:t>Eligible</a:t>
            </a:r>
            <a:r>
              <a:rPr sz="1850" spc="10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en</a:t>
            </a:r>
            <a:r>
              <a:rPr sz="1850" spc="10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MAROC</a:t>
            </a:r>
            <a:r>
              <a:rPr sz="1850" spc="10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au</a:t>
            </a:r>
            <a:r>
              <a:rPr sz="1850" spc="10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remboursement</a:t>
            </a:r>
            <a:r>
              <a:rPr sz="1850" spc="10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CSF</a:t>
            </a:r>
            <a:r>
              <a:rPr sz="1850" spc="10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/GIAC</a:t>
            </a:r>
            <a:r>
              <a:rPr sz="1850" spc="100" dirty="0">
                <a:latin typeface="Arial"/>
                <a:cs typeface="Arial"/>
              </a:rPr>
              <a:t> </a:t>
            </a:r>
            <a:r>
              <a:rPr sz="1850" spc="-10" dirty="0">
                <a:latin typeface="Arial"/>
                <a:cs typeface="Arial"/>
              </a:rPr>
              <a:t>TRANSLOG</a:t>
            </a:r>
            <a:endParaRPr sz="1850" dirty="0">
              <a:latin typeface="Arial"/>
              <a:cs typeface="Arial"/>
            </a:endParaRPr>
          </a:p>
          <a:p>
            <a:pPr marL="12700" marR="1010919">
              <a:lnSpc>
                <a:spcPct val="97800"/>
              </a:lnSpc>
              <a:spcBef>
                <a:spcPts val="505"/>
              </a:spcBef>
            </a:pPr>
            <a:r>
              <a:rPr sz="1950" dirty="0">
                <a:latin typeface="Arial"/>
                <a:cs typeface="Arial"/>
              </a:rPr>
              <a:t>titre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investissements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technologiques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à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cara</a:t>
            </a:r>
            <a:r>
              <a:rPr sz="1950" spc="-10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ctère</a:t>
            </a:r>
            <a:r>
              <a:rPr sz="1950" spc="-10" dirty="0">
                <a:latin typeface="Arial"/>
                <a:cs typeface="Arial"/>
              </a:rPr>
              <a:t> prioritaire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couvrent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les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actions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matérielles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et </a:t>
            </a:r>
            <a:r>
              <a:rPr sz="1950" spc="-10" dirty="0">
                <a:latin typeface="Arial"/>
                <a:cs typeface="Arial"/>
              </a:rPr>
              <a:t>immatérielles.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75268" y="4714072"/>
            <a:ext cx="4860290" cy="134556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877569">
              <a:lnSpc>
                <a:spcPct val="100000"/>
              </a:lnSpc>
              <a:spcBef>
                <a:spcPts val="805"/>
              </a:spcBef>
            </a:pPr>
            <a:r>
              <a:rPr sz="1500" dirty="0">
                <a:latin typeface="Arial"/>
                <a:cs typeface="Arial"/>
              </a:rPr>
              <a:t>Nom de la solution: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6F2FA0"/>
                </a:solidFill>
                <a:latin typeface="Arial"/>
                <a:cs typeface="Arial"/>
              </a:rPr>
              <a:t>GENIA </a:t>
            </a:r>
            <a:r>
              <a:rPr sz="1500" b="1" spc="-10" dirty="0">
                <a:solidFill>
                  <a:srgbClr val="6F2FA0"/>
                </a:solidFill>
                <a:latin typeface="Arial"/>
                <a:cs typeface="Arial"/>
              </a:rPr>
              <a:t>AUTOMOTIVE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 dirty="0">
              <a:latin typeface="Arial"/>
              <a:cs typeface="Arial"/>
            </a:endParaRPr>
          </a:p>
          <a:p>
            <a:pPr marL="877569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Logo: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Arial"/>
              <a:cs typeface="Arial"/>
            </a:endParaRPr>
          </a:p>
          <a:p>
            <a:pPr marL="877569">
              <a:lnSpc>
                <a:spcPct val="100000"/>
              </a:lnSpc>
            </a:pPr>
            <a:r>
              <a:rPr sz="15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https://afnor-it.com/genia-</a:t>
            </a:r>
            <a:r>
              <a:rPr sz="15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automotive</a:t>
            </a:r>
            <a:r>
              <a:rPr sz="1500" spc="-10" dirty="0">
                <a:latin typeface="Arial"/>
                <a:cs typeface="Arial"/>
                <a:hlinkClick r:id="rId5"/>
              </a:rPr>
              <a:t>/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4" dirty="0"/>
              <a:t>Introduction</a:t>
            </a:r>
            <a:r>
              <a:rPr spc="55" dirty="0"/>
              <a:t> </a:t>
            </a:r>
            <a:r>
              <a:rPr spc="285" dirty="0"/>
              <a:t>à</a:t>
            </a:r>
            <a:r>
              <a:rPr spc="55" dirty="0"/>
              <a:t> </a:t>
            </a:r>
            <a:r>
              <a:rPr spc="215" dirty="0"/>
              <a:t>la</a:t>
            </a:r>
            <a:r>
              <a:rPr spc="60" dirty="0"/>
              <a:t> </a:t>
            </a:r>
            <a:r>
              <a:rPr spc="160" dirty="0"/>
              <a:t>solution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2624" y="848229"/>
            <a:ext cx="6586220" cy="1179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i="1" spc="165" dirty="0">
                <a:solidFill>
                  <a:srgbClr val="BF0000"/>
                </a:solidFill>
                <a:latin typeface="Calibri"/>
                <a:cs typeface="Calibri"/>
              </a:rPr>
              <a:t>GENIA</a:t>
            </a:r>
            <a:r>
              <a:rPr sz="2200" b="1" i="1" spc="3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200" b="1" i="1" spc="90" dirty="0">
                <a:solidFill>
                  <a:srgbClr val="BF0000"/>
                </a:solidFill>
                <a:latin typeface="Calibri"/>
                <a:cs typeface="Calibri"/>
              </a:rPr>
              <a:t>AUTOMOTIVE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ts val="2320"/>
              </a:lnSpc>
              <a:spcBef>
                <a:spcPts val="1870"/>
              </a:spcBef>
              <a:tabLst>
                <a:tab pos="1087755" algn="l"/>
                <a:tab pos="2642870" algn="l"/>
                <a:tab pos="3100070" algn="l"/>
                <a:tab pos="4079240" algn="l"/>
                <a:tab pos="5154295" algn="l"/>
                <a:tab pos="5612130" algn="l"/>
              </a:tabLst>
            </a:pPr>
            <a:r>
              <a:rPr sz="1950" spc="-10" dirty="0">
                <a:latin typeface="Arial"/>
                <a:cs typeface="Arial"/>
              </a:rPr>
              <a:t>Solution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10" dirty="0">
                <a:latin typeface="Arial"/>
                <a:cs typeface="Arial"/>
              </a:rPr>
              <a:t>Informatique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25" dirty="0">
                <a:latin typeface="Arial"/>
                <a:cs typeface="Arial"/>
              </a:rPr>
              <a:t>de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10" dirty="0">
                <a:latin typeface="Arial"/>
                <a:cs typeface="Arial"/>
              </a:rPr>
              <a:t>gestion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10" dirty="0">
                <a:latin typeface="Arial"/>
                <a:cs typeface="Arial"/>
              </a:rPr>
              <a:t>intégrée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25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</a:t>
            </a:r>
            <a:r>
              <a:rPr sz="1950" dirty="0">
                <a:latin typeface="Arial"/>
                <a:cs typeface="Arial"/>
              </a:rPr>
              <a:t>	</a:t>
            </a:r>
            <a:r>
              <a:rPr sz="1950" spc="-10" dirty="0">
                <a:latin typeface="Arial"/>
                <a:cs typeface="Arial"/>
              </a:rPr>
              <a:t>Système entreprises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du</a:t>
            </a:r>
            <a:r>
              <a:rPr sz="1950" spc="-5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se</a:t>
            </a:r>
            <a:r>
              <a:rPr sz="1950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cteur</a:t>
            </a:r>
            <a:r>
              <a:rPr sz="1950" spc="-6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automobile</a:t>
            </a:r>
            <a:r>
              <a:rPr sz="1950" spc="-10" dirty="0"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806" y="1416216"/>
            <a:ext cx="1943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BF0000"/>
                </a:solidFill>
                <a:latin typeface="Verdana"/>
                <a:cs typeface="Verdana"/>
              </a:rPr>
              <a:t>o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806" y="2476521"/>
            <a:ext cx="1943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BF0000"/>
                </a:solidFill>
                <a:latin typeface="Verdana"/>
                <a:cs typeface="Verdana"/>
              </a:rPr>
              <a:t>o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5806" y="3311376"/>
            <a:ext cx="1943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BF0000"/>
                </a:solidFill>
                <a:latin typeface="Verdana"/>
                <a:cs typeface="Verdana"/>
              </a:rPr>
              <a:t>o</a:t>
            </a:r>
            <a:endParaRPr sz="22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504285" y="102870"/>
            <a:ext cx="1498600" cy="942975"/>
            <a:chOff x="10504285" y="102870"/>
            <a:chExt cx="1498600" cy="94297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73863" y="102870"/>
              <a:ext cx="993936" cy="59054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04285" y="775997"/>
              <a:ext cx="178365" cy="2430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4196" y="775997"/>
              <a:ext cx="229067" cy="2430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966278" y="775997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77507" y="775997"/>
              <a:ext cx="229067" cy="24300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532032" y="772576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15820" y="772576"/>
              <a:ext cx="186726" cy="24963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1538584" y="6529141"/>
            <a:ext cx="1574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spc="80" dirty="0">
                <a:solidFill>
                  <a:srgbClr val="3C0059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1010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6864" y="6559230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4825" y="2368454"/>
            <a:ext cx="11071225" cy="377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100"/>
              </a:spcBef>
              <a:buClr>
                <a:srgbClr val="BF0000"/>
              </a:buClr>
              <a:buFont typeface="Verdana"/>
              <a:buChar char="o"/>
              <a:tabLst>
                <a:tab pos="381000" algn="l"/>
                <a:tab pos="381635" algn="l"/>
              </a:tabLst>
            </a:pPr>
            <a:r>
              <a:rPr sz="2200" dirty="0">
                <a:latin typeface="Arial"/>
                <a:cs typeface="Arial"/>
              </a:rPr>
              <a:t>S’intègre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processus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spécifiques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l’entreprise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organisation;</a:t>
            </a:r>
            <a:endParaRPr sz="22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60"/>
              </a:spcBef>
            </a:pPr>
            <a:r>
              <a:rPr sz="2200" dirty="0">
                <a:latin typeface="Arial"/>
                <a:cs typeface="Arial"/>
              </a:rPr>
              <a:t>Solution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Dynamique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gestion,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répondant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aux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attentes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entreprises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secteur</a:t>
            </a:r>
            <a:endParaRPr sz="2200">
              <a:latin typeface="Arial"/>
              <a:cs typeface="Arial"/>
            </a:endParaRPr>
          </a:p>
          <a:p>
            <a:pPr marL="381000" marR="1007744" indent="-343535">
              <a:lnSpc>
                <a:spcPct val="102299"/>
              </a:lnSpc>
              <a:buClr>
                <a:srgbClr val="BF0000"/>
              </a:buClr>
              <a:buFont typeface="Verdana"/>
              <a:buChar char="o"/>
              <a:tabLst>
                <a:tab pos="381000" algn="l"/>
                <a:tab pos="381635" algn="l"/>
              </a:tabLst>
            </a:pPr>
            <a:r>
              <a:rPr sz="2200" dirty="0">
                <a:latin typeface="Arial"/>
                <a:cs typeface="Arial"/>
              </a:rPr>
              <a:t>automobile,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tenant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compte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principales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exigences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spécifiques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</a:t>
            </a:r>
            <a:r>
              <a:rPr sz="2200" spc="-25" dirty="0">
                <a:latin typeface="Arial"/>
                <a:cs typeface="Arial"/>
              </a:rPr>
              <a:t> OEM </a:t>
            </a:r>
            <a:r>
              <a:rPr sz="2200" spc="-10" dirty="0">
                <a:latin typeface="Arial"/>
                <a:cs typeface="Arial"/>
              </a:rPr>
              <a:t>(Original</a:t>
            </a:r>
            <a:endParaRPr sz="22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380"/>
              </a:spcBef>
            </a:pPr>
            <a:r>
              <a:rPr sz="2200" dirty="0">
                <a:latin typeface="Arial"/>
                <a:cs typeface="Arial"/>
              </a:rPr>
              <a:t>Equipment </a:t>
            </a:r>
            <a:r>
              <a:rPr sz="2200" spc="-10" dirty="0">
                <a:latin typeface="Arial"/>
                <a:cs typeface="Arial"/>
              </a:rPr>
              <a:t>Manufacturer).</a:t>
            </a:r>
            <a:endParaRPr sz="2200">
              <a:latin typeface="Arial"/>
              <a:cs typeface="Arial"/>
            </a:endParaRPr>
          </a:p>
          <a:p>
            <a:pPr marL="381000" marR="137795" indent="-343535">
              <a:lnSpc>
                <a:spcPct val="116500"/>
              </a:lnSpc>
              <a:spcBef>
                <a:spcPts val="1015"/>
              </a:spcBef>
              <a:buClr>
                <a:srgbClr val="BF0000"/>
              </a:buClr>
              <a:buFont typeface="Verdana"/>
              <a:buChar char="o"/>
              <a:tabLst>
                <a:tab pos="381000" algn="l"/>
                <a:tab pos="381635" algn="l"/>
              </a:tabLst>
            </a:pPr>
            <a:r>
              <a:rPr sz="2200" dirty="0">
                <a:latin typeface="Arial"/>
                <a:cs typeface="Arial"/>
              </a:rPr>
              <a:t>Développée,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après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analyse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retours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d’expériences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conseils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d’audits,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notre équipe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BF0000"/>
              </a:buClr>
              <a:buFont typeface="Verdana"/>
              <a:buChar char="o"/>
            </a:pPr>
            <a:endParaRPr sz="2100">
              <a:latin typeface="Arial"/>
              <a:cs typeface="Arial"/>
            </a:endParaRPr>
          </a:p>
          <a:p>
            <a:pPr marL="381000" marR="30480" indent="-343535">
              <a:lnSpc>
                <a:spcPts val="2620"/>
              </a:lnSpc>
              <a:buClr>
                <a:srgbClr val="BF0000"/>
              </a:buClr>
              <a:buFont typeface="Verdana"/>
              <a:buChar char="o"/>
              <a:tabLst>
                <a:tab pos="381000" algn="l"/>
                <a:tab pos="381635" algn="l"/>
              </a:tabLst>
            </a:pPr>
            <a:r>
              <a:rPr sz="2200" dirty="0">
                <a:latin typeface="Arial"/>
                <a:cs typeface="Arial"/>
              </a:rPr>
              <a:t>Assurant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maximum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flexibilité,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tient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compte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l’approche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CAPDo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secteur automobile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624" y="294374"/>
            <a:ext cx="7376159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180" dirty="0">
                <a:latin typeface="Calibri"/>
                <a:cs typeface="Calibri"/>
              </a:rPr>
              <a:t>Valeur</a:t>
            </a:r>
            <a:r>
              <a:rPr b="0" i="0" spc="45" dirty="0">
                <a:latin typeface="Calibri"/>
                <a:cs typeface="Calibri"/>
              </a:rPr>
              <a:t> </a:t>
            </a:r>
            <a:r>
              <a:rPr b="0" i="0" spc="160" dirty="0">
                <a:latin typeface="Calibri"/>
                <a:cs typeface="Calibri"/>
              </a:rPr>
              <a:t>Ajoutée</a:t>
            </a:r>
            <a:r>
              <a:rPr b="0" i="0" spc="50" dirty="0">
                <a:latin typeface="Calibri"/>
                <a:cs typeface="Calibri"/>
              </a:rPr>
              <a:t> </a:t>
            </a:r>
            <a:r>
              <a:rPr b="0" i="0" spc="229" dirty="0">
                <a:latin typeface="Calibri"/>
                <a:cs typeface="Calibri"/>
              </a:rPr>
              <a:t>de</a:t>
            </a:r>
            <a:r>
              <a:rPr b="0" i="0" spc="50" dirty="0">
                <a:latin typeface="Calibri"/>
                <a:cs typeface="Calibri"/>
              </a:rPr>
              <a:t> </a:t>
            </a:r>
            <a:r>
              <a:rPr b="0" i="0" spc="210" dirty="0">
                <a:latin typeface="Calibri"/>
                <a:cs typeface="Calibri"/>
              </a:rPr>
              <a:t>la</a:t>
            </a:r>
            <a:r>
              <a:rPr b="0" i="0" spc="50" dirty="0">
                <a:latin typeface="Calibri"/>
                <a:cs typeface="Calibri"/>
              </a:rPr>
              <a:t> </a:t>
            </a:r>
            <a:r>
              <a:rPr b="0" i="0" spc="165" dirty="0">
                <a:latin typeface="Calibri"/>
                <a:cs typeface="Calibri"/>
              </a:rPr>
              <a:t>solution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0" i="0" spc="195" dirty="0">
                <a:latin typeface="Calibri"/>
                <a:cs typeface="Calibri"/>
              </a:rPr>
              <a:t>GENIA</a:t>
            </a:r>
            <a:r>
              <a:rPr sz="2400" b="0" i="0" spc="25" dirty="0">
                <a:latin typeface="Calibri"/>
                <a:cs typeface="Calibri"/>
              </a:rPr>
              <a:t> </a:t>
            </a:r>
            <a:r>
              <a:rPr sz="2400" b="0" i="0" spc="125" dirty="0">
                <a:latin typeface="Calibri"/>
                <a:cs typeface="Calibri"/>
              </a:rPr>
              <a:t>AUTOMOTIVE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6085" y="214259"/>
            <a:ext cx="993936" cy="5905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426506" y="883965"/>
            <a:ext cx="1498600" cy="273050"/>
            <a:chOff x="10426506" y="883965"/>
            <a:chExt cx="1498600" cy="2730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6506" y="887386"/>
              <a:ext cx="178365" cy="2430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6417" y="887386"/>
              <a:ext cx="229067" cy="243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888499" y="887386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99728" y="887386"/>
              <a:ext cx="229067" cy="243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454253" y="883965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38041" y="883965"/>
              <a:ext cx="186726" cy="2496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538584" y="6529141"/>
            <a:ext cx="1574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spc="80" dirty="0">
                <a:solidFill>
                  <a:srgbClr val="3C0059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1010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6864" y="6559230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2132" y="2232301"/>
            <a:ext cx="10938510" cy="3500120"/>
          </a:xfrm>
          <a:prstGeom prst="rect">
            <a:avLst/>
          </a:prstGeom>
        </p:spPr>
        <p:txBody>
          <a:bodyPr vert="horz" wrap="square" lIns="0" tIns="176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90"/>
              </a:spcBef>
              <a:buClr>
                <a:srgbClr val="BF0000"/>
              </a:buClr>
              <a:buFont typeface="Verdana"/>
              <a:buChar char="o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Elle est adaptable en fonction des besoins spécifiques, y compris les </a:t>
            </a:r>
            <a:r>
              <a:rPr sz="2200" b="1" dirty="0">
                <a:latin typeface="Arial"/>
                <a:cs typeface="Arial"/>
              </a:rPr>
              <a:t>multi sites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spc="-25" dirty="0">
                <a:latin typeface="Arial"/>
                <a:cs typeface="Arial"/>
              </a:rPr>
              <a:t>le</a:t>
            </a:r>
            <a:endParaRPr sz="2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285"/>
              </a:spcBef>
            </a:pPr>
            <a:r>
              <a:rPr sz="2200" spc="-10" dirty="0">
                <a:latin typeface="Arial"/>
                <a:cs typeface="Arial"/>
              </a:rPr>
              <a:t>“</a:t>
            </a:r>
            <a:r>
              <a:rPr sz="2200" b="1" spc="-10" dirty="0">
                <a:latin typeface="Arial"/>
                <a:cs typeface="Arial"/>
              </a:rPr>
              <a:t>Corporate</a:t>
            </a:r>
            <a:r>
              <a:rPr sz="2200" spc="-10" dirty="0">
                <a:latin typeface="Arial"/>
                <a:cs typeface="Arial"/>
              </a:rPr>
              <a:t>”.</a:t>
            </a:r>
            <a:endParaRPr sz="2200">
              <a:latin typeface="Arial"/>
              <a:cs typeface="Arial"/>
            </a:endParaRPr>
          </a:p>
          <a:p>
            <a:pPr marL="354965" marR="123825" indent="-342900">
              <a:lnSpc>
                <a:spcPct val="147700"/>
              </a:lnSpc>
              <a:buClr>
                <a:srgbClr val="BF0000"/>
              </a:buClr>
              <a:buFont typeface="Verdana"/>
              <a:buChar char="o"/>
              <a:tabLst>
                <a:tab pos="354965" algn="l"/>
                <a:tab pos="355600" algn="l"/>
              </a:tabLst>
            </a:pPr>
            <a:r>
              <a:rPr sz="2200" dirty="0">
                <a:latin typeface="Arial"/>
                <a:cs typeface="Arial"/>
              </a:rPr>
              <a:t>Quelle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que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soit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taille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l’entreprise,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chaque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personne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reçoit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accès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exclusif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aux </a:t>
            </a:r>
            <a:r>
              <a:rPr sz="2200" dirty="0">
                <a:latin typeface="Arial"/>
                <a:cs typeface="Arial"/>
              </a:rPr>
              <a:t>fonctions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requises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fonction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ses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attributions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à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fins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gestion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pour </a:t>
            </a:r>
            <a:r>
              <a:rPr sz="2200" spc="-10" dirty="0">
                <a:latin typeface="Arial"/>
                <a:cs typeface="Arial"/>
              </a:rPr>
              <a:t>bénéficier</a:t>
            </a:r>
            <a:endParaRPr sz="2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260"/>
              </a:spcBef>
            </a:pPr>
            <a:r>
              <a:rPr sz="2200" dirty="0">
                <a:latin typeface="Arial"/>
                <a:cs typeface="Arial"/>
              </a:rPr>
              <a:t>d’une vue d’ensemble et/ou trouver des détails spécifiques concernant un </a:t>
            </a:r>
            <a:r>
              <a:rPr sz="2200" spc="-10" dirty="0">
                <a:latin typeface="Arial"/>
                <a:cs typeface="Arial"/>
              </a:rPr>
              <a:t>domaine</a:t>
            </a:r>
            <a:endParaRPr sz="22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260"/>
              </a:spcBef>
            </a:pPr>
            <a:r>
              <a:rPr sz="2200" spc="-10" dirty="0">
                <a:latin typeface="Arial"/>
                <a:cs typeface="Arial"/>
              </a:rPr>
              <a:t>particulier.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624" y="294374"/>
            <a:ext cx="8478520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180" dirty="0">
                <a:latin typeface="Calibri"/>
                <a:cs typeface="Calibri"/>
              </a:rPr>
              <a:t>Valeur</a:t>
            </a:r>
            <a:r>
              <a:rPr b="0" i="0" spc="45" dirty="0">
                <a:latin typeface="Calibri"/>
                <a:cs typeface="Calibri"/>
              </a:rPr>
              <a:t> </a:t>
            </a:r>
            <a:r>
              <a:rPr b="0" i="0" spc="160" dirty="0">
                <a:latin typeface="Calibri"/>
                <a:cs typeface="Calibri"/>
              </a:rPr>
              <a:t>Ajoutée</a:t>
            </a:r>
            <a:r>
              <a:rPr b="0" i="0" spc="50" dirty="0">
                <a:latin typeface="Calibri"/>
                <a:cs typeface="Calibri"/>
              </a:rPr>
              <a:t> </a:t>
            </a:r>
            <a:r>
              <a:rPr b="0" i="0" spc="229" dirty="0">
                <a:latin typeface="Calibri"/>
                <a:cs typeface="Calibri"/>
              </a:rPr>
              <a:t>de</a:t>
            </a:r>
            <a:r>
              <a:rPr b="0" i="0" spc="50" dirty="0">
                <a:latin typeface="Calibri"/>
                <a:cs typeface="Calibri"/>
              </a:rPr>
              <a:t> </a:t>
            </a:r>
            <a:r>
              <a:rPr b="0" i="0" spc="210" dirty="0">
                <a:latin typeface="Calibri"/>
                <a:cs typeface="Calibri"/>
              </a:rPr>
              <a:t>la</a:t>
            </a:r>
            <a:r>
              <a:rPr b="0" i="0" spc="50" dirty="0">
                <a:latin typeface="Calibri"/>
                <a:cs typeface="Calibri"/>
              </a:rPr>
              <a:t> </a:t>
            </a:r>
            <a:r>
              <a:rPr b="0" i="0" spc="140" dirty="0">
                <a:latin typeface="Calibri"/>
                <a:cs typeface="Calibri"/>
              </a:rPr>
              <a:t>solution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0" i="0" spc="195" dirty="0">
                <a:latin typeface="Calibri"/>
                <a:cs typeface="Calibri"/>
              </a:rPr>
              <a:t>GENIA</a:t>
            </a:r>
            <a:r>
              <a:rPr sz="2400" b="0" i="0" spc="25" dirty="0">
                <a:latin typeface="Calibri"/>
                <a:cs typeface="Calibri"/>
              </a:rPr>
              <a:t> </a:t>
            </a:r>
            <a:r>
              <a:rPr sz="2400" b="0" i="0" spc="125" dirty="0">
                <a:latin typeface="Calibri"/>
                <a:cs typeface="Calibri"/>
              </a:rPr>
              <a:t>AUTOMOTIVE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53164" y="264468"/>
            <a:ext cx="993936" cy="5905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983586" y="934173"/>
            <a:ext cx="1498600" cy="273050"/>
            <a:chOff x="9983586" y="934173"/>
            <a:chExt cx="1498600" cy="2730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3586" y="937594"/>
              <a:ext cx="178365" cy="2430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83497" y="937594"/>
              <a:ext cx="229067" cy="243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445579" y="937594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56808" y="937594"/>
              <a:ext cx="229067" cy="243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011333" y="934173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95121" y="934173"/>
              <a:ext cx="186726" cy="2496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538584" y="6529141"/>
            <a:ext cx="1574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spc="80" dirty="0">
                <a:solidFill>
                  <a:srgbClr val="3C0059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1010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6864" y="6559236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4049" y="0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099" y="1851366"/>
            <a:ext cx="10897870" cy="2318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BF0000"/>
                </a:solidFill>
                <a:latin typeface="Arial"/>
                <a:cs typeface="Arial"/>
              </a:rPr>
              <a:t>EXIGENCES </a:t>
            </a:r>
            <a:r>
              <a:rPr sz="2200" b="1" spc="-10" dirty="0">
                <a:solidFill>
                  <a:srgbClr val="BF0000"/>
                </a:solidFill>
                <a:latin typeface="Arial"/>
                <a:cs typeface="Arial"/>
              </a:rPr>
              <a:t>APPLICABLES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Arial"/>
              <a:cs typeface="Arial"/>
            </a:endParaRPr>
          </a:p>
          <a:p>
            <a:pPr marL="365125" marR="5715" indent="-343535">
              <a:lnSpc>
                <a:spcPct val="122800"/>
              </a:lnSpc>
              <a:buClr>
                <a:srgbClr val="BF0000"/>
              </a:buClr>
              <a:buFont typeface="Verdana"/>
              <a:buChar char="o"/>
              <a:tabLst>
                <a:tab pos="365125" algn="l"/>
                <a:tab pos="365760" algn="l"/>
              </a:tabLst>
            </a:pPr>
            <a:r>
              <a:rPr sz="3300" baseline="1262" dirty="0">
                <a:latin typeface="Arial"/>
                <a:cs typeface="Arial"/>
              </a:rPr>
              <a:t>Analyse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des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exigences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du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référentiel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IATF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16949,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des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Rules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et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leurs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baseline="1262" dirty="0">
                <a:latin typeface="Arial"/>
                <a:cs typeface="Arial"/>
              </a:rPr>
              <a:t>SI</a:t>
            </a:r>
            <a:r>
              <a:rPr sz="3300" spc="82" baseline="1262" dirty="0">
                <a:latin typeface="Arial"/>
                <a:cs typeface="Arial"/>
              </a:rPr>
              <a:t> </a:t>
            </a:r>
            <a:r>
              <a:rPr sz="3300" spc="-15" baseline="1262" dirty="0">
                <a:latin typeface="Arial"/>
                <a:cs typeface="Arial"/>
              </a:rPr>
              <a:t>(Sanctioned </a:t>
            </a:r>
            <a:r>
              <a:rPr sz="2200" dirty="0">
                <a:latin typeface="Arial"/>
                <a:cs typeface="Arial"/>
              </a:rPr>
              <a:t>Interprétation)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associées,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moyennant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veille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à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jour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ligne.</a:t>
            </a:r>
            <a:endParaRPr sz="2200">
              <a:latin typeface="Arial"/>
              <a:cs typeface="Arial"/>
            </a:endParaRPr>
          </a:p>
          <a:p>
            <a:pPr marL="365125" marR="5080" indent="-353060">
              <a:lnSpc>
                <a:spcPct val="125000"/>
              </a:lnSpc>
              <a:buClr>
                <a:srgbClr val="BF0000"/>
              </a:buClr>
              <a:buFont typeface="Verdana"/>
              <a:buChar char="o"/>
              <a:tabLst>
                <a:tab pos="365125" algn="l"/>
                <a:tab pos="365760" algn="l"/>
              </a:tabLst>
            </a:pPr>
            <a:r>
              <a:rPr sz="2200" dirty="0">
                <a:latin typeface="Arial"/>
                <a:cs typeface="Arial"/>
              </a:rPr>
              <a:t>Des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points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vigilances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chapitre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sont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mis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avant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pour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garantir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conformité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et </a:t>
            </a:r>
            <a:r>
              <a:rPr sz="2200" dirty="0">
                <a:latin typeface="Arial"/>
                <a:cs typeface="Arial"/>
              </a:rPr>
              <a:t>l’amélioration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système.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624" y="294374"/>
            <a:ext cx="7563484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200" dirty="0">
                <a:latin typeface="Calibri"/>
                <a:cs typeface="Calibri"/>
              </a:rPr>
              <a:t>Fonctionnalités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229" dirty="0">
                <a:latin typeface="Calibri"/>
                <a:cs typeface="Calibri"/>
              </a:rPr>
              <a:t>de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210" dirty="0">
                <a:latin typeface="Calibri"/>
                <a:cs typeface="Calibri"/>
              </a:rPr>
              <a:t>la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165" dirty="0">
                <a:latin typeface="Calibri"/>
                <a:cs typeface="Calibri"/>
              </a:rPr>
              <a:t>solution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0" i="0" spc="195" dirty="0">
                <a:latin typeface="Calibri"/>
                <a:cs typeface="Calibri"/>
              </a:rPr>
              <a:t>GENIA</a:t>
            </a:r>
            <a:r>
              <a:rPr sz="2400" b="0" i="0" spc="25" dirty="0">
                <a:latin typeface="Calibri"/>
                <a:cs typeface="Calibri"/>
              </a:rPr>
              <a:t> </a:t>
            </a:r>
            <a:r>
              <a:rPr sz="2400" b="0" i="0" spc="125" dirty="0">
                <a:latin typeface="Calibri"/>
                <a:cs typeface="Calibri"/>
              </a:rPr>
              <a:t>AUTOMOTIVE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0835" y="214259"/>
            <a:ext cx="993936" cy="5905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331256" y="883965"/>
            <a:ext cx="1498600" cy="273050"/>
            <a:chOff x="10331256" y="883965"/>
            <a:chExt cx="1498600" cy="2730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31256" y="887386"/>
              <a:ext cx="178365" cy="2430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1167" y="887386"/>
              <a:ext cx="229067" cy="243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793249" y="887386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04478" y="887386"/>
              <a:ext cx="229067" cy="243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59003" y="883965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42791" y="883965"/>
              <a:ext cx="186726" cy="2496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538584" y="6529141"/>
            <a:ext cx="1574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spc="80" dirty="0">
                <a:solidFill>
                  <a:srgbClr val="3C0059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6864" y="65592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4049" y="5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624" y="3817909"/>
            <a:ext cx="11128375" cy="202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30"/>
              </a:lnSpc>
              <a:spcBef>
                <a:spcPts val="100"/>
              </a:spcBef>
            </a:pPr>
            <a:r>
              <a:rPr sz="2200" dirty="0">
                <a:latin typeface="Arial"/>
                <a:cs typeface="Arial"/>
              </a:rPr>
              <a:t>Il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couvre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: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200" dirty="0">
                <a:latin typeface="Arial"/>
                <a:cs typeface="Arial"/>
              </a:rPr>
              <a:t>La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gestion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d’une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planification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dynamique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des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audits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625"/>
              </a:lnSpc>
            </a:pPr>
            <a:r>
              <a:rPr sz="2200" dirty="0">
                <a:latin typeface="Arial"/>
                <a:cs typeface="Arial"/>
              </a:rPr>
              <a:t>La gestion de la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qualification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 </a:t>
            </a:r>
            <a:r>
              <a:rPr sz="2200" b="1" dirty="0">
                <a:latin typeface="Arial"/>
                <a:cs typeface="Arial"/>
              </a:rPr>
              <a:t>maintien </a:t>
            </a:r>
            <a:r>
              <a:rPr sz="2200" dirty="0">
                <a:latin typeface="Arial"/>
                <a:cs typeface="Arial"/>
              </a:rPr>
              <a:t>des auditeurs </a:t>
            </a:r>
            <a:r>
              <a:rPr sz="2200" spc="-10" dirty="0">
                <a:latin typeface="Arial"/>
                <a:cs typeface="Arial"/>
              </a:rPr>
              <a:t>internes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ts val="2630"/>
              </a:lnSpc>
              <a:spcBef>
                <a:spcPts val="85"/>
              </a:spcBef>
            </a:pPr>
            <a:r>
              <a:rPr sz="2200" dirty="0">
                <a:latin typeface="Arial"/>
                <a:cs typeface="Arial"/>
              </a:rPr>
              <a:t>La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création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d’une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checklist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dynamique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paramétrable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suivant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les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référentiels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applicables </a:t>
            </a:r>
            <a:r>
              <a:rPr sz="2200" dirty="0">
                <a:latin typeface="Arial"/>
                <a:cs typeface="Arial"/>
              </a:rPr>
              <a:t>Les audits procédés selon les référentiels VDA 6.3, FIEV ou autres exigences </a:t>
            </a:r>
            <a:r>
              <a:rPr sz="2200" spc="-10" dirty="0">
                <a:latin typeface="Arial"/>
                <a:cs typeface="Arial"/>
              </a:rPr>
              <a:t>applicables </a:t>
            </a:r>
            <a:r>
              <a:rPr sz="2200" dirty="0">
                <a:latin typeface="Arial"/>
                <a:cs typeface="Arial"/>
              </a:rPr>
              <a:t>La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génération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niveau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d’</a:t>
            </a:r>
            <a:r>
              <a:rPr sz="2200" b="1" dirty="0">
                <a:latin typeface="Arial"/>
                <a:cs typeface="Arial"/>
              </a:rPr>
              <a:t>efficacité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et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performance</a:t>
            </a:r>
            <a:r>
              <a:rPr sz="2200" b="1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du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système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624" y="1774690"/>
            <a:ext cx="7541259" cy="8496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200" b="1" dirty="0">
                <a:solidFill>
                  <a:srgbClr val="BF0000"/>
                </a:solidFill>
                <a:latin typeface="Arial"/>
                <a:cs typeface="Arial"/>
              </a:rPr>
              <a:t>GESTION DES </a:t>
            </a:r>
            <a:r>
              <a:rPr sz="2200" b="1" spc="-10" dirty="0">
                <a:solidFill>
                  <a:srgbClr val="BF0000"/>
                </a:solidFill>
                <a:latin typeface="Arial"/>
                <a:cs typeface="Arial"/>
              </a:rPr>
              <a:t>AUDITS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200" dirty="0">
                <a:latin typeface="Arial"/>
                <a:cs typeface="Arial"/>
              </a:rPr>
              <a:t>Ce</a:t>
            </a:r>
            <a:r>
              <a:rPr sz="2200" spc="-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module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permet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l’automatisation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en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mode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collaboratif</a:t>
            </a:r>
            <a:r>
              <a:rPr sz="2200" spc="-20" dirty="0">
                <a:latin typeface="Arial"/>
                <a:cs typeface="Arial"/>
              </a:rPr>
              <a:t> des: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2522" y="2592899"/>
            <a:ext cx="356742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693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audits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système, </a:t>
            </a:r>
            <a:r>
              <a:rPr sz="2000" dirty="0">
                <a:latin typeface="Arial"/>
                <a:cs typeface="Arial"/>
              </a:rPr>
              <a:t>procédés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fabrication, </a:t>
            </a:r>
            <a:r>
              <a:rPr sz="2000" dirty="0">
                <a:latin typeface="Arial"/>
                <a:cs typeface="Arial"/>
              </a:rPr>
              <a:t>produits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et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LPA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(Audit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Journalier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2624" y="294381"/>
            <a:ext cx="7563484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200" dirty="0">
                <a:latin typeface="Calibri"/>
                <a:cs typeface="Calibri"/>
              </a:rPr>
              <a:t>Fonctionnalités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229" dirty="0">
                <a:latin typeface="Calibri"/>
                <a:cs typeface="Calibri"/>
              </a:rPr>
              <a:t>de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210" dirty="0">
                <a:latin typeface="Calibri"/>
                <a:cs typeface="Calibri"/>
              </a:rPr>
              <a:t>la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165" dirty="0">
                <a:latin typeface="Calibri"/>
                <a:cs typeface="Calibri"/>
              </a:rPr>
              <a:t>solution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0" i="0" spc="195" dirty="0">
                <a:latin typeface="Calibri"/>
                <a:cs typeface="Calibri"/>
              </a:rPr>
              <a:t>GENIA</a:t>
            </a:r>
            <a:r>
              <a:rPr sz="2400" b="0" i="0" spc="25" dirty="0">
                <a:latin typeface="Calibri"/>
                <a:cs typeface="Calibri"/>
              </a:rPr>
              <a:t> </a:t>
            </a:r>
            <a:r>
              <a:rPr sz="2400" b="0" i="0" spc="125" dirty="0">
                <a:latin typeface="Calibri"/>
                <a:cs typeface="Calibri"/>
              </a:rPr>
              <a:t>AUTOMOTIVE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3282" y="2573658"/>
            <a:ext cx="126364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4" dirty="0">
                <a:solidFill>
                  <a:srgbClr val="BF0000"/>
                </a:solidFill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4" dirty="0">
                <a:solidFill>
                  <a:srgbClr val="BF0000"/>
                </a:solidFill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4" dirty="0">
                <a:solidFill>
                  <a:srgbClr val="BF0000"/>
                </a:solidFill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204" dirty="0">
                <a:solidFill>
                  <a:srgbClr val="BF0000"/>
                </a:solidFill>
                <a:latin typeface="Calibri"/>
                <a:cs typeface="Calibri"/>
              </a:rPr>
              <a:t>•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0692" y="264474"/>
            <a:ext cx="993936" cy="59054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271114" y="934173"/>
            <a:ext cx="1498600" cy="273050"/>
            <a:chOff x="10271114" y="934173"/>
            <a:chExt cx="1498600" cy="27305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71114" y="937594"/>
              <a:ext cx="178365" cy="2430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1025" y="937594"/>
              <a:ext cx="229067" cy="2430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733107" y="937594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44336" y="937594"/>
              <a:ext cx="229067" cy="2430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298861" y="934173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82649" y="934173"/>
              <a:ext cx="186726" cy="24963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538584" y="6529141"/>
            <a:ext cx="1574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spc="80" dirty="0">
                <a:solidFill>
                  <a:srgbClr val="3C0059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8147" y="511016"/>
            <a:ext cx="104775" cy="447675"/>
          </a:xfrm>
          <a:custGeom>
            <a:avLst/>
            <a:gdLst/>
            <a:ahLst/>
            <a:cxnLst/>
            <a:rect l="l" t="t" r="r" b="b"/>
            <a:pathLst>
              <a:path w="104775" h="447675">
                <a:moveTo>
                  <a:pt x="104774" y="447674"/>
                </a:moveTo>
                <a:lnTo>
                  <a:pt x="0" y="447674"/>
                </a:lnTo>
                <a:lnTo>
                  <a:pt x="0" y="0"/>
                </a:lnTo>
                <a:lnTo>
                  <a:pt x="104774" y="0"/>
                </a:lnTo>
                <a:lnTo>
                  <a:pt x="104774" y="447674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6864" y="6559242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824"/>
                </a:lnTo>
              </a:path>
              <a:path h="123825">
                <a:moveTo>
                  <a:pt x="0" y="0"/>
                </a:moveTo>
                <a:lnTo>
                  <a:pt x="0" y="123824"/>
                </a:lnTo>
              </a:path>
            </a:pathLst>
          </a:custGeom>
          <a:ln w="11314">
            <a:solidFill>
              <a:srgbClr val="3C00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84049" y="5"/>
            <a:ext cx="105410" cy="6858000"/>
          </a:xfrm>
          <a:custGeom>
            <a:avLst/>
            <a:gdLst/>
            <a:ahLst/>
            <a:cxnLst/>
            <a:rect l="l" t="t" r="r" b="b"/>
            <a:pathLst>
              <a:path w="105409" h="6858000">
                <a:moveTo>
                  <a:pt x="104836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04836" y="0"/>
                </a:lnTo>
                <a:lnTo>
                  <a:pt x="104836" y="6858000"/>
                </a:lnTo>
                <a:close/>
              </a:path>
            </a:pathLst>
          </a:custGeom>
          <a:solidFill>
            <a:srgbClr val="B11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2624" y="1816617"/>
            <a:ext cx="10304145" cy="233108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GESTION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DES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BF0000"/>
                </a:solidFill>
                <a:latin typeface="Arial"/>
                <a:cs typeface="Arial"/>
              </a:rPr>
              <a:t>ACTIONS</a:t>
            </a:r>
            <a:r>
              <a:rPr sz="1950" b="1" spc="-2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sz="1950" b="1" spc="-25" dirty="0">
                <a:solidFill>
                  <a:srgbClr val="BF0000"/>
                </a:solidFill>
                <a:latin typeface="Arial"/>
                <a:cs typeface="Arial"/>
              </a:rPr>
              <a:t>8D</a:t>
            </a:r>
            <a:endParaRPr sz="1950">
              <a:latin typeface="Arial"/>
              <a:cs typeface="Arial"/>
            </a:endParaRPr>
          </a:p>
          <a:p>
            <a:pPr marL="198120">
              <a:lnSpc>
                <a:spcPct val="100000"/>
              </a:lnSpc>
              <a:spcBef>
                <a:spcPts val="1260"/>
              </a:spcBef>
            </a:pPr>
            <a:r>
              <a:rPr sz="1950" dirty="0">
                <a:latin typeface="Arial"/>
                <a:cs typeface="Arial"/>
              </a:rPr>
              <a:t>Gestion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en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workflow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corrections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et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actions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correctives</a:t>
            </a:r>
            <a:endParaRPr sz="195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1260"/>
              </a:spcBef>
            </a:pPr>
            <a:r>
              <a:rPr sz="1950" dirty="0">
                <a:latin typeface="Arial"/>
                <a:cs typeface="Arial"/>
              </a:rPr>
              <a:t>Traitement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réclamations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clients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et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des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non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conformités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via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un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processus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automatisé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spc="-25" dirty="0">
                <a:latin typeface="Arial"/>
                <a:cs typeface="Arial"/>
              </a:rPr>
              <a:t>8D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</a:pPr>
            <a:r>
              <a:rPr sz="1950" dirty="0">
                <a:latin typeface="Arial"/>
                <a:cs typeface="Arial"/>
              </a:rPr>
              <a:t>Planification</a:t>
            </a:r>
            <a:r>
              <a:rPr sz="1950" spc="-3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projet,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D.FMEA,</a:t>
            </a:r>
            <a:r>
              <a:rPr sz="1950" spc="-2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P.FMEA,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Gestion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dossier</a:t>
            </a:r>
            <a:r>
              <a:rPr sz="1950" spc="-20" dirty="0">
                <a:latin typeface="Arial"/>
                <a:cs typeface="Arial"/>
              </a:rPr>
              <a:t> PPAP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2624" y="294381"/>
            <a:ext cx="7563484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200" dirty="0">
                <a:latin typeface="Calibri"/>
                <a:cs typeface="Calibri"/>
              </a:rPr>
              <a:t>Fonctionnalités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229" dirty="0">
                <a:latin typeface="Calibri"/>
                <a:cs typeface="Calibri"/>
              </a:rPr>
              <a:t>de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210" dirty="0">
                <a:latin typeface="Calibri"/>
                <a:cs typeface="Calibri"/>
              </a:rPr>
              <a:t>la</a:t>
            </a:r>
            <a:r>
              <a:rPr b="0" i="0" spc="40" dirty="0">
                <a:latin typeface="Calibri"/>
                <a:cs typeface="Calibri"/>
              </a:rPr>
              <a:t> </a:t>
            </a:r>
            <a:r>
              <a:rPr b="0" i="0" spc="165" dirty="0">
                <a:latin typeface="Calibri"/>
                <a:cs typeface="Calibri"/>
              </a:rPr>
              <a:t>solution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0" i="0" spc="195" dirty="0">
                <a:latin typeface="Calibri"/>
                <a:cs typeface="Calibri"/>
              </a:rPr>
              <a:t>GENIA</a:t>
            </a:r>
            <a:r>
              <a:rPr sz="2400" b="0" i="0" spc="25" dirty="0">
                <a:latin typeface="Calibri"/>
                <a:cs typeface="Calibri"/>
              </a:rPr>
              <a:t> </a:t>
            </a:r>
            <a:r>
              <a:rPr sz="2400" b="0" i="0" spc="125" dirty="0">
                <a:latin typeface="Calibri"/>
                <a:cs typeface="Calibri"/>
              </a:rPr>
              <a:t>AUTOMOTIVE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71286" y="264474"/>
            <a:ext cx="993936" cy="5905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101708" y="934173"/>
            <a:ext cx="1498600" cy="273050"/>
            <a:chOff x="10101708" y="934173"/>
            <a:chExt cx="1498600" cy="2730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1708" y="937594"/>
              <a:ext cx="178365" cy="2430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1619" y="937594"/>
              <a:ext cx="229067" cy="243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563701" y="937594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74930" y="937594"/>
              <a:ext cx="229067" cy="243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129455" y="934173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13243" y="934173"/>
              <a:ext cx="186726" cy="24963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1538584" y="6529141"/>
            <a:ext cx="1574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spc="80" dirty="0">
                <a:solidFill>
                  <a:srgbClr val="3C0059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973" y="1890533"/>
            <a:ext cx="5187981" cy="32734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6451" y="1890551"/>
            <a:ext cx="4514849" cy="39909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2624" y="294381"/>
            <a:ext cx="6344285" cy="118618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b="0" i="0" spc="225" dirty="0">
                <a:latin typeface="Calibri"/>
                <a:cs typeface="Calibri"/>
              </a:rPr>
              <a:t>Quelques</a:t>
            </a:r>
            <a:r>
              <a:rPr b="0" i="0" spc="65" dirty="0">
                <a:latin typeface="Calibri"/>
                <a:cs typeface="Calibri"/>
              </a:rPr>
              <a:t> </a:t>
            </a:r>
            <a:r>
              <a:rPr b="0" i="0" spc="235" dirty="0">
                <a:latin typeface="Calibri"/>
                <a:cs typeface="Calibri"/>
              </a:rPr>
              <a:t>copies</a:t>
            </a:r>
            <a:r>
              <a:rPr b="0" i="0" spc="65" dirty="0">
                <a:latin typeface="Calibri"/>
                <a:cs typeface="Calibri"/>
              </a:rPr>
              <a:t> </a:t>
            </a:r>
            <a:r>
              <a:rPr b="0" i="0" spc="190" dirty="0">
                <a:latin typeface="Calibri"/>
                <a:cs typeface="Calibri"/>
              </a:rPr>
              <a:t>d’écran</a:t>
            </a: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b="0" i="0" spc="185" dirty="0">
                <a:latin typeface="Calibri"/>
                <a:cs typeface="Calibri"/>
              </a:rPr>
              <a:t>ECRAN</a:t>
            </a:r>
            <a:r>
              <a:rPr sz="2400" b="0" i="0" spc="25" dirty="0">
                <a:latin typeface="Calibri"/>
                <a:cs typeface="Calibri"/>
              </a:rPr>
              <a:t> </a:t>
            </a:r>
            <a:r>
              <a:rPr sz="2400" b="0" i="0" spc="165" dirty="0">
                <a:latin typeface="Calibri"/>
                <a:cs typeface="Calibri"/>
              </a:rPr>
              <a:t>D’ACCUEIL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9084" y="264474"/>
            <a:ext cx="993936" cy="5905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299506" y="934173"/>
            <a:ext cx="1498600" cy="273050"/>
            <a:chOff x="10299506" y="934173"/>
            <a:chExt cx="1498600" cy="27305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99506" y="937594"/>
              <a:ext cx="178365" cy="2430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99417" y="937594"/>
              <a:ext cx="229067" cy="2430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761499" y="937594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72728" y="937594"/>
              <a:ext cx="229067" cy="243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27253" y="934173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11041" y="934173"/>
              <a:ext cx="186726" cy="24963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538584" y="6529141"/>
            <a:ext cx="1574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spc="80" dirty="0">
                <a:solidFill>
                  <a:srgbClr val="3C0059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1724" y="1050337"/>
            <a:ext cx="3033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85" dirty="0">
                <a:solidFill>
                  <a:srgbClr val="3C0059"/>
                </a:solidFill>
                <a:latin typeface="Calibri"/>
                <a:cs typeface="Calibri"/>
              </a:rPr>
              <a:t>ACTION</a:t>
            </a:r>
            <a:r>
              <a:rPr sz="2400" spc="25" dirty="0">
                <a:solidFill>
                  <a:srgbClr val="3C0059"/>
                </a:solidFill>
                <a:latin typeface="Calibri"/>
                <a:cs typeface="Calibri"/>
              </a:rPr>
              <a:t> </a:t>
            </a:r>
            <a:r>
              <a:rPr sz="2400" spc="190" dirty="0">
                <a:solidFill>
                  <a:srgbClr val="3C0059"/>
                </a:solidFill>
                <a:latin typeface="Calibri"/>
                <a:cs typeface="Calibri"/>
              </a:rPr>
              <a:t>CORRECTIVE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Quelques</a:t>
            </a:r>
            <a:r>
              <a:rPr spc="65" dirty="0"/>
              <a:t> </a:t>
            </a:r>
            <a:r>
              <a:rPr spc="235" dirty="0"/>
              <a:t>copies</a:t>
            </a:r>
            <a:r>
              <a:rPr spc="65" dirty="0"/>
              <a:t> </a:t>
            </a:r>
            <a:r>
              <a:rPr spc="190" dirty="0"/>
              <a:t>d’écran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624" y="1088830"/>
            <a:ext cx="3314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0" dirty="0">
                <a:solidFill>
                  <a:srgbClr val="BF0000"/>
                </a:solidFill>
                <a:latin typeface="Calibri"/>
                <a:cs typeface="Calibri"/>
              </a:rPr>
              <a:t>GESTION</a:t>
            </a:r>
            <a:r>
              <a:rPr sz="2400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210" dirty="0">
                <a:solidFill>
                  <a:srgbClr val="BF0000"/>
                </a:solidFill>
                <a:latin typeface="Calibri"/>
                <a:cs typeface="Calibri"/>
              </a:rPr>
              <a:t>DES</a:t>
            </a:r>
            <a:r>
              <a:rPr sz="2400" spc="3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sz="2400" spc="190" dirty="0">
                <a:solidFill>
                  <a:srgbClr val="BF0000"/>
                </a:solidFill>
                <a:latin typeface="Calibri"/>
                <a:cs typeface="Calibri"/>
              </a:rPr>
              <a:t>ACTIONS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6709" y="214253"/>
            <a:ext cx="993936" cy="5905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347131" y="883965"/>
            <a:ext cx="1498600" cy="273050"/>
            <a:chOff x="10347131" y="883965"/>
            <a:chExt cx="1498600" cy="273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7131" y="887386"/>
              <a:ext cx="178365" cy="24300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47042" y="887386"/>
              <a:ext cx="229067" cy="24300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809124" y="887386"/>
              <a:ext cx="278765" cy="243204"/>
            </a:xfrm>
            <a:custGeom>
              <a:avLst/>
              <a:gdLst/>
              <a:ahLst/>
              <a:cxnLst/>
              <a:rect l="l" t="t" r="r" b="b"/>
              <a:pathLst>
                <a:path w="278765" h="243205">
                  <a:moveTo>
                    <a:pt x="278428" y="243002"/>
                  </a:moveTo>
                  <a:lnTo>
                    <a:pt x="237910" y="243002"/>
                  </a:lnTo>
                  <a:lnTo>
                    <a:pt x="221885" y="51102"/>
                  </a:lnTo>
                  <a:lnTo>
                    <a:pt x="151996" y="243002"/>
                  </a:lnTo>
                  <a:lnTo>
                    <a:pt x="126378" y="243002"/>
                  </a:lnTo>
                  <a:lnTo>
                    <a:pt x="56864" y="51476"/>
                  </a:lnTo>
                  <a:lnTo>
                    <a:pt x="40625" y="243002"/>
                  </a:lnTo>
                  <a:lnTo>
                    <a:pt x="0" y="243002"/>
                  </a:lnTo>
                  <a:lnTo>
                    <a:pt x="19455" y="0"/>
                  </a:lnTo>
                  <a:lnTo>
                    <a:pt x="76319" y="0"/>
                  </a:lnTo>
                  <a:lnTo>
                    <a:pt x="139026" y="171747"/>
                  </a:lnTo>
                  <a:lnTo>
                    <a:pt x="202215" y="0"/>
                  </a:lnTo>
                  <a:lnTo>
                    <a:pt x="259134" y="0"/>
                  </a:lnTo>
                  <a:lnTo>
                    <a:pt x="278428" y="243002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20353" y="887386"/>
              <a:ext cx="229067" cy="243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374878" y="883965"/>
              <a:ext cx="255270" cy="273050"/>
            </a:xfrm>
            <a:custGeom>
              <a:avLst/>
              <a:gdLst/>
              <a:ahLst/>
              <a:cxnLst/>
              <a:rect l="l" t="t" r="r" b="b"/>
              <a:pathLst>
                <a:path w="255270" h="273050">
                  <a:moveTo>
                    <a:pt x="124073" y="249630"/>
                  </a:moveTo>
                  <a:lnTo>
                    <a:pt x="74908" y="240951"/>
                  </a:lnTo>
                  <a:lnTo>
                    <a:pt x="35567" y="216081"/>
                  </a:lnTo>
                  <a:lnTo>
                    <a:pt x="9460" y="176768"/>
                  </a:lnTo>
                  <a:lnTo>
                    <a:pt x="0" y="124761"/>
                  </a:lnTo>
                  <a:lnTo>
                    <a:pt x="9482" y="72816"/>
                  </a:lnTo>
                  <a:lnTo>
                    <a:pt x="35597" y="33549"/>
                  </a:lnTo>
                  <a:lnTo>
                    <a:pt x="74936" y="8683"/>
                  </a:lnTo>
                  <a:lnTo>
                    <a:pt x="124073" y="0"/>
                  </a:lnTo>
                  <a:lnTo>
                    <a:pt x="173200" y="8684"/>
                  </a:lnTo>
                  <a:lnTo>
                    <a:pt x="212510" y="33555"/>
                  </a:lnTo>
                  <a:lnTo>
                    <a:pt x="215466" y="38005"/>
                  </a:lnTo>
                  <a:lnTo>
                    <a:pt x="124073" y="38005"/>
                  </a:lnTo>
                  <a:lnTo>
                    <a:pt x="91374" y="43864"/>
                  </a:lnTo>
                  <a:lnTo>
                    <a:pt x="64950" y="60857"/>
                  </a:lnTo>
                  <a:lnTo>
                    <a:pt x="47280" y="88114"/>
                  </a:lnTo>
                  <a:lnTo>
                    <a:pt x="40839" y="124761"/>
                  </a:lnTo>
                  <a:lnTo>
                    <a:pt x="47280" y="162651"/>
                  </a:lnTo>
                  <a:lnTo>
                    <a:pt x="64950" y="190503"/>
                  </a:lnTo>
                  <a:lnTo>
                    <a:pt x="91374" y="207681"/>
                  </a:lnTo>
                  <a:lnTo>
                    <a:pt x="124073" y="213549"/>
                  </a:lnTo>
                  <a:lnTo>
                    <a:pt x="215270" y="213549"/>
                  </a:lnTo>
                  <a:lnTo>
                    <a:pt x="237751" y="238565"/>
                  </a:lnTo>
                  <a:lnTo>
                    <a:pt x="178901" y="238565"/>
                  </a:lnTo>
                  <a:lnTo>
                    <a:pt x="166219" y="243383"/>
                  </a:lnTo>
                  <a:lnTo>
                    <a:pt x="152814" y="246844"/>
                  </a:lnTo>
                  <a:lnTo>
                    <a:pt x="138745" y="248931"/>
                  </a:lnTo>
                  <a:lnTo>
                    <a:pt x="124073" y="249630"/>
                  </a:lnTo>
                  <a:close/>
                </a:path>
                <a:path w="255270" h="273050">
                  <a:moveTo>
                    <a:pt x="215270" y="213549"/>
                  </a:moveTo>
                  <a:lnTo>
                    <a:pt x="124073" y="213549"/>
                  </a:lnTo>
                  <a:lnTo>
                    <a:pt x="156809" y="207681"/>
                  </a:lnTo>
                  <a:lnTo>
                    <a:pt x="183209" y="190503"/>
                  </a:lnTo>
                  <a:lnTo>
                    <a:pt x="200836" y="162651"/>
                  </a:lnTo>
                  <a:lnTo>
                    <a:pt x="207253" y="124761"/>
                  </a:lnTo>
                  <a:lnTo>
                    <a:pt x="200836" y="88114"/>
                  </a:lnTo>
                  <a:lnTo>
                    <a:pt x="183209" y="60857"/>
                  </a:lnTo>
                  <a:lnTo>
                    <a:pt x="156809" y="43864"/>
                  </a:lnTo>
                  <a:lnTo>
                    <a:pt x="124073" y="38005"/>
                  </a:lnTo>
                  <a:lnTo>
                    <a:pt x="215466" y="38005"/>
                  </a:lnTo>
                  <a:lnTo>
                    <a:pt x="238592" y="72839"/>
                  </a:lnTo>
                  <a:lnTo>
                    <a:pt x="248039" y="124708"/>
                  </a:lnTo>
                  <a:lnTo>
                    <a:pt x="245798" y="151139"/>
                  </a:lnTo>
                  <a:lnTo>
                    <a:pt x="239317" y="174834"/>
                  </a:lnTo>
                  <a:lnTo>
                    <a:pt x="228956" y="195623"/>
                  </a:lnTo>
                  <a:lnTo>
                    <a:pt x="215078" y="213335"/>
                  </a:lnTo>
                  <a:lnTo>
                    <a:pt x="215270" y="213549"/>
                  </a:lnTo>
                  <a:close/>
                </a:path>
                <a:path w="255270" h="273050">
                  <a:moveTo>
                    <a:pt x="210522" y="272990"/>
                  </a:moveTo>
                  <a:lnTo>
                    <a:pt x="178901" y="238565"/>
                  </a:lnTo>
                  <a:lnTo>
                    <a:pt x="237751" y="238565"/>
                  </a:lnTo>
                  <a:lnTo>
                    <a:pt x="254900" y="257648"/>
                  </a:lnTo>
                  <a:lnTo>
                    <a:pt x="210522" y="272990"/>
                  </a:lnTo>
                  <a:close/>
                </a:path>
              </a:pathLst>
            </a:custGeom>
            <a:solidFill>
              <a:srgbClr val="B91C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58666" y="883965"/>
              <a:ext cx="186726" cy="24963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1538584" y="6529141"/>
            <a:ext cx="157480" cy="1739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900" spc="80" dirty="0">
                <a:solidFill>
                  <a:srgbClr val="3C0059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520</Words>
  <Application>Microsoft Office PowerPoint</Application>
  <PresentationFormat>Grand écran</PresentationFormat>
  <Paragraphs>92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 Light</vt:lpstr>
      <vt:lpstr>Times New Roman</vt:lpstr>
      <vt:lpstr>Verdana</vt:lpstr>
      <vt:lpstr>Office Theme</vt:lpstr>
      <vt:lpstr>Présentation de la solution GENIA AUTOMOTIVE</vt:lpstr>
      <vt:lpstr>Introduction à la solution</vt:lpstr>
      <vt:lpstr>Valeur Ajoutée de la solution GENIA AUTOMOTIVE</vt:lpstr>
      <vt:lpstr>Valeur Ajoutée de la solution GENIA AUTOMOTIVE</vt:lpstr>
      <vt:lpstr>Fonctionnalités de la solution GENIA AUTOMOTIVE</vt:lpstr>
      <vt:lpstr>Fonctionnalités de la solution GENIA AUTOMOTIVE</vt:lpstr>
      <vt:lpstr>Fonctionnalités de la solution GENIA AUTOMOTIVE</vt:lpstr>
      <vt:lpstr>Quelques copies d’écran ECRAN D’ACCUEIL</vt:lpstr>
      <vt:lpstr>Quelques copies d’écran</vt:lpstr>
      <vt:lpstr>Quelques copies d’écran GESTION DES AUDITS AUDIT PRODUIT</vt:lpstr>
      <vt:lpstr>Quelques copies d’écran AMDEC</vt:lpstr>
      <vt:lpstr>Quelques copies d’écran PLAN DE SURVEILLANCE</vt:lpstr>
      <vt:lpstr>Témoignage Client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Offre de prestation (1).pdf</dc:title>
  <dc:creator>Yasser Hababa</dc:creator>
  <cp:keywords>DAE57187EL8,BADqwPsLPZ4</cp:keywords>
  <cp:lastModifiedBy>nelly Njouyep</cp:lastModifiedBy>
  <cp:revision>5</cp:revision>
  <dcterms:created xsi:type="dcterms:W3CDTF">2022-05-12T17:43:53Z</dcterms:created>
  <dcterms:modified xsi:type="dcterms:W3CDTF">2023-01-13T12:24:14Z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2022-03-18T00:00:00Z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2022-03-18T00:00:00Z</vt:filetime>
  </property>
</Properties>
</file>