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95" r:id="rId21"/>
    <p:sldId id="257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599" y="1674173"/>
            <a:ext cx="10058399" cy="48352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159" y="4074163"/>
            <a:ext cx="2900648" cy="166687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81743" y="4310754"/>
            <a:ext cx="2426335" cy="1196975"/>
          </a:xfrm>
          <a:custGeom>
            <a:avLst/>
            <a:gdLst/>
            <a:ahLst/>
            <a:cxnLst/>
            <a:rect l="l" t="t" r="r" b="b"/>
            <a:pathLst>
              <a:path w="2426335" h="1196975">
                <a:moveTo>
                  <a:pt x="0" y="598489"/>
                </a:moveTo>
                <a:lnTo>
                  <a:pt x="6262" y="537307"/>
                </a:lnTo>
                <a:lnTo>
                  <a:pt x="24641" y="477890"/>
                </a:lnTo>
                <a:lnTo>
                  <a:pt x="54529" y="420539"/>
                </a:lnTo>
                <a:lnTo>
                  <a:pt x="95315" y="365555"/>
                </a:lnTo>
                <a:lnTo>
                  <a:pt x="146389" y="313240"/>
                </a:lnTo>
                <a:lnTo>
                  <a:pt x="175594" y="288177"/>
                </a:lnTo>
                <a:lnTo>
                  <a:pt x="207142" y="263894"/>
                </a:lnTo>
                <a:lnTo>
                  <a:pt x="240958" y="240429"/>
                </a:lnTo>
                <a:lnTo>
                  <a:pt x="276964" y="217819"/>
                </a:lnTo>
                <a:lnTo>
                  <a:pt x="315085" y="196102"/>
                </a:lnTo>
                <a:lnTo>
                  <a:pt x="355245" y="175315"/>
                </a:lnTo>
                <a:lnTo>
                  <a:pt x="397367" y="155497"/>
                </a:lnTo>
                <a:lnTo>
                  <a:pt x="441376" y="136685"/>
                </a:lnTo>
                <a:lnTo>
                  <a:pt x="487194" y="118916"/>
                </a:lnTo>
                <a:lnTo>
                  <a:pt x="534746" y="102228"/>
                </a:lnTo>
                <a:lnTo>
                  <a:pt x="583955" y="86659"/>
                </a:lnTo>
                <a:lnTo>
                  <a:pt x="634746" y="72246"/>
                </a:lnTo>
                <a:lnTo>
                  <a:pt x="687042" y="59027"/>
                </a:lnTo>
                <a:lnTo>
                  <a:pt x="740766" y="47040"/>
                </a:lnTo>
                <a:lnTo>
                  <a:pt x="795843" y="36322"/>
                </a:lnTo>
                <a:lnTo>
                  <a:pt x="852197" y="26912"/>
                </a:lnTo>
                <a:lnTo>
                  <a:pt x="909751" y="18845"/>
                </a:lnTo>
                <a:lnTo>
                  <a:pt x="968428" y="12161"/>
                </a:lnTo>
                <a:lnTo>
                  <a:pt x="1028154" y="6897"/>
                </a:lnTo>
                <a:lnTo>
                  <a:pt x="1088851" y="3090"/>
                </a:lnTo>
                <a:lnTo>
                  <a:pt x="1150443" y="778"/>
                </a:lnTo>
                <a:lnTo>
                  <a:pt x="1212854" y="0"/>
                </a:lnTo>
                <a:lnTo>
                  <a:pt x="1275265" y="778"/>
                </a:lnTo>
                <a:lnTo>
                  <a:pt x="1336857" y="3090"/>
                </a:lnTo>
                <a:lnTo>
                  <a:pt x="1397554" y="6897"/>
                </a:lnTo>
                <a:lnTo>
                  <a:pt x="1457280" y="12161"/>
                </a:lnTo>
                <a:lnTo>
                  <a:pt x="1515957" y="18845"/>
                </a:lnTo>
                <a:lnTo>
                  <a:pt x="1573511" y="26912"/>
                </a:lnTo>
                <a:lnTo>
                  <a:pt x="1629865" y="36322"/>
                </a:lnTo>
                <a:lnTo>
                  <a:pt x="1684942" y="47040"/>
                </a:lnTo>
                <a:lnTo>
                  <a:pt x="1738666" y="59027"/>
                </a:lnTo>
                <a:lnTo>
                  <a:pt x="1790962" y="72246"/>
                </a:lnTo>
                <a:lnTo>
                  <a:pt x="1841753" y="86659"/>
                </a:lnTo>
                <a:lnTo>
                  <a:pt x="1890962" y="102228"/>
                </a:lnTo>
                <a:lnTo>
                  <a:pt x="1938514" y="118916"/>
                </a:lnTo>
                <a:lnTo>
                  <a:pt x="1984332" y="136685"/>
                </a:lnTo>
                <a:lnTo>
                  <a:pt x="2028341" y="155497"/>
                </a:lnTo>
                <a:lnTo>
                  <a:pt x="2070463" y="175315"/>
                </a:lnTo>
                <a:lnTo>
                  <a:pt x="2110623" y="196102"/>
                </a:lnTo>
                <a:lnTo>
                  <a:pt x="2148744" y="217819"/>
                </a:lnTo>
                <a:lnTo>
                  <a:pt x="2184750" y="240429"/>
                </a:lnTo>
                <a:lnTo>
                  <a:pt x="2218566" y="263894"/>
                </a:lnTo>
                <a:lnTo>
                  <a:pt x="2250114" y="288177"/>
                </a:lnTo>
                <a:lnTo>
                  <a:pt x="2279319" y="313240"/>
                </a:lnTo>
                <a:lnTo>
                  <a:pt x="2330393" y="365555"/>
                </a:lnTo>
                <a:lnTo>
                  <a:pt x="2371179" y="420539"/>
                </a:lnTo>
                <a:lnTo>
                  <a:pt x="2401067" y="477890"/>
                </a:lnTo>
                <a:lnTo>
                  <a:pt x="2419446" y="537307"/>
                </a:lnTo>
                <a:lnTo>
                  <a:pt x="2425709" y="598489"/>
                </a:lnTo>
                <a:lnTo>
                  <a:pt x="2424130" y="629293"/>
                </a:lnTo>
                <a:lnTo>
                  <a:pt x="2411733" y="689649"/>
                </a:lnTo>
                <a:lnTo>
                  <a:pt x="2387523" y="748083"/>
                </a:lnTo>
                <a:lnTo>
                  <a:pt x="2352110" y="804297"/>
                </a:lnTo>
                <a:lnTo>
                  <a:pt x="2306104" y="857988"/>
                </a:lnTo>
                <a:lnTo>
                  <a:pt x="2250114" y="908857"/>
                </a:lnTo>
                <a:lnTo>
                  <a:pt x="2218566" y="933140"/>
                </a:lnTo>
                <a:lnTo>
                  <a:pt x="2184750" y="956604"/>
                </a:lnTo>
                <a:lnTo>
                  <a:pt x="2148744" y="979212"/>
                </a:lnTo>
                <a:lnTo>
                  <a:pt x="2110623" y="1000926"/>
                </a:lnTo>
                <a:lnTo>
                  <a:pt x="2070463" y="1021710"/>
                </a:lnTo>
                <a:lnTo>
                  <a:pt x="2028341" y="1041525"/>
                </a:lnTo>
                <a:lnTo>
                  <a:pt x="1984332" y="1060334"/>
                </a:lnTo>
                <a:lnTo>
                  <a:pt x="1938514" y="1078100"/>
                </a:lnTo>
                <a:lnTo>
                  <a:pt x="1890962" y="1094784"/>
                </a:lnTo>
                <a:lnTo>
                  <a:pt x="1841753" y="1110349"/>
                </a:lnTo>
                <a:lnTo>
                  <a:pt x="1790962" y="1124758"/>
                </a:lnTo>
                <a:lnTo>
                  <a:pt x="1738666" y="1137972"/>
                </a:lnTo>
                <a:lnTo>
                  <a:pt x="1684942" y="1149956"/>
                </a:lnTo>
                <a:lnTo>
                  <a:pt x="1629865" y="1160670"/>
                </a:lnTo>
                <a:lnTo>
                  <a:pt x="1573511" y="1170077"/>
                </a:lnTo>
                <a:lnTo>
                  <a:pt x="1515957" y="1178141"/>
                </a:lnTo>
                <a:lnTo>
                  <a:pt x="1457280" y="1184822"/>
                </a:lnTo>
                <a:lnTo>
                  <a:pt x="1397554" y="1190084"/>
                </a:lnTo>
                <a:lnTo>
                  <a:pt x="1336857" y="1193889"/>
                </a:lnTo>
                <a:lnTo>
                  <a:pt x="1275265" y="1196200"/>
                </a:lnTo>
                <a:lnTo>
                  <a:pt x="1212854" y="1196978"/>
                </a:lnTo>
                <a:lnTo>
                  <a:pt x="1150443" y="1196200"/>
                </a:lnTo>
                <a:lnTo>
                  <a:pt x="1088851" y="1193889"/>
                </a:lnTo>
                <a:lnTo>
                  <a:pt x="1028154" y="1190084"/>
                </a:lnTo>
                <a:lnTo>
                  <a:pt x="968428" y="1184822"/>
                </a:lnTo>
                <a:lnTo>
                  <a:pt x="909751" y="1178141"/>
                </a:lnTo>
                <a:lnTo>
                  <a:pt x="852197" y="1170077"/>
                </a:lnTo>
                <a:lnTo>
                  <a:pt x="795843" y="1160670"/>
                </a:lnTo>
                <a:lnTo>
                  <a:pt x="740766" y="1149956"/>
                </a:lnTo>
                <a:lnTo>
                  <a:pt x="687042" y="1137972"/>
                </a:lnTo>
                <a:lnTo>
                  <a:pt x="634746" y="1124758"/>
                </a:lnTo>
                <a:lnTo>
                  <a:pt x="583955" y="1110349"/>
                </a:lnTo>
                <a:lnTo>
                  <a:pt x="534746" y="1094784"/>
                </a:lnTo>
                <a:lnTo>
                  <a:pt x="487194" y="1078100"/>
                </a:lnTo>
                <a:lnTo>
                  <a:pt x="441376" y="1060334"/>
                </a:lnTo>
                <a:lnTo>
                  <a:pt x="397367" y="1041525"/>
                </a:lnTo>
                <a:lnTo>
                  <a:pt x="355245" y="1021710"/>
                </a:lnTo>
                <a:lnTo>
                  <a:pt x="315085" y="1000926"/>
                </a:lnTo>
                <a:lnTo>
                  <a:pt x="276964" y="979212"/>
                </a:lnTo>
                <a:lnTo>
                  <a:pt x="240958" y="956604"/>
                </a:lnTo>
                <a:lnTo>
                  <a:pt x="207142" y="933140"/>
                </a:lnTo>
                <a:lnTo>
                  <a:pt x="175594" y="908857"/>
                </a:lnTo>
                <a:lnTo>
                  <a:pt x="146389" y="883794"/>
                </a:lnTo>
                <a:lnTo>
                  <a:pt x="95315" y="831476"/>
                </a:lnTo>
                <a:lnTo>
                  <a:pt x="54529" y="776486"/>
                </a:lnTo>
                <a:lnTo>
                  <a:pt x="24641" y="719125"/>
                </a:lnTo>
                <a:lnTo>
                  <a:pt x="6262" y="659692"/>
                </a:lnTo>
                <a:lnTo>
                  <a:pt x="0" y="598489"/>
                </a:lnTo>
                <a:close/>
              </a:path>
              <a:path w="2426335" h="1196975">
                <a:moveTo>
                  <a:pt x="0" y="598489"/>
                </a:moveTo>
                <a:lnTo>
                  <a:pt x="6262" y="537307"/>
                </a:lnTo>
                <a:lnTo>
                  <a:pt x="24641" y="477890"/>
                </a:lnTo>
                <a:lnTo>
                  <a:pt x="54529" y="420539"/>
                </a:lnTo>
                <a:lnTo>
                  <a:pt x="95315" y="365555"/>
                </a:lnTo>
                <a:lnTo>
                  <a:pt x="146389" y="313240"/>
                </a:lnTo>
                <a:lnTo>
                  <a:pt x="175594" y="288177"/>
                </a:lnTo>
                <a:lnTo>
                  <a:pt x="207142" y="263894"/>
                </a:lnTo>
                <a:lnTo>
                  <a:pt x="240958" y="240429"/>
                </a:lnTo>
                <a:lnTo>
                  <a:pt x="276964" y="217819"/>
                </a:lnTo>
                <a:lnTo>
                  <a:pt x="315085" y="196102"/>
                </a:lnTo>
                <a:lnTo>
                  <a:pt x="355245" y="175315"/>
                </a:lnTo>
                <a:lnTo>
                  <a:pt x="397367" y="155497"/>
                </a:lnTo>
                <a:lnTo>
                  <a:pt x="441376" y="136685"/>
                </a:lnTo>
                <a:lnTo>
                  <a:pt x="487194" y="118916"/>
                </a:lnTo>
                <a:lnTo>
                  <a:pt x="534746" y="102228"/>
                </a:lnTo>
                <a:lnTo>
                  <a:pt x="583955" y="86659"/>
                </a:lnTo>
                <a:lnTo>
                  <a:pt x="634746" y="72246"/>
                </a:lnTo>
                <a:lnTo>
                  <a:pt x="687042" y="59027"/>
                </a:lnTo>
                <a:lnTo>
                  <a:pt x="740766" y="47040"/>
                </a:lnTo>
                <a:lnTo>
                  <a:pt x="795843" y="36322"/>
                </a:lnTo>
                <a:lnTo>
                  <a:pt x="852197" y="26912"/>
                </a:lnTo>
                <a:lnTo>
                  <a:pt x="909751" y="18845"/>
                </a:lnTo>
                <a:lnTo>
                  <a:pt x="968428" y="12161"/>
                </a:lnTo>
                <a:lnTo>
                  <a:pt x="1028154" y="6897"/>
                </a:lnTo>
                <a:lnTo>
                  <a:pt x="1088851" y="3090"/>
                </a:lnTo>
                <a:lnTo>
                  <a:pt x="1150443" y="778"/>
                </a:lnTo>
                <a:lnTo>
                  <a:pt x="1212854" y="0"/>
                </a:lnTo>
                <a:lnTo>
                  <a:pt x="1275265" y="778"/>
                </a:lnTo>
                <a:lnTo>
                  <a:pt x="1336857" y="3090"/>
                </a:lnTo>
                <a:lnTo>
                  <a:pt x="1397554" y="6897"/>
                </a:lnTo>
                <a:lnTo>
                  <a:pt x="1457280" y="12161"/>
                </a:lnTo>
                <a:lnTo>
                  <a:pt x="1515957" y="18845"/>
                </a:lnTo>
                <a:lnTo>
                  <a:pt x="1573511" y="26912"/>
                </a:lnTo>
                <a:lnTo>
                  <a:pt x="1629865" y="36322"/>
                </a:lnTo>
                <a:lnTo>
                  <a:pt x="1684942" y="47040"/>
                </a:lnTo>
                <a:lnTo>
                  <a:pt x="1738666" y="59027"/>
                </a:lnTo>
                <a:lnTo>
                  <a:pt x="1790962" y="72246"/>
                </a:lnTo>
                <a:lnTo>
                  <a:pt x="1841753" y="86659"/>
                </a:lnTo>
                <a:lnTo>
                  <a:pt x="1890962" y="102228"/>
                </a:lnTo>
                <a:lnTo>
                  <a:pt x="1938514" y="118916"/>
                </a:lnTo>
                <a:lnTo>
                  <a:pt x="1984332" y="136685"/>
                </a:lnTo>
                <a:lnTo>
                  <a:pt x="2028341" y="155497"/>
                </a:lnTo>
                <a:lnTo>
                  <a:pt x="2070463" y="175315"/>
                </a:lnTo>
                <a:lnTo>
                  <a:pt x="2110623" y="196102"/>
                </a:lnTo>
                <a:lnTo>
                  <a:pt x="2148744" y="217819"/>
                </a:lnTo>
                <a:lnTo>
                  <a:pt x="2184750" y="240429"/>
                </a:lnTo>
                <a:lnTo>
                  <a:pt x="2218566" y="263894"/>
                </a:lnTo>
                <a:lnTo>
                  <a:pt x="2250114" y="288177"/>
                </a:lnTo>
                <a:lnTo>
                  <a:pt x="2279319" y="313240"/>
                </a:lnTo>
                <a:lnTo>
                  <a:pt x="2330393" y="365555"/>
                </a:lnTo>
                <a:lnTo>
                  <a:pt x="2371179" y="420539"/>
                </a:lnTo>
                <a:lnTo>
                  <a:pt x="2401067" y="477890"/>
                </a:lnTo>
                <a:lnTo>
                  <a:pt x="2419446" y="537307"/>
                </a:lnTo>
                <a:lnTo>
                  <a:pt x="2425709" y="598489"/>
                </a:lnTo>
                <a:lnTo>
                  <a:pt x="2424130" y="629293"/>
                </a:lnTo>
                <a:lnTo>
                  <a:pt x="2411733" y="689649"/>
                </a:lnTo>
                <a:lnTo>
                  <a:pt x="2387523" y="748083"/>
                </a:lnTo>
                <a:lnTo>
                  <a:pt x="2352110" y="804297"/>
                </a:lnTo>
                <a:lnTo>
                  <a:pt x="2306104" y="857988"/>
                </a:lnTo>
                <a:lnTo>
                  <a:pt x="2250114" y="908857"/>
                </a:lnTo>
                <a:lnTo>
                  <a:pt x="2218566" y="933140"/>
                </a:lnTo>
                <a:lnTo>
                  <a:pt x="2184750" y="956604"/>
                </a:lnTo>
                <a:lnTo>
                  <a:pt x="2148744" y="979212"/>
                </a:lnTo>
                <a:lnTo>
                  <a:pt x="2110623" y="1000926"/>
                </a:lnTo>
                <a:lnTo>
                  <a:pt x="2070463" y="1021710"/>
                </a:lnTo>
                <a:lnTo>
                  <a:pt x="2028341" y="1041525"/>
                </a:lnTo>
                <a:lnTo>
                  <a:pt x="1984332" y="1060334"/>
                </a:lnTo>
                <a:lnTo>
                  <a:pt x="1938514" y="1078100"/>
                </a:lnTo>
                <a:lnTo>
                  <a:pt x="1890962" y="1094784"/>
                </a:lnTo>
                <a:lnTo>
                  <a:pt x="1841753" y="1110349"/>
                </a:lnTo>
                <a:lnTo>
                  <a:pt x="1790962" y="1124758"/>
                </a:lnTo>
                <a:lnTo>
                  <a:pt x="1738666" y="1137972"/>
                </a:lnTo>
                <a:lnTo>
                  <a:pt x="1684942" y="1149956"/>
                </a:lnTo>
                <a:lnTo>
                  <a:pt x="1629865" y="1160670"/>
                </a:lnTo>
                <a:lnTo>
                  <a:pt x="1573511" y="1170077"/>
                </a:lnTo>
                <a:lnTo>
                  <a:pt x="1515957" y="1178141"/>
                </a:lnTo>
                <a:lnTo>
                  <a:pt x="1457280" y="1184822"/>
                </a:lnTo>
                <a:lnTo>
                  <a:pt x="1397554" y="1190084"/>
                </a:lnTo>
                <a:lnTo>
                  <a:pt x="1336857" y="1193889"/>
                </a:lnTo>
                <a:lnTo>
                  <a:pt x="1275265" y="1196200"/>
                </a:lnTo>
                <a:lnTo>
                  <a:pt x="1212854" y="1196978"/>
                </a:lnTo>
                <a:lnTo>
                  <a:pt x="1150443" y="1196200"/>
                </a:lnTo>
                <a:lnTo>
                  <a:pt x="1088851" y="1193889"/>
                </a:lnTo>
                <a:lnTo>
                  <a:pt x="1028154" y="1190084"/>
                </a:lnTo>
                <a:lnTo>
                  <a:pt x="968428" y="1184822"/>
                </a:lnTo>
                <a:lnTo>
                  <a:pt x="909751" y="1178141"/>
                </a:lnTo>
                <a:lnTo>
                  <a:pt x="852197" y="1170077"/>
                </a:lnTo>
                <a:lnTo>
                  <a:pt x="795843" y="1160670"/>
                </a:lnTo>
                <a:lnTo>
                  <a:pt x="740766" y="1149956"/>
                </a:lnTo>
                <a:lnTo>
                  <a:pt x="687042" y="1137972"/>
                </a:lnTo>
                <a:lnTo>
                  <a:pt x="634746" y="1124758"/>
                </a:lnTo>
                <a:lnTo>
                  <a:pt x="583955" y="1110349"/>
                </a:lnTo>
                <a:lnTo>
                  <a:pt x="534746" y="1094784"/>
                </a:lnTo>
                <a:lnTo>
                  <a:pt x="487194" y="1078100"/>
                </a:lnTo>
                <a:lnTo>
                  <a:pt x="441376" y="1060334"/>
                </a:lnTo>
                <a:lnTo>
                  <a:pt x="397367" y="1041525"/>
                </a:lnTo>
                <a:lnTo>
                  <a:pt x="355245" y="1021710"/>
                </a:lnTo>
                <a:lnTo>
                  <a:pt x="315085" y="1000926"/>
                </a:lnTo>
                <a:lnTo>
                  <a:pt x="276964" y="979212"/>
                </a:lnTo>
                <a:lnTo>
                  <a:pt x="240958" y="956604"/>
                </a:lnTo>
                <a:lnTo>
                  <a:pt x="207142" y="933140"/>
                </a:lnTo>
                <a:lnTo>
                  <a:pt x="175594" y="908857"/>
                </a:lnTo>
                <a:lnTo>
                  <a:pt x="146389" y="883794"/>
                </a:lnTo>
                <a:lnTo>
                  <a:pt x="95315" y="831476"/>
                </a:lnTo>
                <a:lnTo>
                  <a:pt x="54529" y="776486"/>
                </a:lnTo>
                <a:lnTo>
                  <a:pt x="24641" y="719125"/>
                </a:lnTo>
                <a:lnTo>
                  <a:pt x="6262" y="659692"/>
                </a:lnTo>
                <a:lnTo>
                  <a:pt x="0" y="598489"/>
                </a:lnTo>
                <a:close/>
              </a:path>
            </a:pathLst>
          </a:custGeom>
          <a:ln w="12693">
            <a:solidFill>
              <a:srgbClr val="B11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624" y="365216"/>
            <a:ext cx="634428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4" y="213197"/>
            <a:ext cx="6635750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8514" y="2824894"/>
            <a:ext cx="6294120" cy="380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8584" y="6510698"/>
            <a:ext cx="2254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1.png"/><Relationship Id="rId10" Type="http://schemas.openxmlformats.org/officeDocument/2006/relationships/image" Target="../media/image53.png"/><Relationship Id="rId4" Type="http://schemas.openxmlformats.org/officeDocument/2006/relationships/image" Target="../media/image10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7.png"/><Relationship Id="rId7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27.png"/><Relationship Id="rId4" Type="http://schemas.openxmlformats.org/officeDocument/2006/relationships/image" Target="../media/image5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1.png"/><Relationship Id="rId7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11.png"/><Relationship Id="rId10" Type="http://schemas.openxmlformats.org/officeDocument/2006/relationships/image" Target="../media/image69.png"/><Relationship Id="rId4" Type="http://schemas.openxmlformats.org/officeDocument/2006/relationships/image" Target="../media/image10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6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1.png"/><Relationship Id="rId5" Type="http://schemas.openxmlformats.org/officeDocument/2006/relationships/image" Target="../media/image74.png"/><Relationship Id="rId10" Type="http://schemas.openxmlformats.org/officeDocument/2006/relationships/image" Target="../media/image10.png"/><Relationship Id="rId4" Type="http://schemas.openxmlformats.org/officeDocument/2006/relationships/image" Target="../media/image7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82.png"/><Relationship Id="rId5" Type="http://schemas.openxmlformats.org/officeDocument/2006/relationships/image" Target="../media/image11.png"/><Relationship Id="rId10" Type="http://schemas.openxmlformats.org/officeDocument/2006/relationships/image" Target="../media/image81.png"/><Relationship Id="rId4" Type="http://schemas.openxmlformats.org/officeDocument/2006/relationships/image" Target="../media/image10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9.png"/><Relationship Id="rId5" Type="http://schemas.openxmlformats.org/officeDocument/2006/relationships/image" Target="../media/image11.png"/><Relationship Id="rId10" Type="http://schemas.openxmlformats.org/officeDocument/2006/relationships/image" Target="../media/image88.png"/><Relationship Id="rId4" Type="http://schemas.openxmlformats.org/officeDocument/2006/relationships/image" Target="../media/image10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4.png"/><Relationship Id="rId7" Type="http://schemas.openxmlformats.org/officeDocument/2006/relationships/image" Target="../media/image9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48.png"/><Relationship Id="rId7" Type="http://schemas.openxmlformats.org/officeDocument/2006/relationships/image" Target="../media/image27.png"/><Relationship Id="rId2" Type="http://schemas.openxmlformats.org/officeDocument/2006/relationships/hyperlink" Target="https://lemagcertification.afnor.org/blog/le-raffineur-qui-affine-son-smsi-avec-progy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lemagcertification.afnor.org/blog/qualite-dans-lautomobile-une-idee-de-genia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1.png"/><Relationship Id="rId5" Type="http://schemas.openxmlformats.org/officeDocument/2006/relationships/image" Target="../media/image42.png"/><Relationship Id="rId10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" y="10"/>
            <a:ext cx="7088505" cy="6858000"/>
            <a:chOff x="15" y="10"/>
            <a:chExt cx="7088505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12"/>
              <a:ext cx="7088505" cy="6858000"/>
            </a:xfrm>
            <a:custGeom>
              <a:avLst/>
              <a:gdLst/>
              <a:ahLst/>
              <a:cxnLst/>
              <a:rect l="l" t="t" r="r" b="b"/>
              <a:pathLst>
                <a:path w="7088505" h="6858000">
                  <a:moveTo>
                    <a:pt x="7088162" y="6857987"/>
                  </a:moveTo>
                  <a:lnTo>
                    <a:pt x="3659213" y="0"/>
                  </a:lnTo>
                  <a:lnTo>
                    <a:pt x="0" y="0"/>
                  </a:lnTo>
                  <a:lnTo>
                    <a:pt x="0" y="6857987"/>
                  </a:lnTo>
                  <a:lnTo>
                    <a:pt x="7088162" y="6857987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48" y="2475740"/>
              <a:ext cx="108585" cy="1800860"/>
            </a:xfrm>
            <a:custGeom>
              <a:avLst/>
              <a:gdLst/>
              <a:ahLst/>
              <a:cxnLst/>
              <a:rect l="l" t="t" r="r" b="b"/>
              <a:pathLst>
                <a:path w="108584" h="1800860">
                  <a:moveTo>
                    <a:pt x="108061" y="1800796"/>
                  </a:moveTo>
                  <a:lnTo>
                    <a:pt x="0" y="1800796"/>
                  </a:lnTo>
                  <a:lnTo>
                    <a:pt x="0" y="0"/>
                  </a:lnTo>
                  <a:lnTo>
                    <a:pt x="108061" y="0"/>
                  </a:lnTo>
                  <a:lnTo>
                    <a:pt x="108061" y="1800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624" y="2593155"/>
            <a:ext cx="2750185" cy="15557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just">
              <a:lnSpc>
                <a:spcPct val="89400"/>
              </a:lnSpc>
              <a:spcBef>
                <a:spcPts val="560"/>
              </a:spcBef>
            </a:pPr>
            <a:r>
              <a:rPr sz="3600" b="0" i="0" spc="135" dirty="0">
                <a:solidFill>
                  <a:srgbClr val="FFFFFF"/>
                </a:solidFill>
                <a:latin typeface="Calibri"/>
                <a:cs typeface="Calibri"/>
              </a:rPr>
              <a:t>Présentation </a:t>
            </a:r>
            <a:r>
              <a:rPr sz="3600" b="0" spc="18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600" b="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spc="18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600" b="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spc="120" dirty="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r>
              <a:rPr sz="3600" b="0" i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i="0" spc="285" dirty="0">
                <a:solidFill>
                  <a:srgbClr val="FFFFFF"/>
                </a:solidFill>
                <a:latin typeface="Calibri"/>
                <a:cs typeface="Calibri"/>
              </a:rPr>
              <a:t>PROGYS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12700" y="6814295"/>
            <a:ext cx="3048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3C0059"/>
                </a:solidFill>
                <a:latin typeface="Candara Light"/>
                <a:cs typeface="Candara Light"/>
              </a:rPr>
              <a:t>1</a:t>
            </a:r>
            <a:endParaRPr sz="100">
              <a:latin typeface="Candara Light"/>
              <a:cs typeface="Candara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9311" y="907303"/>
            <a:ext cx="2033052" cy="121792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27012" y="2286342"/>
            <a:ext cx="879475" cy="498475"/>
          </a:xfrm>
          <a:custGeom>
            <a:avLst/>
            <a:gdLst/>
            <a:ahLst/>
            <a:cxnLst/>
            <a:rect l="l" t="t" r="r" b="b"/>
            <a:pathLst>
              <a:path w="879475" h="498475">
                <a:moveTo>
                  <a:pt x="365493" y="497928"/>
                </a:moveTo>
                <a:lnTo>
                  <a:pt x="244551" y="312166"/>
                </a:lnTo>
                <a:lnTo>
                  <a:pt x="238429" y="302742"/>
                </a:lnTo>
                <a:lnTo>
                  <a:pt x="252018" y="298297"/>
                </a:lnTo>
                <a:lnTo>
                  <a:pt x="264515" y="292887"/>
                </a:lnTo>
                <a:lnTo>
                  <a:pt x="312547" y="255206"/>
                </a:lnTo>
                <a:lnTo>
                  <a:pt x="341376" y="188607"/>
                </a:lnTo>
                <a:lnTo>
                  <a:pt x="344843" y="148082"/>
                </a:lnTo>
                <a:lnTo>
                  <a:pt x="341249" y="108483"/>
                </a:lnTo>
                <a:lnTo>
                  <a:pt x="327367" y="70535"/>
                </a:lnTo>
                <a:lnTo>
                  <a:pt x="284657" y="25844"/>
                </a:lnTo>
                <a:lnTo>
                  <a:pt x="259727" y="13995"/>
                </a:lnTo>
                <a:lnTo>
                  <a:pt x="259727" y="152577"/>
                </a:lnTo>
                <a:lnTo>
                  <a:pt x="258178" y="174371"/>
                </a:lnTo>
                <a:lnTo>
                  <a:pt x="236664" y="218516"/>
                </a:lnTo>
                <a:lnTo>
                  <a:pt x="200469" y="236258"/>
                </a:lnTo>
                <a:lnTo>
                  <a:pt x="147713" y="240855"/>
                </a:lnTo>
                <a:lnTo>
                  <a:pt x="83680" y="240855"/>
                </a:lnTo>
                <a:lnTo>
                  <a:pt x="83680" y="70535"/>
                </a:lnTo>
                <a:lnTo>
                  <a:pt x="147713" y="70535"/>
                </a:lnTo>
                <a:lnTo>
                  <a:pt x="199263" y="74206"/>
                </a:lnTo>
                <a:lnTo>
                  <a:pt x="235572" y="89369"/>
                </a:lnTo>
                <a:lnTo>
                  <a:pt x="258064" y="131254"/>
                </a:lnTo>
                <a:lnTo>
                  <a:pt x="259727" y="152577"/>
                </a:lnTo>
                <a:lnTo>
                  <a:pt x="259727" y="13995"/>
                </a:lnTo>
                <a:lnTo>
                  <a:pt x="232981" y="6350"/>
                </a:lnTo>
                <a:lnTo>
                  <a:pt x="199136" y="1574"/>
                </a:lnTo>
                <a:lnTo>
                  <a:pt x="158915" y="0"/>
                </a:lnTo>
                <a:lnTo>
                  <a:pt x="0" y="0"/>
                </a:lnTo>
                <a:lnTo>
                  <a:pt x="0" y="497928"/>
                </a:lnTo>
                <a:lnTo>
                  <a:pt x="83680" y="497928"/>
                </a:lnTo>
                <a:lnTo>
                  <a:pt x="83680" y="312166"/>
                </a:lnTo>
                <a:lnTo>
                  <a:pt x="156502" y="312166"/>
                </a:lnTo>
                <a:lnTo>
                  <a:pt x="267081" y="497928"/>
                </a:lnTo>
                <a:lnTo>
                  <a:pt x="365493" y="497928"/>
                </a:lnTo>
                <a:close/>
              </a:path>
              <a:path w="879475" h="498475">
                <a:moveTo>
                  <a:pt x="879005" y="497928"/>
                </a:moveTo>
                <a:lnTo>
                  <a:pt x="838187" y="387299"/>
                </a:lnTo>
                <a:lnTo>
                  <a:pt x="811758" y="315671"/>
                </a:lnTo>
                <a:lnTo>
                  <a:pt x="728116" y="89001"/>
                </a:lnTo>
                <a:lnTo>
                  <a:pt x="728116" y="315671"/>
                </a:lnTo>
                <a:lnTo>
                  <a:pt x="560857" y="315671"/>
                </a:lnTo>
                <a:lnTo>
                  <a:pt x="644537" y="80289"/>
                </a:lnTo>
                <a:lnTo>
                  <a:pt x="728116" y="315671"/>
                </a:lnTo>
                <a:lnTo>
                  <a:pt x="728116" y="89001"/>
                </a:lnTo>
                <a:lnTo>
                  <a:pt x="724903" y="80289"/>
                </a:lnTo>
                <a:lnTo>
                  <a:pt x="695274" y="0"/>
                </a:lnTo>
                <a:lnTo>
                  <a:pt x="593369" y="0"/>
                </a:lnTo>
                <a:lnTo>
                  <a:pt x="409638" y="497928"/>
                </a:lnTo>
                <a:lnTo>
                  <a:pt x="496062" y="497928"/>
                </a:lnTo>
                <a:lnTo>
                  <a:pt x="535266" y="387299"/>
                </a:lnTo>
                <a:lnTo>
                  <a:pt x="753376" y="387299"/>
                </a:lnTo>
                <a:lnTo>
                  <a:pt x="792911" y="497928"/>
                </a:lnTo>
                <a:lnTo>
                  <a:pt x="879005" y="497928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73679" y="2286333"/>
            <a:ext cx="570865" cy="498475"/>
          </a:xfrm>
          <a:custGeom>
            <a:avLst/>
            <a:gdLst/>
            <a:ahLst/>
            <a:cxnLst/>
            <a:rect l="l" t="t" r="r" b="b"/>
            <a:pathLst>
              <a:path w="570865" h="498475">
                <a:moveTo>
                  <a:pt x="570521" y="497930"/>
                </a:moveTo>
                <a:lnTo>
                  <a:pt x="487496" y="497930"/>
                </a:lnTo>
                <a:lnTo>
                  <a:pt x="454660" y="104712"/>
                </a:lnTo>
                <a:lnTo>
                  <a:pt x="311453" y="497930"/>
                </a:lnTo>
                <a:lnTo>
                  <a:pt x="258958" y="497930"/>
                </a:lnTo>
                <a:lnTo>
                  <a:pt x="116520" y="105478"/>
                </a:lnTo>
                <a:lnTo>
                  <a:pt x="83244" y="497930"/>
                </a:lnTo>
                <a:lnTo>
                  <a:pt x="0" y="497930"/>
                </a:lnTo>
                <a:lnTo>
                  <a:pt x="39865" y="0"/>
                </a:lnTo>
                <a:lnTo>
                  <a:pt x="156385" y="0"/>
                </a:lnTo>
                <a:lnTo>
                  <a:pt x="284876" y="351924"/>
                </a:lnTo>
                <a:lnTo>
                  <a:pt x="414355" y="0"/>
                </a:lnTo>
                <a:lnTo>
                  <a:pt x="530985" y="0"/>
                </a:lnTo>
                <a:lnTo>
                  <a:pt x="570521" y="497930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1411" y="2286333"/>
            <a:ext cx="469900" cy="498475"/>
          </a:xfrm>
          <a:custGeom>
            <a:avLst/>
            <a:gdLst/>
            <a:ahLst/>
            <a:cxnLst/>
            <a:rect l="l" t="t" r="r" b="b"/>
            <a:pathLst>
              <a:path w="469900" h="498475">
                <a:moveTo>
                  <a:pt x="86429" y="497930"/>
                </a:moveTo>
                <a:lnTo>
                  <a:pt x="0" y="497930"/>
                </a:lnTo>
                <a:lnTo>
                  <a:pt x="183730" y="0"/>
                </a:lnTo>
                <a:lnTo>
                  <a:pt x="285645" y="0"/>
                </a:lnTo>
                <a:lnTo>
                  <a:pt x="315269" y="80286"/>
                </a:lnTo>
                <a:lnTo>
                  <a:pt x="234907" y="80286"/>
                </a:lnTo>
                <a:lnTo>
                  <a:pt x="151223" y="315669"/>
                </a:lnTo>
                <a:lnTo>
                  <a:pt x="402123" y="315669"/>
                </a:lnTo>
                <a:lnTo>
                  <a:pt x="428555" y="387303"/>
                </a:lnTo>
                <a:lnTo>
                  <a:pt x="125635" y="387303"/>
                </a:lnTo>
                <a:lnTo>
                  <a:pt x="86429" y="497930"/>
                </a:lnTo>
                <a:close/>
              </a:path>
              <a:path w="469900" h="498475">
                <a:moveTo>
                  <a:pt x="402123" y="315669"/>
                </a:moveTo>
                <a:lnTo>
                  <a:pt x="318591" y="315669"/>
                </a:lnTo>
                <a:lnTo>
                  <a:pt x="234907" y="80286"/>
                </a:lnTo>
                <a:lnTo>
                  <a:pt x="315269" y="80286"/>
                </a:lnTo>
                <a:lnTo>
                  <a:pt x="402123" y="315669"/>
                </a:lnTo>
                <a:close/>
              </a:path>
              <a:path w="469900" h="498475">
                <a:moveTo>
                  <a:pt x="469375" y="497930"/>
                </a:moveTo>
                <a:lnTo>
                  <a:pt x="383276" y="497930"/>
                </a:lnTo>
                <a:lnTo>
                  <a:pt x="343740" y="387303"/>
                </a:lnTo>
                <a:lnTo>
                  <a:pt x="428555" y="387303"/>
                </a:lnTo>
                <a:lnTo>
                  <a:pt x="469375" y="497930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2952" y="2279323"/>
            <a:ext cx="522605" cy="559435"/>
          </a:xfrm>
          <a:custGeom>
            <a:avLst/>
            <a:gdLst/>
            <a:ahLst/>
            <a:cxnLst/>
            <a:rect l="l" t="t" r="r" b="b"/>
            <a:pathLst>
              <a:path w="522604" h="559435">
                <a:moveTo>
                  <a:pt x="254236" y="511512"/>
                </a:moveTo>
                <a:lnTo>
                  <a:pt x="207424" y="507933"/>
                </a:lnTo>
                <a:lnTo>
                  <a:pt x="163821" y="497408"/>
                </a:lnTo>
                <a:lnTo>
                  <a:pt x="124041" y="480251"/>
                </a:lnTo>
                <a:lnTo>
                  <a:pt x="88696" y="456775"/>
                </a:lnTo>
                <a:lnTo>
                  <a:pt x="58402" y="427297"/>
                </a:lnTo>
                <a:lnTo>
                  <a:pt x="33772" y="392131"/>
                </a:lnTo>
                <a:lnTo>
                  <a:pt x="15418" y="351590"/>
                </a:lnTo>
                <a:lnTo>
                  <a:pt x="3957" y="305990"/>
                </a:lnTo>
                <a:lnTo>
                  <a:pt x="0" y="255646"/>
                </a:lnTo>
                <a:lnTo>
                  <a:pt x="3960" y="205396"/>
                </a:lnTo>
                <a:lnTo>
                  <a:pt x="15431" y="159862"/>
                </a:lnTo>
                <a:lnTo>
                  <a:pt x="33819" y="119332"/>
                </a:lnTo>
                <a:lnTo>
                  <a:pt x="58458" y="84203"/>
                </a:lnTo>
                <a:lnTo>
                  <a:pt x="88756" y="54743"/>
                </a:lnTo>
                <a:lnTo>
                  <a:pt x="124099" y="31273"/>
                </a:lnTo>
                <a:lnTo>
                  <a:pt x="163870" y="14112"/>
                </a:lnTo>
                <a:lnTo>
                  <a:pt x="207455" y="3581"/>
                </a:lnTo>
                <a:lnTo>
                  <a:pt x="254236" y="0"/>
                </a:lnTo>
                <a:lnTo>
                  <a:pt x="301012" y="3581"/>
                </a:lnTo>
                <a:lnTo>
                  <a:pt x="344581" y="14113"/>
                </a:lnTo>
                <a:lnTo>
                  <a:pt x="384331" y="31277"/>
                </a:lnTo>
                <a:lnTo>
                  <a:pt x="419648" y="54753"/>
                </a:lnTo>
                <a:lnTo>
                  <a:pt x="443405" y="77876"/>
                </a:lnTo>
                <a:lnTo>
                  <a:pt x="254236" y="77876"/>
                </a:lnTo>
                <a:lnTo>
                  <a:pt x="208389" y="83256"/>
                </a:lnTo>
                <a:lnTo>
                  <a:pt x="167505" y="99040"/>
                </a:lnTo>
                <a:lnTo>
                  <a:pt x="133089" y="124701"/>
                </a:lnTo>
                <a:lnTo>
                  <a:pt x="106644" y="159709"/>
                </a:lnTo>
                <a:lnTo>
                  <a:pt x="89674" y="203533"/>
                </a:lnTo>
                <a:lnTo>
                  <a:pt x="83683" y="255646"/>
                </a:lnTo>
                <a:lnTo>
                  <a:pt x="89674" y="309626"/>
                </a:lnTo>
                <a:lnTo>
                  <a:pt x="106644" y="354659"/>
                </a:lnTo>
                <a:lnTo>
                  <a:pt x="133089" y="390356"/>
                </a:lnTo>
                <a:lnTo>
                  <a:pt x="167505" y="416333"/>
                </a:lnTo>
                <a:lnTo>
                  <a:pt x="208389" y="432202"/>
                </a:lnTo>
                <a:lnTo>
                  <a:pt x="254236" y="437578"/>
                </a:lnTo>
                <a:lnTo>
                  <a:pt x="441106" y="437578"/>
                </a:lnTo>
                <a:lnTo>
                  <a:pt x="487170" y="488839"/>
                </a:lnTo>
                <a:lnTo>
                  <a:pt x="366583" y="488839"/>
                </a:lnTo>
                <a:lnTo>
                  <a:pt x="340596" y="498712"/>
                </a:lnTo>
                <a:lnTo>
                  <a:pt x="313127" y="505802"/>
                </a:lnTo>
                <a:lnTo>
                  <a:pt x="284299" y="510079"/>
                </a:lnTo>
                <a:lnTo>
                  <a:pt x="254236" y="511512"/>
                </a:lnTo>
                <a:close/>
              </a:path>
              <a:path w="522604" h="559435">
                <a:moveTo>
                  <a:pt x="441106" y="437578"/>
                </a:moveTo>
                <a:lnTo>
                  <a:pt x="254236" y="437578"/>
                </a:lnTo>
                <a:lnTo>
                  <a:pt x="300151" y="432202"/>
                </a:lnTo>
                <a:lnTo>
                  <a:pt x="341035" y="416333"/>
                </a:lnTo>
                <a:lnTo>
                  <a:pt x="375410" y="390356"/>
                </a:lnTo>
                <a:lnTo>
                  <a:pt x="401795" y="354659"/>
                </a:lnTo>
                <a:lnTo>
                  <a:pt x="418711" y="309626"/>
                </a:lnTo>
                <a:lnTo>
                  <a:pt x="424678" y="255646"/>
                </a:lnTo>
                <a:lnTo>
                  <a:pt x="418711" y="203533"/>
                </a:lnTo>
                <a:lnTo>
                  <a:pt x="401795" y="159709"/>
                </a:lnTo>
                <a:lnTo>
                  <a:pt x="375410" y="124701"/>
                </a:lnTo>
                <a:lnTo>
                  <a:pt x="341035" y="99040"/>
                </a:lnTo>
                <a:lnTo>
                  <a:pt x="300151" y="83256"/>
                </a:lnTo>
                <a:lnTo>
                  <a:pt x="254236" y="77876"/>
                </a:lnTo>
                <a:lnTo>
                  <a:pt x="443405" y="77876"/>
                </a:lnTo>
                <a:lnTo>
                  <a:pt x="474527" y="119365"/>
                </a:lnTo>
                <a:lnTo>
                  <a:pt x="492861" y="159862"/>
                </a:lnTo>
                <a:lnTo>
                  <a:pt x="504299" y="205319"/>
                </a:lnTo>
                <a:lnTo>
                  <a:pt x="508252" y="255537"/>
                </a:lnTo>
                <a:lnTo>
                  <a:pt x="503660" y="309696"/>
                </a:lnTo>
                <a:lnTo>
                  <a:pt x="490379" y="358250"/>
                </a:lnTo>
                <a:lnTo>
                  <a:pt x="469149" y="400847"/>
                </a:lnTo>
                <a:lnTo>
                  <a:pt x="440712" y="437140"/>
                </a:lnTo>
                <a:lnTo>
                  <a:pt x="441106" y="437578"/>
                </a:lnTo>
                <a:close/>
              </a:path>
              <a:path w="522604" h="559435">
                <a:moveTo>
                  <a:pt x="431377" y="559377"/>
                </a:moveTo>
                <a:lnTo>
                  <a:pt x="366583" y="488839"/>
                </a:lnTo>
                <a:lnTo>
                  <a:pt x="487170" y="488839"/>
                </a:lnTo>
                <a:lnTo>
                  <a:pt x="522309" y="527942"/>
                </a:lnTo>
                <a:lnTo>
                  <a:pt x="431377" y="559377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4455" y="2279323"/>
            <a:ext cx="382905" cy="511809"/>
          </a:xfrm>
          <a:custGeom>
            <a:avLst/>
            <a:gdLst/>
            <a:ahLst/>
            <a:cxnLst/>
            <a:rect l="l" t="t" r="r" b="b"/>
            <a:pathLst>
              <a:path w="382904" h="511810">
                <a:moveTo>
                  <a:pt x="201302" y="511512"/>
                </a:moveTo>
                <a:lnTo>
                  <a:pt x="150676" y="507380"/>
                </a:lnTo>
                <a:lnTo>
                  <a:pt x="105550" y="495220"/>
                </a:lnTo>
                <a:lnTo>
                  <a:pt x="66922" y="475380"/>
                </a:lnTo>
                <a:lnTo>
                  <a:pt x="35789" y="448211"/>
                </a:lnTo>
                <a:lnTo>
                  <a:pt x="13149" y="414062"/>
                </a:lnTo>
                <a:lnTo>
                  <a:pt x="0" y="373283"/>
                </a:lnTo>
                <a:lnTo>
                  <a:pt x="82915" y="354115"/>
                </a:lnTo>
                <a:lnTo>
                  <a:pt x="99410" y="392441"/>
                </a:lnTo>
                <a:lnTo>
                  <a:pt x="125841" y="419943"/>
                </a:lnTo>
                <a:lnTo>
                  <a:pt x="160735" y="436520"/>
                </a:lnTo>
                <a:lnTo>
                  <a:pt x="202620" y="442069"/>
                </a:lnTo>
                <a:lnTo>
                  <a:pt x="238457" y="438049"/>
                </a:lnTo>
                <a:lnTo>
                  <a:pt x="268416" y="425352"/>
                </a:lnTo>
                <a:lnTo>
                  <a:pt x="288841" y="403022"/>
                </a:lnTo>
                <a:lnTo>
                  <a:pt x="296078" y="370107"/>
                </a:lnTo>
                <a:lnTo>
                  <a:pt x="285202" y="335127"/>
                </a:lnTo>
                <a:lnTo>
                  <a:pt x="257009" y="311247"/>
                </a:lnTo>
                <a:lnTo>
                  <a:pt x="216666" y="294371"/>
                </a:lnTo>
                <a:lnTo>
                  <a:pt x="169344" y="280400"/>
                </a:lnTo>
                <a:lnTo>
                  <a:pt x="124344" y="266342"/>
                </a:lnTo>
                <a:lnTo>
                  <a:pt x="82691" y="248503"/>
                </a:lnTo>
                <a:lnTo>
                  <a:pt x="48207" y="223761"/>
                </a:lnTo>
                <a:lnTo>
                  <a:pt x="24714" y="188993"/>
                </a:lnTo>
                <a:lnTo>
                  <a:pt x="16033" y="141076"/>
                </a:lnTo>
                <a:lnTo>
                  <a:pt x="24730" y="90990"/>
                </a:lnTo>
                <a:lnTo>
                  <a:pt x="48973" y="51576"/>
                </a:lnTo>
                <a:lnTo>
                  <a:pt x="85988" y="23098"/>
                </a:lnTo>
                <a:lnTo>
                  <a:pt x="133003" y="5818"/>
                </a:lnTo>
                <a:lnTo>
                  <a:pt x="187245" y="0"/>
                </a:lnTo>
                <a:lnTo>
                  <a:pt x="238747" y="4531"/>
                </a:lnTo>
                <a:lnTo>
                  <a:pt x="286328" y="18636"/>
                </a:lnTo>
                <a:lnTo>
                  <a:pt x="327146" y="43082"/>
                </a:lnTo>
                <a:lnTo>
                  <a:pt x="358359" y="78638"/>
                </a:lnTo>
                <a:lnTo>
                  <a:pt x="377127" y="126070"/>
                </a:lnTo>
                <a:lnTo>
                  <a:pt x="300471" y="145238"/>
                </a:lnTo>
                <a:lnTo>
                  <a:pt x="284252" y="111451"/>
                </a:lnTo>
                <a:lnTo>
                  <a:pt x="259755" y="87953"/>
                </a:lnTo>
                <a:lnTo>
                  <a:pt x="228380" y="74231"/>
                </a:lnTo>
                <a:lnTo>
                  <a:pt x="191528" y="69771"/>
                </a:lnTo>
                <a:lnTo>
                  <a:pt x="157710" y="73690"/>
                </a:lnTo>
                <a:lnTo>
                  <a:pt x="128710" y="85927"/>
                </a:lnTo>
                <a:lnTo>
                  <a:pt x="108442" y="107200"/>
                </a:lnTo>
                <a:lnTo>
                  <a:pt x="100816" y="138228"/>
                </a:lnTo>
                <a:lnTo>
                  <a:pt x="110032" y="168918"/>
                </a:lnTo>
                <a:lnTo>
                  <a:pt x="134847" y="189955"/>
                </a:lnTo>
                <a:lnTo>
                  <a:pt x="171007" y="204954"/>
                </a:lnTo>
                <a:lnTo>
                  <a:pt x="261880" y="231603"/>
                </a:lnTo>
                <a:lnTo>
                  <a:pt x="307396" y="250177"/>
                </a:lnTo>
                <a:lnTo>
                  <a:pt x="345938" y="276621"/>
                </a:lnTo>
                <a:lnTo>
                  <a:pt x="372635" y="314306"/>
                </a:lnTo>
                <a:lnTo>
                  <a:pt x="382617" y="366602"/>
                </a:lnTo>
                <a:lnTo>
                  <a:pt x="376332" y="410309"/>
                </a:lnTo>
                <a:lnTo>
                  <a:pt x="358477" y="446377"/>
                </a:lnTo>
                <a:lnTo>
                  <a:pt x="330548" y="474668"/>
                </a:lnTo>
                <a:lnTo>
                  <a:pt x="294044" y="495046"/>
                </a:lnTo>
                <a:lnTo>
                  <a:pt x="250463" y="507372"/>
                </a:lnTo>
                <a:lnTo>
                  <a:pt x="201302" y="511512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094" y="1536696"/>
            <a:ext cx="6825615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b="1" spc="65" dirty="0">
                <a:solidFill>
                  <a:srgbClr val="BF0000"/>
                </a:solidFill>
                <a:latin typeface="Calibri"/>
                <a:cs typeface="Calibri"/>
              </a:rPr>
              <a:t>Fonctionnalités:</a:t>
            </a:r>
            <a:endParaRPr sz="2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Calibri"/>
              <a:cs typeface="Calibri"/>
            </a:endParaRPr>
          </a:p>
          <a:p>
            <a:pPr marL="306705" indent="-268605">
              <a:lnSpc>
                <a:spcPct val="100000"/>
              </a:lnSpc>
              <a:buClr>
                <a:srgbClr val="BF0000"/>
              </a:buClr>
              <a:buFont typeface="Verdana"/>
              <a:buChar char="o"/>
              <a:tabLst>
                <a:tab pos="306705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2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25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fonctions,</a:t>
            </a:r>
            <a:r>
              <a:rPr sz="2000" spc="2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rôles</a:t>
            </a:r>
            <a:r>
              <a:rPr sz="2000" spc="25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responsabilités</a:t>
            </a:r>
            <a:r>
              <a:rPr sz="2000" spc="25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00" spc="2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3C0059"/>
                </a:solidFill>
                <a:latin typeface="Calibri"/>
                <a:cs typeface="Calibri"/>
              </a:rPr>
              <a:t>autorités;</a:t>
            </a:r>
            <a:endParaRPr sz="2000" dirty="0">
              <a:latin typeface="Calibri"/>
              <a:cs typeface="Calibri"/>
            </a:endParaRPr>
          </a:p>
          <a:p>
            <a:pPr marL="306705" indent="-268605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Font typeface="Verdana"/>
              <a:buChar char="o"/>
              <a:tabLst>
                <a:tab pos="306705" algn="l"/>
              </a:tabLst>
            </a:pP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Génération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grilles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compétences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paramétrables;</a:t>
            </a:r>
            <a:endParaRPr sz="2000" dirty="0">
              <a:latin typeface="Calibri"/>
              <a:cs typeface="Calibri"/>
            </a:endParaRPr>
          </a:p>
          <a:p>
            <a:pPr marL="306705" indent="-268605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Font typeface="Verdana"/>
              <a:buChar char="o"/>
              <a:tabLst>
                <a:tab pos="306705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compétences;</a:t>
            </a:r>
            <a:endParaRPr sz="2000" dirty="0">
              <a:latin typeface="Calibri"/>
              <a:cs typeface="Calibri"/>
            </a:endParaRPr>
          </a:p>
          <a:p>
            <a:pPr marL="306705" indent="-268605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Font typeface="Verdana"/>
              <a:buChar char="o"/>
              <a:tabLst>
                <a:tab pos="306705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fiches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individuelles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du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personnel</a:t>
            </a:r>
            <a:endParaRPr sz="2000" dirty="0">
              <a:latin typeface="Calibri"/>
              <a:cs typeface="Calibri"/>
            </a:endParaRPr>
          </a:p>
          <a:p>
            <a:pPr marL="306705" indent="-268605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Font typeface="Verdana"/>
              <a:buChar char="o"/>
              <a:tabLst>
                <a:tab pos="306705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formations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4384" y="342832"/>
            <a:ext cx="1577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200" i="0" spc="254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35" dirty="0">
                <a:solidFill>
                  <a:srgbClr val="4E216F"/>
                </a:solidFill>
                <a:latin typeface="Calibri"/>
                <a:cs typeface="Calibri"/>
              </a:rPr>
              <a:t>GRH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1768" y="311551"/>
            <a:ext cx="993936" cy="5905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982188" y="981262"/>
            <a:ext cx="1498600" cy="273050"/>
            <a:chOff x="9982188" y="981262"/>
            <a:chExt cx="1498600" cy="2730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88" y="984684"/>
              <a:ext cx="178365" cy="2430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2099" y="984684"/>
              <a:ext cx="229067" cy="2430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44181" y="984684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5410" y="984684"/>
              <a:ext cx="229067" cy="2430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09935" y="981262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93723" y="981262"/>
              <a:ext cx="186726" cy="24963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10</a:t>
            </a:r>
          </a:p>
        </p:txBody>
      </p:sp>
      <p:grpSp>
        <p:nvGrpSpPr>
          <p:cNvPr id="19" name="object 5">
            <a:extLst>
              <a:ext uri="{FF2B5EF4-FFF2-40B4-BE49-F238E27FC236}">
                <a16:creationId xmlns:a16="http://schemas.microsoft.com/office/drawing/2014/main" id="{1A7C4EDD-C4C6-429B-BA55-A50AFD9DB5CB}"/>
              </a:ext>
            </a:extLst>
          </p:cNvPr>
          <p:cNvGrpSpPr/>
          <p:nvPr/>
        </p:nvGrpSpPr>
        <p:grpSpPr>
          <a:xfrm>
            <a:off x="7951284" y="1265594"/>
            <a:ext cx="2222210" cy="5245104"/>
            <a:chOff x="8955531" y="1239035"/>
            <a:chExt cx="1408430" cy="4277360"/>
          </a:xfrm>
        </p:grpSpPr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E1EE5F80-888B-441A-916D-321924038F60}"/>
                </a:ext>
              </a:extLst>
            </p:cNvPr>
            <p:cNvSpPr/>
            <p:nvPr/>
          </p:nvSpPr>
          <p:spPr>
            <a:xfrm>
              <a:off x="8955531" y="1239035"/>
              <a:ext cx="1408175" cy="42768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73020750-27E6-494F-AEF0-707399BF60D0}"/>
                </a:ext>
              </a:extLst>
            </p:cNvPr>
            <p:cNvSpPr/>
            <p:nvPr/>
          </p:nvSpPr>
          <p:spPr>
            <a:xfrm>
              <a:off x="9250806" y="1534667"/>
              <a:ext cx="816356" cy="36720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559C1650-37EF-4C99-99FA-87B5AA2BEA2C}"/>
                </a:ext>
              </a:extLst>
            </p:cNvPr>
            <p:cNvSpPr/>
            <p:nvPr/>
          </p:nvSpPr>
          <p:spPr>
            <a:xfrm>
              <a:off x="9206356" y="1490217"/>
              <a:ext cx="906144" cy="3761740"/>
            </a:xfrm>
            <a:custGeom>
              <a:avLst/>
              <a:gdLst/>
              <a:ahLst/>
              <a:cxnLst/>
              <a:rect l="l" t="t" r="r" b="b"/>
              <a:pathLst>
                <a:path w="906145" h="3761740">
                  <a:moveTo>
                    <a:pt x="178308" y="0"/>
                  </a:moveTo>
                  <a:lnTo>
                    <a:pt x="905637" y="0"/>
                  </a:lnTo>
                  <a:lnTo>
                    <a:pt x="905637" y="3582924"/>
                  </a:lnTo>
                  <a:lnTo>
                    <a:pt x="891540" y="3650869"/>
                  </a:lnTo>
                  <a:lnTo>
                    <a:pt x="852677" y="3708273"/>
                  </a:lnTo>
                  <a:lnTo>
                    <a:pt x="795274" y="3747262"/>
                  </a:lnTo>
                  <a:lnTo>
                    <a:pt x="727328" y="3761232"/>
                  </a:lnTo>
                  <a:lnTo>
                    <a:pt x="0" y="3761232"/>
                  </a:lnTo>
                  <a:lnTo>
                    <a:pt x="0" y="178435"/>
                  </a:lnTo>
                  <a:lnTo>
                    <a:pt x="3428" y="144272"/>
                  </a:lnTo>
                  <a:lnTo>
                    <a:pt x="30861" y="79248"/>
                  </a:lnTo>
                  <a:lnTo>
                    <a:pt x="79248" y="30987"/>
                  </a:lnTo>
                  <a:lnTo>
                    <a:pt x="144145" y="3556"/>
                  </a:lnTo>
                  <a:lnTo>
                    <a:pt x="17830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165CE1EE-525B-4234-B8B5-11880192ED87}"/>
                </a:ext>
              </a:extLst>
            </p:cNvPr>
            <p:cNvSpPr/>
            <p:nvPr/>
          </p:nvSpPr>
          <p:spPr>
            <a:xfrm>
              <a:off x="9250806" y="2597950"/>
              <a:ext cx="816610" cy="1154430"/>
            </a:xfrm>
            <a:custGeom>
              <a:avLst/>
              <a:gdLst/>
              <a:ahLst/>
              <a:cxnLst/>
              <a:rect l="l" t="t" r="r" b="b"/>
              <a:pathLst>
                <a:path w="816609" h="1154429">
                  <a:moveTo>
                    <a:pt x="0" y="1153883"/>
                  </a:moveTo>
                  <a:lnTo>
                    <a:pt x="816432" y="1153883"/>
                  </a:lnTo>
                  <a:lnTo>
                    <a:pt x="816432" y="0"/>
                  </a:lnTo>
                  <a:lnTo>
                    <a:pt x="0" y="0"/>
                  </a:lnTo>
                  <a:lnTo>
                    <a:pt x="0" y="1153883"/>
                  </a:lnTo>
                  <a:close/>
                </a:path>
              </a:pathLst>
            </a:custGeom>
            <a:ln w="12700">
              <a:solidFill>
                <a:srgbClr val="B117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432" y="1558627"/>
            <a:ext cx="495046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0" dirty="0" err="1">
                <a:solidFill>
                  <a:srgbClr val="B1174A"/>
                </a:solidFill>
                <a:latin typeface="Calibri"/>
                <a:cs typeface="Calibri"/>
              </a:rPr>
              <a:t>Fonctionnalités</a:t>
            </a:r>
            <a:r>
              <a:rPr lang="fr-FR" sz="2000" b="1" spc="6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B1174A"/>
                </a:solidFill>
                <a:latin typeface="Calibri"/>
                <a:cs typeface="Calibri"/>
              </a:rPr>
              <a:t>:</a:t>
            </a:r>
            <a:endParaRPr sz="2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2000" spc="-50" dirty="0">
                <a:solidFill>
                  <a:srgbClr val="B1174A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B1174A"/>
                </a:solidFill>
                <a:latin typeface="Verdana"/>
                <a:cs typeface="Verdana"/>
              </a:rPr>
              <a:t>	</a:t>
            </a:r>
            <a:r>
              <a:rPr sz="3000" spc="112" baseline="1388" dirty="0">
                <a:solidFill>
                  <a:srgbClr val="3C0059"/>
                </a:solidFill>
                <a:latin typeface="Calibri"/>
                <a:cs typeface="Calibri"/>
              </a:rPr>
              <a:t>Paramétrage</a:t>
            </a:r>
            <a:r>
              <a:rPr sz="3000" spc="-22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72" baseline="1388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3000" spc="-15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89" baseline="1388" dirty="0">
                <a:solidFill>
                  <a:srgbClr val="3C0059"/>
                </a:solidFill>
                <a:latin typeface="Calibri"/>
                <a:cs typeface="Calibri"/>
              </a:rPr>
              <a:t>objectifs,</a:t>
            </a:r>
            <a:r>
              <a:rPr sz="3000" spc="-22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04" baseline="1388" dirty="0">
                <a:solidFill>
                  <a:srgbClr val="3C0059"/>
                </a:solidFill>
                <a:latin typeface="Calibri"/>
                <a:cs typeface="Calibri"/>
              </a:rPr>
              <a:t>indicateurs</a:t>
            </a:r>
            <a:r>
              <a:rPr sz="3000" spc="-15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37" baseline="1388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endParaRPr sz="3000" baseline="1388" dirty="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cibles;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83540" algn="l"/>
              </a:tabLst>
            </a:pPr>
            <a:r>
              <a:rPr sz="2000" spc="10" dirty="0">
                <a:solidFill>
                  <a:srgbClr val="B1174A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B1174A"/>
                </a:solidFill>
                <a:latin typeface="Calibri"/>
                <a:cs typeface="Calibri"/>
              </a:rPr>
              <a:t>	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Suivi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3C0059"/>
                </a:solidFill>
                <a:latin typeface="Calibri"/>
                <a:cs typeface="Calibri"/>
              </a:rPr>
              <a:t>objectifs;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spc="-50" dirty="0">
                <a:solidFill>
                  <a:srgbClr val="B1174A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B1174A"/>
                </a:solidFill>
                <a:latin typeface="Verdana"/>
                <a:cs typeface="Verdana"/>
              </a:rPr>
              <a:t>	</a:t>
            </a:r>
            <a:r>
              <a:rPr sz="3000" spc="67" baseline="1388" dirty="0">
                <a:solidFill>
                  <a:srgbClr val="3C0059"/>
                </a:solidFill>
                <a:latin typeface="Calibri"/>
                <a:cs typeface="Calibri"/>
              </a:rPr>
              <a:t>Notification</a:t>
            </a:r>
            <a:r>
              <a:rPr sz="3000" spc="-7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97" baseline="1388" dirty="0">
                <a:solidFill>
                  <a:srgbClr val="3C0059"/>
                </a:solidFill>
                <a:latin typeface="Calibri"/>
                <a:cs typeface="Calibri"/>
              </a:rPr>
              <a:t>par</a:t>
            </a:r>
            <a:r>
              <a:rPr sz="3000" spc="-7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12" baseline="1388" dirty="0">
                <a:solidFill>
                  <a:srgbClr val="3C0059"/>
                </a:solidFill>
                <a:latin typeface="Calibri"/>
                <a:cs typeface="Calibri"/>
              </a:rPr>
              <a:t>mail</a:t>
            </a:r>
            <a:r>
              <a:rPr sz="3000" spc="-7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72" baseline="1388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3000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20" baseline="1388" dirty="0">
                <a:solidFill>
                  <a:srgbClr val="3C0059"/>
                </a:solidFill>
                <a:latin typeface="Calibri"/>
                <a:cs typeface="Calibri"/>
              </a:rPr>
              <a:t>acteurs</a:t>
            </a:r>
            <a:r>
              <a:rPr sz="3000" spc="-7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57" baseline="1388" dirty="0">
                <a:solidFill>
                  <a:srgbClr val="3C0059"/>
                </a:solidFill>
                <a:latin typeface="Calibri"/>
                <a:cs typeface="Calibri"/>
              </a:rPr>
              <a:t>dans</a:t>
            </a:r>
            <a:r>
              <a:rPr sz="3000" spc="-7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82" baseline="1388" dirty="0">
                <a:solidFill>
                  <a:srgbClr val="3C0059"/>
                </a:solidFill>
                <a:latin typeface="Calibri"/>
                <a:cs typeface="Calibri"/>
              </a:rPr>
              <a:t>le</a:t>
            </a:r>
            <a:endParaRPr sz="3000" baseline="1388" dirty="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</a:pPr>
            <a:r>
              <a:rPr sz="2000" spc="100" dirty="0">
                <a:solidFill>
                  <a:srgbClr val="3C0059"/>
                </a:solidFill>
                <a:latin typeface="Calibri"/>
                <a:cs typeface="Calibri"/>
              </a:rPr>
              <a:t>processus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mesure;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82905" algn="l"/>
              </a:tabLst>
            </a:pPr>
            <a:r>
              <a:rPr sz="2000" spc="10" dirty="0">
                <a:solidFill>
                  <a:srgbClr val="B1174A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B1174A"/>
                </a:solidFill>
                <a:latin typeface="Calibri"/>
                <a:cs typeface="Calibri"/>
              </a:rPr>
              <a:t>	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Génération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tableaux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bords.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0246" y="433701"/>
            <a:ext cx="341595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200" i="0" spc="8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00" dirty="0">
                <a:solidFill>
                  <a:srgbClr val="4E216F"/>
                </a:solidFill>
                <a:latin typeface="Calibri"/>
                <a:cs typeface="Calibri"/>
              </a:rPr>
              <a:t>Tableau</a:t>
            </a:r>
            <a:r>
              <a:rPr sz="2200" i="0" spc="8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00" dirty="0">
                <a:solidFill>
                  <a:srgbClr val="4E216F"/>
                </a:solidFill>
                <a:latin typeface="Calibri"/>
                <a:cs typeface="Calibri"/>
              </a:rPr>
              <a:t>de</a:t>
            </a:r>
            <a:r>
              <a:rPr sz="2200" i="0" spc="80" dirty="0">
                <a:solidFill>
                  <a:srgbClr val="4E216F"/>
                </a:solidFill>
                <a:latin typeface="Calibri"/>
                <a:cs typeface="Calibri"/>
              </a:rPr>
              <a:t> Bord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9068" y="214253"/>
            <a:ext cx="993936" cy="59054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969489" y="883965"/>
            <a:ext cx="1498600" cy="273050"/>
            <a:chOff x="9969489" y="883965"/>
            <a:chExt cx="1498600" cy="2730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489" y="887386"/>
              <a:ext cx="178365" cy="2430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9400" y="887386"/>
              <a:ext cx="229067" cy="2430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31482" y="88738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2711" y="887386"/>
              <a:ext cx="229067" cy="2430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997236" y="88396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1024" y="883965"/>
              <a:ext cx="186726" cy="24963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11</a:t>
            </a:r>
          </a:p>
        </p:txBody>
      </p:sp>
      <p:grpSp>
        <p:nvGrpSpPr>
          <p:cNvPr id="21" name="object 4">
            <a:extLst>
              <a:ext uri="{FF2B5EF4-FFF2-40B4-BE49-F238E27FC236}">
                <a16:creationId xmlns:a16="http://schemas.microsoft.com/office/drawing/2014/main" id="{53283476-14E0-4D28-BEB2-25B3464EEE94}"/>
              </a:ext>
            </a:extLst>
          </p:cNvPr>
          <p:cNvGrpSpPr/>
          <p:nvPr/>
        </p:nvGrpSpPr>
        <p:grpSpPr>
          <a:xfrm>
            <a:off x="5368810" y="1306188"/>
            <a:ext cx="6169774" cy="5563940"/>
            <a:chOff x="5676785" y="890397"/>
            <a:chExt cx="6169774" cy="5563940"/>
          </a:xfrm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1FC3678C-00C9-44DC-850A-5290C7F1676D}"/>
                </a:ext>
              </a:extLst>
            </p:cNvPr>
            <p:cNvSpPr/>
            <p:nvPr/>
          </p:nvSpPr>
          <p:spPr>
            <a:xfrm>
              <a:off x="5717352" y="890397"/>
              <a:ext cx="5973601" cy="27325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E5EF4CD-2507-4D64-824B-00032C5418ED}"/>
                </a:ext>
              </a:extLst>
            </p:cNvPr>
            <p:cNvSpPr/>
            <p:nvPr/>
          </p:nvSpPr>
          <p:spPr>
            <a:xfrm>
              <a:off x="6095999" y="934847"/>
              <a:ext cx="5369941" cy="21289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4EA821EF-D44C-4415-9292-D38C459C939E}"/>
                </a:ext>
              </a:extLst>
            </p:cNvPr>
            <p:cNvSpPr/>
            <p:nvPr/>
          </p:nvSpPr>
          <p:spPr>
            <a:xfrm>
              <a:off x="6051549" y="890397"/>
              <a:ext cx="5459095" cy="2218055"/>
            </a:xfrm>
            <a:custGeom>
              <a:avLst/>
              <a:gdLst/>
              <a:ahLst/>
              <a:cxnLst/>
              <a:rect l="l" t="t" r="r" b="b"/>
              <a:pathLst>
                <a:path w="5459095" h="2218055">
                  <a:moveTo>
                    <a:pt x="398399" y="0"/>
                  </a:moveTo>
                  <a:lnTo>
                    <a:pt x="5458968" y="0"/>
                  </a:lnTo>
                  <a:lnTo>
                    <a:pt x="5458968" y="1820037"/>
                  </a:lnTo>
                  <a:lnTo>
                    <a:pt x="5456808" y="1859406"/>
                  </a:lnTo>
                  <a:lnTo>
                    <a:pt x="5451094" y="1899030"/>
                  </a:lnTo>
                  <a:lnTo>
                    <a:pt x="5441188" y="1937639"/>
                  </a:lnTo>
                  <a:lnTo>
                    <a:pt x="5427726" y="1974341"/>
                  </a:lnTo>
                  <a:lnTo>
                    <a:pt x="5410708" y="2009266"/>
                  </a:lnTo>
                  <a:lnTo>
                    <a:pt x="5390769" y="2042160"/>
                  </a:lnTo>
                  <a:lnTo>
                    <a:pt x="5367908" y="2073020"/>
                  </a:lnTo>
                  <a:lnTo>
                    <a:pt x="5342001" y="2101088"/>
                  </a:lnTo>
                  <a:lnTo>
                    <a:pt x="5313933" y="2126995"/>
                  </a:lnTo>
                  <a:lnTo>
                    <a:pt x="5282946" y="2149855"/>
                  </a:lnTo>
                  <a:lnTo>
                    <a:pt x="5250180" y="2169794"/>
                  </a:lnTo>
                  <a:lnTo>
                    <a:pt x="5215255" y="2186813"/>
                  </a:lnTo>
                  <a:lnTo>
                    <a:pt x="5178552" y="2200275"/>
                  </a:lnTo>
                  <a:lnTo>
                    <a:pt x="5139944" y="2210180"/>
                  </a:lnTo>
                  <a:lnTo>
                    <a:pt x="5100320" y="2215895"/>
                  </a:lnTo>
                  <a:lnTo>
                    <a:pt x="5060950" y="2218054"/>
                  </a:lnTo>
                  <a:lnTo>
                    <a:pt x="0" y="2218054"/>
                  </a:lnTo>
                  <a:lnTo>
                    <a:pt x="0" y="398399"/>
                  </a:lnTo>
                  <a:lnTo>
                    <a:pt x="2159" y="359028"/>
                  </a:lnTo>
                  <a:lnTo>
                    <a:pt x="8000" y="319404"/>
                  </a:lnTo>
                  <a:lnTo>
                    <a:pt x="17779" y="280924"/>
                  </a:lnTo>
                  <a:lnTo>
                    <a:pt x="31241" y="244093"/>
                  </a:lnTo>
                  <a:lnTo>
                    <a:pt x="48260" y="209168"/>
                  </a:lnTo>
                  <a:lnTo>
                    <a:pt x="68199" y="176402"/>
                  </a:lnTo>
                  <a:lnTo>
                    <a:pt x="90932" y="145541"/>
                  </a:lnTo>
                  <a:lnTo>
                    <a:pt x="116966" y="116966"/>
                  </a:lnTo>
                  <a:lnTo>
                    <a:pt x="145669" y="90931"/>
                  </a:lnTo>
                  <a:lnTo>
                    <a:pt x="176402" y="68199"/>
                  </a:lnTo>
                  <a:lnTo>
                    <a:pt x="209296" y="48260"/>
                  </a:lnTo>
                  <a:lnTo>
                    <a:pt x="244094" y="31241"/>
                  </a:lnTo>
                  <a:lnTo>
                    <a:pt x="280924" y="17779"/>
                  </a:lnTo>
                  <a:lnTo>
                    <a:pt x="319532" y="7874"/>
                  </a:lnTo>
                  <a:lnTo>
                    <a:pt x="359155" y="2158"/>
                  </a:lnTo>
                  <a:lnTo>
                    <a:pt x="398399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6CEE65EE-6B1A-4FDE-961B-F744144F5086}"/>
                </a:ext>
              </a:extLst>
            </p:cNvPr>
            <p:cNvSpPr/>
            <p:nvPr/>
          </p:nvSpPr>
          <p:spPr>
            <a:xfrm>
              <a:off x="5783579" y="3058159"/>
              <a:ext cx="6062980" cy="19253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C0FC9E26-E9F5-46F8-AA5D-EB1581FF23A3}"/>
                </a:ext>
              </a:extLst>
            </p:cNvPr>
            <p:cNvSpPr/>
            <p:nvPr/>
          </p:nvSpPr>
          <p:spPr>
            <a:xfrm>
              <a:off x="6129019" y="3403980"/>
              <a:ext cx="5372608" cy="12340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3CDBA785-9BC7-4514-8AEF-01C536ED92F4}"/>
                </a:ext>
              </a:extLst>
            </p:cNvPr>
            <p:cNvSpPr/>
            <p:nvPr/>
          </p:nvSpPr>
          <p:spPr>
            <a:xfrm>
              <a:off x="6084569" y="3359530"/>
              <a:ext cx="5462270" cy="1323340"/>
            </a:xfrm>
            <a:custGeom>
              <a:avLst/>
              <a:gdLst/>
              <a:ahLst/>
              <a:cxnLst/>
              <a:rect l="l" t="t" r="r" b="b"/>
              <a:pathLst>
                <a:path w="5462270" h="1323339">
                  <a:moveTo>
                    <a:pt x="248030" y="0"/>
                  </a:moveTo>
                  <a:lnTo>
                    <a:pt x="5461761" y="0"/>
                  </a:lnTo>
                  <a:lnTo>
                    <a:pt x="5461761" y="1075563"/>
                  </a:lnTo>
                  <a:lnTo>
                    <a:pt x="5456682" y="1123442"/>
                  </a:lnTo>
                  <a:lnTo>
                    <a:pt x="5442331" y="1170432"/>
                  </a:lnTo>
                  <a:lnTo>
                    <a:pt x="5419344" y="1213358"/>
                  </a:lnTo>
                  <a:lnTo>
                    <a:pt x="5388483" y="1249934"/>
                  </a:lnTo>
                  <a:lnTo>
                    <a:pt x="5351907" y="1280795"/>
                  </a:lnTo>
                  <a:lnTo>
                    <a:pt x="5308981" y="1303782"/>
                  </a:lnTo>
                  <a:lnTo>
                    <a:pt x="5261990" y="1318133"/>
                  </a:lnTo>
                  <a:lnTo>
                    <a:pt x="5214111" y="1323213"/>
                  </a:lnTo>
                  <a:lnTo>
                    <a:pt x="0" y="1323213"/>
                  </a:lnTo>
                  <a:lnTo>
                    <a:pt x="0" y="248158"/>
                  </a:lnTo>
                  <a:lnTo>
                    <a:pt x="5079" y="199771"/>
                  </a:lnTo>
                  <a:lnTo>
                    <a:pt x="19557" y="152908"/>
                  </a:lnTo>
                  <a:lnTo>
                    <a:pt x="42671" y="110490"/>
                  </a:lnTo>
                  <a:lnTo>
                    <a:pt x="73151" y="73279"/>
                  </a:lnTo>
                  <a:lnTo>
                    <a:pt x="110362" y="42799"/>
                  </a:lnTo>
                  <a:lnTo>
                    <a:pt x="152907" y="19558"/>
                  </a:lnTo>
                  <a:lnTo>
                    <a:pt x="199770" y="5080"/>
                  </a:lnTo>
                  <a:lnTo>
                    <a:pt x="24803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DD0521A8-D30A-456F-879E-A46AFAD7E198}"/>
                </a:ext>
              </a:extLst>
            </p:cNvPr>
            <p:cNvSpPr/>
            <p:nvPr/>
          </p:nvSpPr>
          <p:spPr>
            <a:xfrm>
              <a:off x="5676785" y="4737298"/>
              <a:ext cx="6090920" cy="17170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005D4F61-CB06-447B-A414-FA0C64CD9675}"/>
                </a:ext>
              </a:extLst>
            </p:cNvPr>
            <p:cNvSpPr/>
            <p:nvPr/>
          </p:nvSpPr>
          <p:spPr>
            <a:xfrm>
              <a:off x="6129019" y="5067173"/>
              <a:ext cx="5399912" cy="10261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2D7AD3CD-65A4-4F3A-98CA-340854CBCCED}"/>
                </a:ext>
              </a:extLst>
            </p:cNvPr>
            <p:cNvSpPr/>
            <p:nvPr/>
          </p:nvSpPr>
          <p:spPr>
            <a:xfrm>
              <a:off x="6084569" y="5022723"/>
              <a:ext cx="5489575" cy="1115695"/>
            </a:xfrm>
            <a:custGeom>
              <a:avLst/>
              <a:gdLst/>
              <a:ahLst/>
              <a:cxnLst/>
              <a:rect l="l" t="t" r="r" b="b"/>
              <a:pathLst>
                <a:path w="5489575" h="1115695">
                  <a:moveTo>
                    <a:pt x="213232" y="0"/>
                  </a:moveTo>
                  <a:lnTo>
                    <a:pt x="5489194" y="0"/>
                  </a:lnTo>
                  <a:lnTo>
                    <a:pt x="5489194" y="902068"/>
                  </a:lnTo>
                  <a:lnTo>
                    <a:pt x="5484876" y="943229"/>
                  </a:lnTo>
                  <a:lnTo>
                    <a:pt x="5472303" y="983856"/>
                  </a:lnTo>
                  <a:lnTo>
                    <a:pt x="5452363" y="1020317"/>
                  </a:lnTo>
                  <a:lnTo>
                    <a:pt x="5426329" y="1052410"/>
                  </a:lnTo>
                  <a:lnTo>
                    <a:pt x="5394198" y="1078496"/>
                  </a:lnTo>
                  <a:lnTo>
                    <a:pt x="5357749" y="1098473"/>
                  </a:lnTo>
                  <a:lnTo>
                    <a:pt x="5317108" y="1111008"/>
                  </a:lnTo>
                  <a:lnTo>
                    <a:pt x="5275960" y="1115275"/>
                  </a:lnTo>
                  <a:lnTo>
                    <a:pt x="0" y="1115275"/>
                  </a:lnTo>
                  <a:lnTo>
                    <a:pt x="0" y="213232"/>
                  </a:lnTo>
                  <a:lnTo>
                    <a:pt x="4190" y="172084"/>
                  </a:lnTo>
                  <a:lnTo>
                    <a:pt x="16763" y="131444"/>
                  </a:lnTo>
                  <a:lnTo>
                    <a:pt x="36702" y="94995"/>
                  </a:lnTo>
                  <a:lnTo>
                    <a:pt x="62864" y="62864"/>
                  </a:lnTo>
                  <a:lnTo>
                    <a:pt x="94995" y="36829"/>
                  </a:lnTo>
                  <a:lnTo>
                    <a:pt x="131444" y="16890"/>
                  </a:lnTo>
                  <a:lnTo>
                    <a:pt x="172084" y="4318"/>
                  </a:lnTo>
                  <a:lnTo>
                    <a:pt x="21323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2257" y="1363090"/>
            <a:ext cx="5663565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b="1" spc="65" dirty="0">
                <a:solidFill>
                  <a:srgbClr val="B1174A"/>
                </a:solidFill>
                <a:latin typeface="Calibri"/>
                <a:cs typeface="Calibri"/>
              </a:rPr>
              <a:t>Fonctionnalités:</a:t>
            </a:r>
            <a:endParaRPr sz="2200" b="1" dirty="0">
              <a:latin typeface="Calibri"/>
              <a:cs typeface="Calibri"/>
            </a:endParaRPr>
          </a:p>
          <a:p>
            <a:pPr marL="287020" indent="-248920">
              <a:lnSpc>
                <a:spcPts val="2425"/>
              </a:lnSpc>
              <a:spcBef>
                <a:spcPts val="2495"/>
              </a:spcBef>
              <a:buClr>
                <a:srgbClr val="B1174A"/>
              </a:buClr>
              <a:buSzPct val="107500"/>
              <a:buFont typeface="Verdana"/>
              <a:buChar char="o"/>
              <a:tabLst>
                <a:tab pos="287020" algn="l"/>
              </a:tabLst>
            </a:pP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Paramétrage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enquêtes;</a:t>
            </a:r>
            <a:endParaRPr sz="2000" dirty="0">
              <a:latin typeface="Calibri"/>
              <a:cs typeface="Calibri"/>
            </a:endParaRPr>
          </a:p>
          <a:p>
            <a:pPr marL="287020" indent="-248920">
              <a:lnSpc>
                <a:spcPts val="2425"/>
              </a:lnSpc>
              <a:buClr>
                <a:srgbClr val="B1174A"/>
              </a:buClr>
              <a:buSzPct val="102380"/>
              <a:buFont typeface="Verdana"/>
              <a:buChar char="o"/>
              <a:tabLst>
                <a:tab pos="287020" algn="l"/>
              </a:tabLst>
            </a:pPr>
            <a:r>
              <a:rPr sz="2100" spc="70" dirty="0">
                <a:solidFill>
                  <a:srgbClr val="3C0059"/>
                </a:solidFill>
                <a:latin typeface="Calibri"/>
                <a:cs typeface="Calibri"/>
              </a:rPr>
              <a:t>Envoi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75" dirty="0">
                <a:solidFill>
                  <a:srgbClr val="3C0059"/>
                </a:solidFill>
                <a:latin typeface="Calibri"/>
                <a:cs typeface="Calibri"/>
              </a:rPr>
              <a:t>enquêtes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95" dirty="0">
                <a:solidFill>
                  <a:srgbClr val="3C0059"/>
                </a:solidFill>
                <a:latin typeface="Calibri"/>
                <a:cs typeface="Calibri"/>
              </a:rPr>
              <a:t>aux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55" dirty="0">
                <a:solidFill>
                  <a:srgbClr val="3C0059"/>
                </a:solidFill>
                <a:latin typeface="Calibri"/>
                <a:cs typeface="Calibri"/>
              </a:rPr>
              <a:t>évaluateurs;</a:t>
            </a:r>
            <a:endParaRPr sz="2100" dirty="0">
              <a:latin typeface="Calibri"/>
              <a:cs typeface="Calibri"/>
            </a:endParaRPr>
          </a:p>
          <a:p>
            <a:pPr marL="287020" indent="-248920">
              <a:lnSpc>
                <a:spcPct val="100000"/>
              </a:lnSpc>
              <a:spcBef>
                <a:spcPts val="120"/>
              </a:spcBef>
              <a:buClr>
                <a:srgbClr val="B1174A"/>
              </a:buClr>
              <a:buSzPct val="102380"/>
              <a:buFont typeface="Verdana"/>
              <a:buChar char="o"/>
              <a:tabLst>
                <a:tab pos="287020" algn="l"/>
              </a:tabLst>
            </a:pPr>
            <a:r>
              <a:rPr sz="2100" spc="90" dirty="0">
                <a:solidFill>
                  <a:srgbClr val="3C0059"/>
                </a:solidFill>
                <a:latin typeface="Calibri"/>
                <a:cs typeface="Calibri"/>
              </a:rPr>
              <a:t>Analyse</a:t>
            </a:r>
            <a:r>
              <a:rPr sz="21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75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95" dirty="0">
                <a:solidFill>
                  <a:srgbClr val="3C0059"/>
                </a:solidFill>
                <a:latin typeface="Calibri"/>
                <a:cs typeface="Calibri"/>
              </a:rPr>
              <a:t>temps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60" dirty="0">
                <a:solidFill>
                  <a:srgbClr val="3C0059"/>
                </a:solidFill>
                <a:latin typeface="Calibri"/>
                <a:cs typeface="Calibri"/>
              </a:rPr>
              <a:t>réel</a:t>
            </a:r>
            <a:r>
              <a:rPr sz="21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75" dirty="0">
                <a:solidFill>
                  <a:srgbClr val="3C0059"/>
                </a:solidFill>
                <a:latin typeface="Calibri"/>
                <a:cs typeface="Calibri"/>
              </a:rPr>
              <a:t>résultats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9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endParaRPr sz="2100" dirty="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170"/>
              </a:spcBef>
            </a:pPr>
            <a:r>
              <a:rPr sz="2100" spc="70" dirty="0">
                <a:solidFill>
                  <a:srgbClr val="3C0059"/>
                </a:solidFill>
                <a:latin typeface="Calibri"/>
                <a:cs typeface="Calibri"/>
              </a:rPr>
              <a:t>enquêtes;</a:t>
            </a:r>
            <a:endParaRPr sz="2100" dirty="0">
              <a:latin typeface="Calibri"/>
              <a:cs typeface="Calibri"/>
            </a:endParaRPr>
          </a:p>
          <a:p>
            <a:pPr marL="287020" indent="-248920">
              <a:lnSpc>
                <a:spcPct val="100000"/>
              </a:lnSpc>
              <a:spcBef>
                <a:spcPts val="130"/>
              </a:spcBef>
              <a:buClr>
                <a:srgbClr val="B1174A"/>
              </a:buClr>
              <a:buSzPct val="102380"/>
              <a:buFont typeface="Verdana"/>
              <a:buChar char="o"/>
              <a:tabLst>
                <a:tab pos="287020" algn="l"/>
              </a:tabLst>
            </a:pPr>
            <a:r>
              <a:rPr sz="2100" spc="60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r>
              <a:rPr sz="2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1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70" dirty="0">
                <a:solidFill>
                  <a:srgbClr val="3C0059"/>
                </a:solidFill>
                <a:latin typeface="Calibri"/>
                <a:cs typeface="Calibri"/>
              </a:rPr>
              <a:t>recommandations;</a:t>
            </a:r>
            <a:r>
              <a:rPr sz="2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90" dirty="0">
                <a:solidFill>
                  <a:srgbClr val="3C0059"/>
                </a:solidFill>
                <a:latin typeface="Calibri"/>
                <a:cs typeface="Calibri"/>
              </a:rPr>
              <a:t>Analyse</a:t>
            </a:r>
            <a:r>
              <a:rPr sz="21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2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endParaRPr sz="2100" dirty="0">
              <a:latin typeface="Calibri"/>
              <a:cs typeface="Calibri"/>
            </a:endParaRPr>
          </a:p>
          <a:p>
            <a:pPr marL="286385" marR="2419985" indent="-248920">
              <a:lnSpc>
                <a:spcPts val="2700"/>
              </a:lnSpc>
              <a:spcBef>
                <a:spcPts val="85"/>
              </a:spcBef>
            </a:pPr>
            <a:r>
              <a:rPr sz="3225" baseline="12919" dirty="0">
                <a:solidFill>
                  <a:srgbClr val="B1174A"/>
                </a:solidFill>
                <a:latin typeface="Verdana"/>
                <a:cs typeface="Verdana"/>
              </a:rPr>
              <a:t>o</a:t>
            </a:r>
            <a:r>
              <a:rPr sz="3225" spc="-142" baseline="12919" dirty="0">
                <a:solidFill>
                  <a:srgbClr val="B1174A"/>
                </a:solidFill>
                <a:latin typeface="Verdana"/>
                <a:cs typeface="Verdana"/>
              </a:rPr>
              <a:t> </a:t>
            </a:r>
            <a:r>
              <a:rPr sz="2100" spc="75" dirty="0">
                <a:solidFill>
                  <a:srgbClr val="3C0059"/>
                </a:solidFill>
                <a:latin typeface="Calibri"/>
                <a:cs typeface="Calibri"/>
              </a:rPr>
              <a:t>statistiques</a:t>
            </a:r>
            <a:r>
              <a:rPr sz="21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1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65" dirty="0">
                <a:solidFill>
                  <a:srgbClr val="3C0059"/>
                </a:solidFill>
                <a:latin typeface="Calibri"/>
                <a:cs typeface="Calibri"/>
              </a:rPr>
              <a:t>résultats </a:t>
            </a:r>
            <a:r>
              <a:rPr sz="2100" spc="60" dirty="0">
                <a:solidFill>
                  <a:srgbClr val="3C0059"/>
                </a:solidFill>
                <a:latin typeface="Calibri"/>
                <a:cs typeface="Calibri"/>
              </a:rPr>
              <a:t>d’enquêtes.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2486" y="329247"/>
            <a:ext cx="40433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200" i="0" spc="7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90" dirty="0">
                <a:solidFill>
                  <a:srgbClr val="4E216F"/>
                </a:solidFill>
                <a:latin typeface="Calibri"/>
                <a:cs typeface="Calibri"/>
              </a:rPr>
              <a:t>Enquête</a:t>
            </a:r>
            <a:r>
              <a:rPr sz="2200" i="0" spc="7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00" dirty="0">
                <a:solidFill>
                  <a:srgbClr val="4E216F"/>
                </a:solidFill>
                <a:latin typeface="Calibri"/>
                <a:cs typeface="Calibri"/>
              </a:rPr>
              <a:t>de</a:t>
            </a:r>
            <a:r>
              <a:rPr sz="2200" i="0" spc="7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65" dirty="0">
                <a:solidFill>
                  <a:srgbClr val="4E216F"/>
                </a:solidFill>
                <a:latin typeface="Calibri"/>
                <a:cs typeface="Calibri"/>
              </a:rPr>
              <a:t>satisfaction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3164" y="158639"/>
            <a:ext cx="993936" cy="59054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12</a:t>
            </a:r>
          </a:p>
        </p:txBody>
      </p:sp>
      <p:grpSp>
        <p:nvGrpSpPr>
          <p:cNvPr id="21" name="object 2">
            <a:extLst>
              <a:ext uri="{FF2B5EF4-FFF2-40B4-BE49-F238E27FC236}">
                <a16:creationId xmlns:a16="http://schemas.microsoft.com/office/drawing/2014/main" id="{79BA89E7-0B40-47B6-9B20-0343686462D6}"/>
              </a:ext>
            </a:extLst>
          </p:cNvPr>
          <p:cNvGrpSpPr/>
          <p:nvPr/>
        </p:nvGrpSpPr>
        <p:grpSpPr>
          <a:xfrm>
            <a:off x="6408420" y="1113516"/>
            <a:ext cx="5590540" cy="5565775"/>
            <a:chOff x="6408420" y="1113516"/>
            <a:chExt cx="5590540" cy="5565775"/>
          </a:xfrm>
        </p:grpSpPr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D364CDDC-EAB9-4E5D-A586-CEF4517A4B95}"/>
                </a:ext>
              </a:extLst>
            </p:cNvPr>
            <p:cNvSpPr/>
            <p:nvPr/>
          </p:nvSpPr>
          <p:spPr>
            <a:xfrm>
              <a:off x="6570486" y="1113516"/>
              <a:ext cx="5391887" cy="2769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42837B90-0A70-4036-9537-FF6B47C4BCEE}"/>
                </a:ext>
              </a:extLst>
            </p:cNvPr>
            <p:cNvSpPr/>
            <p:nvPr/>
          </p:nvSpPr>
          <p:spPr>
            <a:xfrm>
              <a:off x="6866636" y="1421384"/>
              <a:ext cx="4786757" cy="21520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E48BA43C-0ECF-4C5A-A01A-794DCA4BA94E}"/>
                </a:ext>
              </a:extLst>
            </p:cNvPr>
            <p:cNvSpPr/>
            <p:nvPr/>
          </p:nvSpPr>
          <p:spPr>
            <a:xfrm>
              <a:off x="6822186" y="1376934"/>
              <a:ext cx="4876165" cy="2241550"/>
            </a:xfrm>
            <a:custGeom>
              <a:avLst/>
              <a:gdLst/>
              <a:ahLst/>
              <a:cxnLst/>
              <a:rect l="l" t="t" r="r" b="b"/>
              <a:pathLst>
                <a:path w="4876165" h="2241550">
                  <a:moveTo>
                    <a:pt x="401955" y="0"/>
                  </a:moveTo>
                  <a:lnTo>
                    <a:pt x="4876038" y="0"/>
                  </a:lnTo>
                  <a:lnTo>
                    <a:pt x="4876038" y="1839087"/>
                  </a:lnTo>
                  <a:lnTo>
                    <a:pt x="4873879" y="1878838"/>
                  </a:lnTo>
                  <a:lnTo>
                    <a:pt x="4868037" y="1919096"/>
                  </a:lnTo>
                  <a:lnTo>
                    <a:pt x="4857750" y="1957958"/>
                  </a:lnTo>
                  <a:lnTo>
                    <a:pt x="4844415" y="1994915"/>
                  </a:lnTo>
                  <a:lnTo>
                    <a:pt x="4827397" y="2030221"/>
                  </a:lnTo>
                  <a:lnTo>
                    <a:pt x="4807204" y="2063368"/>
                  </a:lnTo>
                  <a:lnTo>
                    <a:pt x="4783709" y="2094483"/>
                  </a:lnTo>
                  <a:lnTo>
                    <a:pt x="4757801" y="2123058"/>
                  </a:lnTo>
                  <a:lnTo>
                    <a:pt x="4729353" y="2148840"/>
                  </a:lnTo>
                  <a:lnTo>
                    <a:pt x="4698238" y="2172462"/>
                  </a:lnTo>
                  <a:lnTo>
                    <a:pt x="4665091" y="2192528"/>
                  </a:lnTo>
                  <a:lnTo>
                    <a:pt x="4629658" y="2209545"/>
                  </a:lnTo>
                  <a:lnTo>
                    <a:pt x="4592828" y="2222880"/>
                  </a:lnTo>
                  <a:lnTo>
                    <a:pt x="4553839" y="2233167"/>
                  </a:lnTo>
                  <a:lnTo>
                    <a:pt x="4513707" y="2239010"/>
                  </a:lnTo>
                  <a:lnTo>
                    <a:pt x="4473956" y="2241168"/>
                  </a:lnTo>
                  <a:lnTo>
                    <a:pt x="0" y="2241168"/>
                  </a:lnTo>
                  <a:lnTo>
                    <a:pt x="0" y="402081"/>
                  </a:lnTo>
                  <a:lnTo>
                    <a:pt x="2159" y="362330"/>
                  </a:lnTo>
                  <a:lnTo>
                    <a:pt x="8000" y="322071"/>
                  </a:lnTo>
                  <a:lnTo>
                    <a:pt x="18288" y="283210"/>
                  </a:lnTo>
                  <a:lnTo>
                    <a:pt x="31623" y="246252"/>
                  </a:lnTo>
                  <a:lnTo>
                    <a:pt x="48641" y="210946"/>
                  </a:lnTo>
                  <a:lnTo>
                    <a:pt x="68707" y="177800"/>
                  </a:lnTo>
                  <a:lnTo>
                    <a:pt x="92329" y="146685"/>
                  </a:lnTo>
                  <a:lnTo>
                    <a:pt x="118110" y="118110"/>
                  </a:lnTo>
                  <a:lnTo>
                    <a:pt x="146558" y="92328"/>
                  </a:lnTo>
                  <a:lnTo>
                    <a:pt x="177800" y="68833"/>
                  </a:lnTo>
                  <a:lnTo>
                    <a:pt x="210947" y="48640"/>
                  </a:lnTo>
                  <a:lnTo>
                    <a:pt x="246253" y="31623"/>
                  </a:lnTo>
                  <a:lnTo>
                    <a:pt x="283210" y="18287"/>
                  </a:lnTo>
                  <a:lnTo>
                    <a:pt x="322072" y="8000"/>
                  </a:lnTo>
                  <a:lnTo>
                    <a:pt x="362331" y="2158"/>
                  </a:lnTo>
                  <a:lnTo>
                    <a:pt x="401955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547FB073-483D-453D-9CA1-E6E60F95AD27}"/>
                </a:ext>
              </a:extLst>
            </p:cNvPr>
            <p:cNvSpPr/>
            <p:nvPr/>
          </p:nvSpPr>
          <p:spPr>
            <a:xfrm>
              <a:off x="6408420" y="3708400"/>
              <a:ext cx="5590539" cy="2931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01CB95AE-BCA1-45EE-9465-49AD76E4A8DD}"/>
                </a:ext>
              </a:extLst>
            </p:cNvPr>
            <p:cNvSpPr/>
            <p:nvPr/>
          </p:nvSpPr>
          <p:spPr>
            <a:xfrm>
              <a:off x="6754495" y="4054602"/>
              <a:ext cx="4898898" cy="22385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D50A7F02-F6FB-4E70-80DD-E1AE841A6B4F}"/>
                </a:ext>
              </a:extLst>
            </p:cNvPr>
            <p:cNvSpPr/>
            <p:nvPr/>
          </p:nvSpPr>
          <p:spPr>
            <a:xfrm>
              <a:off x="6710045" y="4010152"/>
              <a:ext cx="4987925" cy="2327910"/>
            </a:xfrm>
            <a:custGeom>
              <a:avLst/>
              <a:gdLst/>
              <a:ahLst/>
              <a:cxnLst/>
              <a:rect l="l" t="t" r="r" b="b"/>
              <a:pathLst>
                <a:path w="4987925" h="2327910">
                  <a:moveTo>
                    <a:pt x="416686" y="0"/>
                  </a:moveTo>
                  <a:lnTo>
                    <a:pt x="4987925" y="0"/>
                  </a:lnTo>
                  <a:lnTo>
                    <a:pt x="4987925" y="1911324"/>
                  </a:lnTo>
                  <a:lnTo>
                    <a:pt x="4985765" y="1952739"/>
                  </a:lnTo>
                  <a:lnTo>
                    <a:pt x="4979543" y="1994014"/>
                  </a:lnTo>
                  <a:lnTo>
                    <a:pt x="4969256" y="2034108"/>
                  </a:lnTo>
                  <a:lnTo>
                    <a:pt x="4955158" y="2072678"/>
                  </a:lnTo>
                  <a:lnTo>
                    <a:pt x="4937633" y="2109343"/>
                  </a:lnTo>
                  <a:lnTo>
                    <a:pt x="4916297" y="2143544"/>
                  </a:lnTo>
                  <a:lnTo>
                    <a:pt x="4892675" y="2175598"/>
                  </a:lnTo>
                  <a:lnTo>
                    <a:pt x="4865751" y="2205570"/>
                  </a:lnTo>
                  <a:lnTo>
                    <a:pt x="4835906" y="2232304"/>
                  </a:lnTo>
                  <a:lnTo>
                    <a:pt x="4804156" y="2256116"/>
                  </a:lnTo>
                  <a:lnTo>
                    <a:pt x="4769484" y="2277491"/>
                  </a:lnTo>
                  <a:lnTo>
                    <a:pt x="4732908" y="2294877"/>
                  </a:lnTo>
                  <a:lnTo>
                    <a:pt x="4694301" y="2309063"/>
                  </a:lnTo>
                  <a:lnTo>
                    <a:pt x="4654296" y="2319312"/>
                  </a:lnTo>
                  <a:lnTo>
                    <a:pt x="4613021" y="2325522"/>
                  </a:lnTo>
                  <a:lnTo>
                    <a:pt x="4571619" y="2327681"/>
                  </a:lnTo>
                  <a:lnTo>
                    <a:pt x="0" y="2327681"/>
                  </a:lnTo>
                  <a:lnTo>
                    <a:pt x="0" y="416814"/>
                  </a:lnTo>
                  <a:lnTo>
                    <a:pt x="2158" y="375412"/>
                  </a:lnTo>
                  <a:lnTo>
                    <a:pt x="8381" y="333756"/>
                  </a:lnTo>
                  <a:lnTo>
                    <a:pt x="18669" y="293497"/>
                  </a:lnTo>
                  <a:lnTo>
                    <a:pt x="32893" y="255270"/>
                  </a:lnTo>
                  <a:lnTo>
                    <a:pt x="50546" y="218440"/>
                  </a:lnTo>
                  <a:lnTo>
                    <a:pt x="71374" y="184277"/>
                  </a:lnTo>
                  <a:lnTo>
                    <a:pt x="95250" y="152146"/>
                  </a:lnTo>
                  <a:lnTo>
                    <a:pt x="122047" y="122174"/>
                  </a:lnTo>
                  <a:lnTo>
                    <a:pt x="152019" y="95250"/>
                  </a:lnTo>
                  <a:lnTo>
                    <a:pt x="184276" y="71500"/>
                  </a:lnTo>
                  <a:lnTo>
                    <a:pt x="218439" y="50673"/>
                  </a:lnTo>
                  <a:lnTo>
                    <a:pt x="255143" y="32893"/>
                  </a:lnTo>
                  <a:lnTo>
                    <a:pt x="293497" y="18668"/>
                  </a:lnTo>
                  <a:lnTo>
                    <a:pt x="333628" y="8381"/>
                  </a:lnTo>
                  <a:lnTo>
                    <a:pt x="375411" y="2159"/>
                  </a:lnTo>
                  <a:lnTo>
                    <a:pt x="416686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16">
            <a:extLst>
              <a:ext uri="{FF2B5EF4-FFF2-40B4-BE49-F238E27FC236}">
                <a16:creationId xmlns:a16="http://schemas.microsoft.com/office/drawing/2014/main" id="{143D801C-8ADA-476E-9A4E-B714E1B270CE}"/>
              </a:ext>
            </a:extLst>
          </p:cNvPr>
          <p:cNvGrpSpPr/>
          <p:nvPr/>
        </p:nvGrpSpPr>
        <p:grpSpPr>
          <a:xfrm>
            <a:off x="10039984" y="818241"/>
            <a:ext cx="1498600" cy="273050"/>
            <a:chOff x="9969489" y="934176"/>
            <a:chExt cx="1498600" cy="273050"/>
          </a:xfrm>
        </p:grpSpPr>
        <p:pic>
          <p:nvPicPr>
            <p:cNvPr id="29" name="object 17">
              <a:extLst>
                <a:ext uri="{FF2B5EF4-FFF2-40B4-BE49-F238E27FC236}">
                  <a16:creationId xmlns:a16="http://schemas.microsoft.com/office/drawing/2014/main" id="{0EFA9E97-2399-4B5B-ABD4-7297447AEBA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69489" y="937597"/>
              <a:ext cx="178365" cy="243002"/>
            </a:xfrm>
            <a:prstGeom prst="rect">
              <a:avLst/>
            </a:prstGeom>
          </p:spPr>
        </p:pic>
        <p:pic>
          <p:nvPicPr>
            <p:cNvPr id="30" name="object 18">
              <a:extLst>
                <a:ext uri="{FF2B5EF4-FFF2-40B4-BE49-F238E27FC236}">
                  <a16:creationId xmlns:a16="http://schemas.microsoft.com/office/drawing/2014/main" id="{4BF1C5C1-AD66-404C-A98A-FC5C1412C5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9400" y="937597"/>
              <a:ext cx="229067" cy="243002"/>
            </a:xfrm>
            <a:prstGeom prst="rect">
              <a:avLst/>
            </a:prstGeom>
          </p:spPr>
        </p:pic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F69D1DC5-43B7-46E0-9A32-12E9F72E6E93}"/>
                </a:ext>
              </a:extLst>
            </p:cNvPr>
            <p:cNvSpPr/>
            <p:nvPr/>
          </p:nvSpPr>
          <p:spPr>
            <a:xfrm>
              <a:off x="10431482" y="937597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AE404A2B-56C5-400E-ACDB-4BC376C234C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42711" y="937597"/>
              <a:ext cx="229067" cy="243002"/>
            </a:xfrm>
            <a:prstGeom prst="rect">
              <a:avLst/>
            </a:prstGeom>
          </p:spPr>
        </p:pic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E9095EFB-297A-4CFF-BA45-2C146CA823B2}"/>
                </a:ext>
              </a:extLst>
            </p:cNvPr>
            <p:cNvSpPr/>
            <p:nvPr/>
          </p:nvSpPr>
          <p:spPr>
            <a:xfrm>
              <a:off x="10997236" y="934176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2">
              <a:extLst>
                <a:ext uri="{FF2B5EF4-FFF2-40B4-BE49-F238E27FC236}">
                  <a16:creationId xmlns:a16="http://schemas.microsoft.com/office/drawing/2014/main" id="{1A9CBA33-A71B-4BFB-8746-649FA727707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81024" y="934176"/>
              <a:ext cx="186726" cy="249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1810" y="352314"/>
            <a:ext cx="2991138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200" i="0" spc="254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4E216F"/>
                </a:solidFill>
                <a:latin typeface="Calibri"/>
                <a:cs typeface="Calibri"/>
              </a:rPr>
              <a:t>Métrologie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432" y="1554379"/>
            <a:ext cx="4538980" cy="2511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65" dirty="0">
                <a:solidFill>
                  <a:srgbClr val="B1174A"/>
                </a:solidFill>
                <a:latin typeface="Calibri"/>
                <a:cs typeface="Calibri"/>
              </a:rPr>
              <a:t>Fonctionnalités:</a:t>
            </a:r>
            <a:endParaRPr sz="20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buClr>
                <a:srgbClr val="B1174A"/>
              </a:buClr>
              <a:buChar char="o"/>
              <a:tabLst>
                <a:tab pos="217170" algn="l"/>
              </a:tabLst>
            </a:pPr>
            <a:r>
              <a:rPr sz="2050" spc="7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5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13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5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85" dirty="0">
                <a:solidFill>
                  <a:srgbClr val="3C0059"/>
                </a:solidFill>
                <a:latin typeface="Calibri"/>
                <a:cs typeface="Calibri"/>
              </a:rPr>
              <a:t>équipements</a:t>
            </a:r>
            <a:r>
              <a:rPr sz="205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8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50" spc="95" dirty="0">
                <a:solidFill>
                  <a:srgbClr val="3C0059"/>
                </a:solidFill>
                <a:latin typeface="Calibri"/>
                <a:cs typeface="Calibri"/>
              </a:rPr>
              <a:t>mesure</a:t>
            </a:r>
            <a:r>
              <a:rPr sz="205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5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100" dirty="0">
                <a:solidFill>
                  <a:srgbClr val="3C0059"/>
                </a:solidFill>
                <a:latin typeface="Calibri"/>
                <a:cs typeface="Calibri"/>
              </a:rPr>
              <a:t>d’essai</a:t>
            </a:r>
            <a:r>
              <a:rPr sz="205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70" dirty="0">
                <a:solidFill>
                  <a:srgbClr val="3C0059"/>
                </a:solidFill>
                <a:latin typeface="Calibri"/>
                <a:cs typeface="Calibri"/>
              </a:rPr>
              <a:t>(EMCE);</a:t>
            </a: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ts val="2850"/>
              </a:lnSpc>
              <a:spcBef>
                <a:spcPts val="105"/>
              </a:spcBef>
              <a:buClr>
                <a:srgbClr val="B1174A"/>
              </a:buClr>
              <a:buChar char="o"/>
              <a:tabLst>
                <a:tab pos="216535" algn="l"/>
              </a:tabLst>
            </a:pPr>
            <a:r>
              <a:rPr sz="2050" spc="65" dirty="0">
                <a:solidFill>
                  <a:srgbClr val="3C0059"/>
                </a:solidFill>
                <a:latin typeface="Calibri"/>
                <a:cs typeface="Calibri"/>
              </a:rPr>
              <a:t>Planification</a:t>
            </a:r>
            <a:r>
              <a:rPr sz="205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3C0059"/>
                </a:solidFill>
                <a:latin typeface="Calibri"/>
                <a:cs typeface="Calibri"/>
              </a:rPr>
              <a:t>automatique</a:t>
            </a:r>
            <a:r>
              <a:rPr sz="205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5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70" dirty="0">
                <a:solidFill>
                  <a:srgbClr val="3C0059"/>
                </a:solidFill>
                <a:latin typeface="Calibri"/>
                <a:cs typeface="Calibri"/>
              </a:rPr>
              <a:t>suivi</a:t>
            </a:r>
            <a:r>
              <a:rPr sz="205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100" dirty="0">
                <a:solidFill>
                  <a:srgbClr val="3C0059"/>
                </a:solidFill>
                <a:latin typeface="Calibri"/>
                <a:cs typeface="Calibri"/>
              </a:rPr>
              <a:t>des </a:t>
            </a:r>
            <a:r>
              <a:rPr sz="2050" spc="55" dirty="0">
                <a:solidFill>
                  <a:srgbClr val="3C0059"/>
                </a:solidFill>
                <a:latin typeface="Calibri"/>
                <a:cs typeface="Calibri"/>
              </a:rPr>
              <a:t>interventions</a:t>
            </a:r>
            <a:r>
              <a:rPr sz="20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50" spc="40" dirty="0">
                <a:solidFill>
                  <a:srgbClr val="3C0059"/>
                </a:solidFill>
                <a:latin typeface="Calibri"/>
                <a:cs typeface="Calibri"/>
              </a:rPr>
              <a:t>(vérification,</a:t>
            </a:r>
            <a:r>
              <a:rPr sz="2050" spc="509" dirty="0">
                <a:solidFill>
                  <a:srgbClr val="3C0059"/>
                </a:solidFill>
                <a:latin typeface="Calibri"/>
                <a:cs typeface="Calibri"/>
              </a:rPr>
              <a:t>  </a:t>
            </a:r>
            <a:r>
              <a:rPr sz="2050" spc="60" dirty="0">
                <a:solidFill>
                  <a:srgbClr val="3C0059"/>
                </a:solidFill>
                <a:latin typeface="Calibri"/>
                <a:cs typeface="Calibri"/>
              </a:rPr>
              <a:t>étalonnage).</a:t>
            </a:r>
            <a:endParaRPr sz="205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3164" y="122445"/>
            <a:ext cx="993936" cy="59054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13</a:t>
            </a:r>
          </a:p>
        </p:txBody>
      </p:sp>
      <p:grpSp>
        <p:nvGrpSpPr>
          <p:cNvPr id="20" name="object 7">
            <a:extLst>
              <a:ext uri="{FF2B5EF4-FFF2-40B4-BE49-F238E27FC236}">
                <a16:creationId xmlns:a16="http://schemas.microsoft.com/office/drawing/2014/main" id="{D051D5A7-FC22-43FC-BBF5-34E229DFFAF7}"/>
              </a:ext>
            </a:extLst>
          </p:cNvPr>
          <p:cNvGrpSpPr/>
          <p:nvPr/>
        </p:nvGrpSpPr>
        <p:grpSpPr>
          <a:xfrm>
            <a:off x="4994079" y="1295400"/>
            <a:ext cx="6644640" cy="4732655"/>
            <a:chOff x="5082540" y="1142481"/>
            <a:chExt cx="6644640" cy="4732655"/>
          </a:xfrm>
        </p:grpSpPr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21ABA90D-7665-491A-BD6E-55B69158D301}"/>
                </a:ext>
              </a:extLst>
            </p:cNvPr>
            <p:cNvSpPr/>
            <p:nvPr/>
          </p:nvSpPr>
          <p:spPr>
            <a:xfrm>
              <a:off x="5132836" y="1142481"/>
              <a:ext cx="6524745" cy="2331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4BC26891-D466-47BC-ACF6-57EF83A10902}"/>
                </a:ext>
              </a:extLst>
            </p:cNvPr>
            <p:cNvSpPr/>
            <p:nvPr/>
          </p:nvSpPr>
          <p:spPr>
            <a:xfrm>
              <a:off x="5428615" y="1438020"/>
              <a:ext cx="5920613" cy="17279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85B2846-09BE-4675-9A0C-92FF31C0B647}"/>
                </a:ext>
              </a:extLst>
            </p:cNvPr>
            <p:cNvSpPr/>
            <p:nvPr/>
          </p:nvSpPr>
          <p:spPr>
            <a:xfrm>
              <a:off x="5384165" y="1393570"/>
              <a:ext cx="6009640" cy="1817370"/>
            </a:xfrm>
            <a:custGeom>
              <a:avLst/>
              <a:gdLst/>
              <a:ahLst/>
              <a:cxnLst/>
              <a:rect l="l" t="t" r="r" b="b"/>
              <a:pathLst>
                <a:path w="6009640" h="1817370">
                  <a:moveTo>
                    <a:pt x="331343" y="0"/>
                  </a:moveTo>
                  <a:lnTo>
                    <a:pt x="6009513" y="0"/>
                  </a:lnTo>
                  <a:lnTo>
                    <a:pt x="6009513" y="1485900"/>
                  </a:lnTo>
                  <a:lnTo>
                    <a:pt x="6002655" y="1551558"/>
                  </a:lnTo>
                  <a:lnTo>
                    <a:pt x="5983478" y="1613662"/>
                  </a:lnTo>
                  <a:lnTo>
                    <a:pt x="5952109" y="1671701"/>
                  </a:lnTo>
                  <a:lnTo>
                    <a:pt x="5912485" y="1719833"/>
                  </a:lnTo>
                  <a:lnTo>
                    <a:pt x="5864352" y="1759457"/>
                  </a:lnTo>
                  <a:lnTo>
                    <a:pt x="5806313" y="1790827"/>
                  </a:lnTo>
                  <a:lnTo>
                    <a:pt x="5744210" y="1810003"/>
                  </a:lnTo>
                  <a:lnTo>
                    <a:pt x="5678551" y="1816862"/>
                  </a:lnTo>
                  <a:lnTo>
                    <a:pt x="0" y="1816862"/>
                  </a:lnTo>
                  <a:lnTo>
                    <a:pt x="0" y="331342"/>
                  </a:lnTo>
                  <a:lnTo>
                    <a:pt x="1777" y="298576"/>
                  </a:lnTo>
                  <a:lnTo>
                    <a:pt x="14986" y="233806"/>
                  </a:lnTo>
                  <a:lnTo>
                    <a:pt x="40259" y="173989"/>
                  </a:lnTo>
                  <a:lnTo>
                    <a:pt x="97409" y="97408"/>
                  </a:lnTo>
                  <a:lnTo>
                    <a:pt x="145669" y="57276"/>
                  </a:lnTo>
                  <a:lnTo>
                    <a:pt x="202946" y="26034"/>
                  </a:lnTo>
                  <a:lnTo>
                    <a:pt x="265684" y="6730"/>
                  </a:lnTo>
                  <a:lnTo>
                    <a:pt x="33134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BF097F80-F000-4358-B09C-6BBD4959395C}"/>
                </a:ext>
              </a:extLst>
            </p:cNvPr>
            <p:cNvSpPr/>
            <p:nvPr/>
          </p:nvSpPr>
          <p:spPr>
            <a:xfrm>
              <a:off x="5082540" y="3192779"/>
              <a:ext cx="6644640" cy="26822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1DCFF014-6E05-4893-95BD-136E5E667389}"/>
                </a:ext>
              </a:extLst>
            </p:cNvPr>
            <p:cNvSpPr/>
            <p:nvPr/>
          </p:nvSpPr>
          <p:spPr>
            <a:xfrm>
              <a:off x="5428615" y="3537330"/>
              <a:ext cx="5952617" cy="19916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238DCDE0-A44B-4D1A-A263-2ED664F7E0A3}"/>
                </a:ext>
              </a:extLst>
            </p:cNvPr>
            <p:cNvSpPr/>
            <p:nvPr/>
          </p:nvSpPr>
          <p:spPr>
            <a:xfrm>
              <a:off x="5384165" y="3492880"/>
              <a:ext cx="6042025" cy="2080895"/>
            </a:xfrm>
            <a:custGeom>
              <a:avLst/>
              <a:gdLst/>
              <a:ahLst/>
              <a:cxnLst/>
              <a:rect l="l" t="t" r="r" b="b"/>
              <a:pathLst>
                <a:path w="6042025" h="2080895">
                  <a:moveTo>
                    <a:pt x="375538" y="0"/>
                  </a:moveTo>
                  <a:lnTo>
                    <a:pt x="6041644" y="0"/>
                  </a:lnTo>
                  <a:lnTo>
                    <a:pt x="6041644" y="1705229"/>
                  </a:lnTo>
                  <a:lnTo>
                    <a:pt x="6034024" y="1780413"/>
                  </a:lnTo>
                  <a:lnTo>
                    <a:pt x="6012053" y="1850771"/>
                  </a:lnTo>
                  <a:lnTo>
                    <a:pt x="5977255" y="1914906"/>
                  </a:lnTo>
                  <a:lnTo>
                    <a:pt x="5931535" y="1970532"/>
                  </a:lnTo>
                  <a:lnTo>
                    <a:pt x="5876036" y="2016506"/>
                  </a:lnTo>
                  <a:lnTo>
                    <a:pt x="5812028" y="2051177"/>
                  </a:lnTo>
                  <a:lnTo>
                    <a:pt x="5741543" y="2073148"/>
                  </a:lnTo>
                  <a:lnTo>
                    <a:pt x="5666359" y="2080895"/>
                  </a:lnTo>
                  <a:lnTo>
                    <a:pt x="0" y="2080895"/>
                  </a:lnTo>
                  <a:lnTo>
                    <a:pt x="0" y="375666"/>
                  </a:lnTo>
                  <a:lnTo>
                    <a:pt x="1777" y="338074"/>
                  </a:lnTo>
                  <a:lnTo>
                    <a:pt x="17018" y="264541"/>
                  </a:lnTo>
                  <a:lnTo>
                    <a:pt x="45465" y="197104"/>
                  </a:lnTo>
                  <a:lnTo>
                    <a:pt x="85851" y="137287"/>
                  </a:lnTo>
                  <a:lnTo>
                    <a:pt x="137287" y="85852"/>
                  </a:lnTo>
                  <a:lnTo>
                    <a:pt x="197104" y="45466"/>
                  </a:lnTo>
                  <a:lnTo>
                    <a:pt x="264540" y="17145"/>
                  </a:lnTo>
                  <a:lnTo>
                    <a:pt x="338074" y="1778"/>
                  </a:lnTo>
                  <a:lnTo>
                    <a:pt x="37553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14">
            <a:extLst>
              <a:ext uri="{FF2B5EF4-FFF2-40B4-BE49-F238E27FC236}">
                <a16:creationId xmlns:a16="http://schemas.microsoft.com/office/drawing/2014/main" id="{BFECE841-E949-448F-9B07-668411DC0C48}"/>
              </a:ext>
            </a:extLst>
          </p:cNvPr>
          <p:cNvGrpSpPr/>
          <p:nvPr/>
        </p:nvGrpSpPr>
        <p:grpSpPr>
          <a:xfrm>
            <a:off x="9969489" y="849181"/>
            <a:ext cx="1498600" cy="273050"/>
            <a:chOff x="9969489" y="849181"/>
            <a:chExt cx="1498600" cy="273050"/>
          </a:xfrm>
        </p:grpSpPr>
        <p:pic>
          <p:nvPicPr>
            <p:cNvPr id="29" name="object 15">
              <a:extLst>
                <a:ext uri="{FF2B5EF4-FFF2-40B4-BE49-F238E27FC236}">
                  <a16:creationId xmlns:a16="http://schemas.microsoft.com/office/drawing/2014/main" id="{90FF9DEC-0A21-4D0A-802C-EDCDED126B6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69489" y="852602"/>
              <a:ext cx="178365" cy="243002"/>
            </a:xfrm>
            <a:prstGeom prst="rect">
              <a:avLst/>
            </a:prstGeom>
          </p:spPr>
        </p:pic>
        <p:pic>
          <p:nvPicPr>
            <p:cNvPr id="30" name="object 16">
              <a:extLst>
                <a:ext uri="{FF2B5EF4-FFF2-40B4-BE49-F238E27FC236}">
                  <a16:creationId xmlns:a16="http://schemas.microsoft.com/office/drawing/2014/main" id="{8EB0F616-E109-49D2-9AD2-BA3594072F0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9400" y="852602"/>
              <a:ext cx="229067" cy="243002"/>
            </a:xfrm>
            <a:prstGeom prst="rect">
              <a:avLst/>
            </a:prstGeom>
          </p:spPr>
        </p:pic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8FBD2CA3-3DDE-4FDD-BCE4-427E225E8A36}"/>
                </a:ext>
              </a:extLst>
            </p:cNvPr>
            <p:cNvSpPr/>
            <p:nvPr/>
          </p:nvSpPr>
          <p:spPr>
            <a:xfrm>
              <a:off x="10431482" y="852602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8">
              <a:extLst>
                <a:ext uri="{FF2B5EF4-FFF2-40B4-BE49-F238E27FC236}">
                  <a16:creationId xmlns:a16="http://schemas.microsoft.com/office/drawing/2014/main" id="{C12C7668-B833-46D5-B48F-349ED5526C3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42711" y="852602"/>
              <a:ext cx="229067" cy="243002"/>
            </a:xfrm>
            <a:prstGeom prst="rect">
              <a:avLst/>
            </a:prstGeom>
          </p:spPr>
        </p:pic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06CAD920-D96D-4A67-916B-3A493AC31071}"/>
                </a:ext>
              </a:extLst>
            </p:cNvPr>
            <p:cNvSpPr/>
            <p:nvPr/>
          </p:nvSpPr>
          <p:spPr>
            <a:xfrm>
              <a:off x="10997236" y="849181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0">
              <a:extLst>
                <a:ext uri="{FF2B5EF4-FFF2-40B4-BE49-F238E27FC236}">
                  <a16:creationId xmlns:a16="http://schemas.microsoft.com/office/drawing/2014/main" id="{CC596895-9BB8-4C7C-8802-D178B7AAE5A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81024" y="849181"/>
              <a:ext cx="186726" cy="249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1454" y="1549649"/>
            <a:ext cx="3823335" cy="3964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2200" b="1" spc="65" dirty="0">
                <a:solidFill>
                  <a:srgbClr val="B1174A"/>
                </a:solidFill>
                <a:latin typeface="Calibri"/>
                <a:cs typeface="Calibri"/>
              </a:rPr>
              <a:t>Fonctionnalités:</a:t>
            </a:r>
            <a:endParaRPr sz="2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dirty="0">
              <a:latin typeface="Calibri"/>
              <a:cs typeface="Calibri"/>
            </a:endParaRPr>
          </a:p>
          <a:p>
            <a:pPr marL="274320" indent="-262255">
              <a:lnSpc>
                <a:spcPct val="100000"/>
              </a:lnSpc>
              <a:buClr>
                <a:srgbClr val="BF0000"/>
              </a:buClr>
              <a:buSzPct val="110000"/>
              <a:buChar char="o"/>
              <a:tabLst>
                <a:tab pos="274955" algn="l"/>
              </a:tabLst>
            </a:pPr>
            <a:r>
              <a:rPr sz="3000" spc="104" baseline="1388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3000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72" baseline="1388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3000" spc="7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120" baseline="1388" dirty="0">
                <a:solidFill>
                  <a:srgbClr val="3C0059"/>
                </a:solidFill>
                <a:latin typeface="Calibri"/>
                <a:cs typeface="Calibri"/>
              </a:rPr>
              <a:t>non-</a:t>
            </a:r>
            <a:r>
              <a:rPr sz="3000" spc="97" baseline="1388" dirty="0">
                <a:solidFill>
                  <a:srgbClr val="3C0059"/>
                </a:solidFill>
                <a:latin typeface="Calibri"/>
                <a:cs typeface="Calibri"/>
              </a:rPr>
              <a:t>conformités</a:t>
            </a:r>
            <a:r>
              <a:rPr sz="3000" baseline="1388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3000" spc="37" baseline="1388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endParaRPr sz="3000" baseline="1388" dirty="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225"/>
              </a:spcBef>
            </a:pPr>
            <a:r>
              <a:rPr sz="21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1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65" dirty="0">
                <a:solidFill>
                  <a:srgbClr val="3C0059"/>
                </a:solidFill>
                <a:latin typeface="Calibri"/>
                <a:cs typeface="Calibri"/>
              </a:rPr>
              <a:t>réclamations;</a:t>
            </a:r>
            <a:endParaRPr sz="2100" dirty="0">
              <a:latin typeface="Calibri"/>
              <a:cs typeface="Calibri"/>
            </a:endParaRPr>
          </a:p>
          <a:p>
            <a:pPr marL="274320" marR="830580" indent="-262255">
              <a:lnSpc>
                <a:spcPts val="3900"/>
              </a:lnSpc>
              <a:spcBef>
                <a:spcPts val="359"/>
              </a:spcBef>
              <a:buClr>
                <a:srgbClr val="BF0000"/>
              </a:buClr>
              <a:buSzPct val="104761"/>
              <a:buChar char="o"/>
              <a:tabLst>
                <a:tab pos="274955" algn="l"/>
              </a:tabLst>
            </a:pPr>
            <a:r>
              <a:rPr sz="2100" spc="60" dirty="0">
                <a:solidFill>
                  <a:srgbClr val="3C0059"/>
                </a:solidFill>
                <a:latin typeface="Calibri"/>
                <a:cs typeface="Calibri"/>
              </a:rPr>
              <a:t>Planification</a:t>
            </a:r>
            <a:r>
              <a:rPr sz="21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10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70" dirty="0">
                <a:solidFill>
                  <a:srgbClr val="3C0059"/>
                </a:solidFill>
                <a:latin typeface="Calibri"/>
                <a:cs typeface="Calibri"/>
              </a:rPr>
              <a:t>suivi</a:t>
            </a:r>
            <a:r>
              <a:rPr sz="21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70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2100" spc="40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endParaRPr sz="2100" dirty="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1020"/>
              </a:spcBef>
            </a:pPr>
            <a:r>
              <a:rPr sz="2100" spc="85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2100" spc="-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50" dirty="0">
                <a:solidFill>
                  <a:srgbClr val="3C0059"/>
                </a:solidFill>
                <a:latin typeface="Calibri"/>
                <a:cs typeface="Calibri"/>
              </a:rPr>
              <a:t>workflow;</a:t>
            </a:r>
            <a:endParaRPr sz="2100" dirty="0">
              <a:latin typeface="Calibri"/>
              <a:cs typeface="Calibri"/>
            </a:endParaRPr>
          </a:p>
          <a:p>
            <a:pPr marL="274320" indent="-262255">
              <a:lnSpc>
                <a:spcPct val="100000"/>
              </a:lnSpc>
              <a:spcBef>
                <a:spcPts val="1280"/>
              </a:spcBef>
              <a:buClr>
                <a:srgbClr val="BF0000"/>
              </a:buClr>
              <a:buSzPct val="104761"/>
              <a:buChar char="o"/>
              <a:tabLst>
                <a:tab pos="274955" algn="l"/>
              </a:tabLst>
            </a:pPr>
            <a:r>
              <a:rPr sz="2100" spc="75" dirty="0">
                <a:solidFill>
                  <a:srgbClr val="3C0059"/>
                </a:solidFill>
                <a:latin typeface="Calibri"/>
                <a:cs typeface="Calibri"/>
              </a:rPr>
              <a:t>Statistique</a:t>
            </a:r>
            <a:r>
              <a:rPr sz="21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1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95" dirty="0">
                <a:solidFill>
                  <a:srgbClr val="3C0059"/>
                </a:solidFill>
                <a:latin typeface="Calibri"/>
                <a:cs typeface="Calibri"/>
              </a:rPr>
              <a:t>analyse</a:t>
            </a:r>
            <a:r>
              <a:rPr sz="21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100" spc="9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endParaRPr sz="2100" dirty="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1360"/>
              </a:spcBef>
            </a:pPr>
            <a:r>
              <a:rPr sz="2100" spc="60" dirty="0">
                <a:solidFill>
                  <a:srgbClr val="3C0059"/>
                </a:solidFill>
                <a:latin typeface="Calibri"/>
                <a:cs typeface="Calibri"/>
              </a:rPr>
              <a:t>résultats</a:t>
            </a:r>
            <a:r>
              <a:rPr sz="2100" spc="6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1454" y="409345"/>
            <a:ext cx="610615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Module:</a:t>
            </a:r>
            <a:r>
              <a:rPr sz="2200" i="0" spc="13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00" dirty="0">
                <a:solidFill>
                  <a:srgbClr val="4E216F"/>
                </a:solidFill>
                <a:latin typeface="Calibri"/>
                <a:cs typeface="Calibri"/>
              </a:rPr>
              <a:t>Non-</a:t>
            </a:r>
            <a:r>
              <a:rPr sz="2200" i="0" spc="60" dirty="0">
                <a:solidFill>
                  <a:srgbClr val="4E216F"/>
                </a:solidFill>
                <a:latin typeface="Calibri"/>
                <a:cs typeface="Calibri"/>
              </a:rPr>
              <a:t>conformité</a:t>
            </a:r>
            <a:r>
              <a:rPr sz="2200" i="0" spc="13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/</a:t>
            </a:r>
            <a:r>
              <a:rPr sz="2200" i="0" spc="13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200" i="0" spc="13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85" dirty="0">
                <a:solidFill>
                  <a:srgbClr val="4E216F"/>
                </a:solidFill>
                <a:latin typeface="Calibri"/>
                <a:cs typeface="Calibri"/>
              </a:rPr>
              <a:t>Réclamations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9068" y="179476"/>
            <a:ext cx="993936" cy="59054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9969489" y="849181"/>
            <a:ext cx="1498600" cy="273050"/>
            <a:chOff x="9969489" y="849181"/>
            <a:chExt cx="1498600" cy="2730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489" y="852602"/>
              <a:ext cx="178365" cy="2430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9400" y="852602"/>
              <a:ext cx="229067" cy="2430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31482" y="852602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2711" y="852602"/>
              <a:ext cx="229067" cy="24300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997236" y="849181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1024" y="849181"/>
              <a:ext cx="186726" cy="24963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14</a:t>
            </a:r>
          </a:p>
        </p:txBody>
      </p:sp>
      <p:grpSp>
        <p:nvGrpSpPr>
          <p:cNvPr id="22" name="object 4">
            <a:extLst>
              <a:ext uri="{FF2B5EF4-FFF2-40B4-BE49-F238E27FC236}">
                <a16:creationId xmlns:a16="http://schemas.microsoft.com/office/drawing/2014/main" id="{94F5C1F6-740A-474F-B64C-4F59867391CF}"/>
              </a:ext>
            </a:extLst>
          </p:cNvPr>
          <p:cNvGrpSpPr/>
          <p:nvPr/>
        </p:nvGrpSpPr>
        <p:grpSpPr>
          <a:xfrm>
            <a:off x="5066332" y="1249492"/>
            <a:ext cx="6605905" cy="5258435"/>
            <a:chOff x="5130800" y="1007849"/>
            <a:chExt cx="6605905" cy="5258435"/>
          </a:xfrm>
        </p:grpSpPr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E8B5C92C-CB10-4CD9-87CF-36EF4C707F8C}"/>
                </a:ext>
              </a:extLst>
            </p:cNvPr>
            <p:cNvSpPr/>
            <p:nvPr/>
          </p:nvSpPr>
          <p:spPr>
            <a:xfrm>
              <a:off x="5181084" y="1007849"/>
              <a:ext cx="6555245" cy="21432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DB9F4FAC-53DD-4AFD-810E-7D57861BB34A}"/>
                </a:ext>
              </a:extLst>
            </p:cNvPr>
            <p:cNvSpPr/>
            <p:nvPr/>
          </p:nvSpPr>
          <p:spPr>
            <a:xfrm>
              <a:off x="5475859" y="1303147"/>
              <a:ext cx="5952617" cy="15386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73D603FC-FC07-470E-BD5D-70628FB9E5BE}"/>
                </a:ext>
              </a:extLst>
            </p:cNvPr>
            <p:cNvSpPr/>
            <p:nvPr/>
          </p:nvSpPr>
          <p:spPr>
            <a:xfrm>
              <a:off x="5431409" y="1258697"/>
              <a:ext cx="6042025" cy="1628139"/>
            </a:xfrm>
            <a:custGeom>
              <a:avLst/>
              <a:gdLst/>
              <a:ahLst/>
              <a:cxnLst/>
              <a:rect l="l" t="t" r="r" b="b"/>
              <a:pathLst>
                <a:path w="6042025" h="1628139">
                  <a:moveTo>
                    <a:pt x="300227" y="0"/>
                  </a:moveTo>
                  <a:lnTo>
                    <a:pt x="6041644" y="0"/>
                  </a:lnTo>
                  <a:lnTo>
                    <a:pt x="6041644" y="1327785"/>
                  </a:lnTo>
                  <a:lnTo>
                    <a:pt x="6035547" y="1387475"/>
                  </a:lnTo>
                  <a:lnTo>
                    <a:pt x="6017514" y="1445132"/>
                  </a:lnTo>
                  <a:lnTo>
                    <a:pt x="5990590" y="1495043"/>
                  </a:lnTo>
                  <a:lnTo>
                    <a:pt x="5953760" y="1539748"/>
                  </a:lnTo>
                  <a:lnTo>
                    <a:pt x="5908929" y="1576577"/>
                  </a:lnTo>
                  <a:lnTo>
                    <a:pt x="5859145" y="1603628"/>
                  </a:lnTo>
                  <a:lnTo>
                    <a:pt x="5801360" y="1621663"/>
                  </a:lnTo>
                  <a:lnTo>
                    <a:pt x="5741796" y="1627631"/>
                  </a:lnTo>
                  <a:lnTo>
                    <a:pt x="0" y="1627631"/>
                  </a:lnTo>
                  <a:lnTo>
                    <a:pt x="0" y="300227"/>
                  </a:lnTo>
                  <a:lnTo>
                    <a:pt x="1269" y="270637"/>
                  </a:lnTo>
                  <a:lnTo>
                    <a:pt x="13462" y="211836"/>
                  </a:lnTo>
                  <a:lnTo>
                    <a:pt x="51562" y="132587"/>
                  </a:lnTo>
                  <a:lnTo>
                    <a:pt x="88264" y="88391"/>
                  </a:lnTo>
                  <a:lnTo>
                    <a:pt x="132461" y="51562"/>
                  </a:lnTo>
                  <a:lnTo>
                    <a:pt x="182752" y="24129"/>
                  </a:lnTo>
                  <a:lnTo>
                    <a:pt x="240664" y="6095"/>
                  </a:lnTo>
                  <a:lnTo>
                    <a:pt x="30022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A0987F56-9B54-446D-89E3-4D2B8E8FD4FB}"/>
                </a:ext>
              </a:extLst>
            </p:cNvPr>
            <p:cNvSpPr/>
            <p:nvPr/>
          </p:nvSpPr>
          <p:spPr>
            <a:xfrm>
              <a:off x="5130800" y="2956560"/>
              <a:ext cx="5867400" cy="16433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85D6277-28C3-4CE8-BC5C-0D020E2AE37F}"/>
                </a:ext>
              </a:extLst>
            </p:cNvPr>
            <p:cNvSpPr/>
            <p:nvPr/>
          </p:nvSpPr>
          <p:spPr>
            <a:xfrm>
              <a:off x="5475859" y="3300730"/>
              <a:ext cx="5176646" cy="9546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90135695-A87D-4607-B5DE-32A466FA2364}"/>
                </a:ext>
              </a:extLst>
            </p:cNvPr>
            <p:cNvSpPr/>
            <p:nvPr/>
          </p:nvSpPr>
          <p:spPr>
            <a:xfrm>
              <a:off x="5431409" y="3256280"/>
              <a:ext cx="5266055" cy="1043940"/>
            </a:xfrm>
            <a:custGeom>
              <a:avLst/>
              <a:gdLst/>
              <a:ahLst/>
              <a:cxnLst/>
              <a:rect l="l" t="t" r="r" b="b"/>
              <a:pathLst>
                <a:path w="5266055" h="1043939">
                  <a:moveTo>
                    <a:pt x="201421" y="0"/>
                  </a:moveTo>
                  <a:lnTo>
                    <a:pt x="5265673" y="0"/>
                  </a:lnTo>
                  <a:lnTo>
                    <a:pt x="5265673" y="842391"/>
                  </a:lnTo>
                  <a:lnTo>
                    <a:pt x="5261864" y="881126"/>
                  </a:lnTo>
                  <a:lnTo>
                    <a:pt x="5250180" y="919480"/>
                  </a:lnTo>
                  <a:lnTo>
                    <a:pt x="5231257" y="954151"/>
                  </a:lnTo>
                  <a:lnTo>
                    <a:pt x="5206238" y="984250"/>
                  </a:lnTo>
                  <a:lnTo>
                    <a:pt x="5175885" y="1009015"/>
                  </a:lnTo>
                  <a:lnTo>
                    <a:pt x="5141595" y="1027684"/>
                  </a:lnTo>
                  <a:lnTo>
                    <a:pt x="5103368" y="1040003"/>
                  </a:lnTo>
                  <a:lnTo>
                    <a:pt x="5064251" y="1043813"/>
                  </a:lnTo>
                  <a:lnTo>
                    <a:pt x="0" y="1043813"/>
                  </a:lnTo>
                  <a:lnTo>
                    <a:pt x="0" y="201422"/>
                  </a:lnTo>
                  <a:lnTo>
                    <a:pt x="3810" y="162433"/>
                  </a:lnTo>
                  <a:lnTo>
                    <a:pt x="16128" y="124206"/>
                  </a:lnTo>
                  <a:lnTo>
                    <a:pt x="34798" y="89662"/>
                  </a:lnTo>
                  <a:lnTo>
                    <a:pt x="59689" y="59817"/>
                  </a:lnTo>
                  <a:lnTo>
                    <a:pt x="89662" y="34925"/>
                  </a:lnTo>
                  <a:lnTo>
                    <a:pt x="124078" y="16129"/>
                  </a:lnTo>
                  <a:lnTo>
                    <a:pt x="162305" y="3937"/>
                  </a:lnTo>
                  <a:lnTo>
                    <a:pt x="201421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9567A796-0DC5-4399-959A-8315A7155201}"/>
                </a:ext>
              </a:extLst>
            </p:cNvPr>
            <p:cNvSpPr/>
            <p:nvPr/>
          </p:nvSpPr>
          <p:spPr>
            <a:xfrm>
              <a:off x="5130800" y="4330700"/>
              <a:ext cx="6106159" cy="19354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67C1D8B5-9A6A-4BD6-B73D-A21B9EF4126E}"/>
                </a:ext>
              </a:extLst>
            </p:cNvPr>
            <p:cNvSpPr/>
            <p:nvPr/>
          </p:nvSpPr>
          <p:spPr>
            <a:xfrm>
              <a:off x="5475859" y="4674997"/>
              <a:ext cx="5414264" cy="12449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284DC938-A106-4B88-A644-60C1382F4767}"/>
                </a:ext>
              </a:extLst>
            </p:cNvPr>
            <p:cNvSpPr/>
            <p:nvPr/>
          </p:nvSpPr>
          <p:spPr>
            <a:xfrm>
              <a:off x="5431409" y="4630547"/>
              <a:ext cx="5503545" cy="1334135"/>
            </a:xfrm>
            <a:custGeom>
              <a:avLst/>
              <a:gdLst/>
              <a:ahLst/>
              <a:cxnLst/>
              <a:rect l="l" t="t" r="r" b="b"/>
              <a:pathLst>
                <a:path w="5503545" h="1334135">
                  <a:moveTo>
                    <a:pt x="249681" y="0"/>
                  </a:moveTo>
                  <a:lnTo>
                    <a:pt x="5503418" y="0"/>
                  </a:lnTo>
                  <a:lnTo>
                    <a:pt x="5503418" y="1084224"/>
                  </a:lnTo>
                  <a:lnTo>
                    <a:pt x="5498338" y="1132408"/>
                  </a:lnTo>
                  <a:lnTo>
                    <a:pt x="5483987" y="1180134"/>
                  </a:lnTo>
                  <a:lnTo>
                    <a:pt x="5460745" y="1222743"/>
                  </a:lnTo>
                  <a:lnTo>
                    <a:pt x="5429885" y="1260322"/>
                  </a:lnTo>
                  <a:lnTo>
                    <a:pt x="5392293" y="1291158"/>
                  </a:lnTo>
                  <a:lnTo>
                    <a:pt x="5349620" y="1314411"/>
                  </a:lnTo>
                  <a:lnTo>
                    <a:pt x="5301995" y="1328864"/>
                  </a:lnTo>
                  <a:lnTo>
                    <a:pt x="5253736" y="1333919"/>
                  </a:lnTo>
                  <a:lnTo>
                    <a:pt x="0" y="1333919"/>
                  </a:lnTo>
                  <a:lnTo>
                    <a:pt x="0" y="249681"/>
                  </a:lnTo>
                  <a:lnTo>
                    <a:pt x="5079" y="201421"/>
                  </a:lnTo>
                  <a:lnTo>
                    <a:pt x="19557" y="154050"/>
                  </a:lnTo>
                  <a:lnTo>
                    <a:pt x="43306" y="110997"/>
                  </a:lnTo>
                  <a:lnTo>
                    <a:pt x="74040" y="74040"/>
                  </a:lnTo>
                  <a:lnTo>
                    <a:pt x="110998" y="43306"/>
                  </a:lnTo>
                  <a:lnTo>
                    <a:pt x="154050" y="19557"/>
                  </a:lnTo>
                  <a:lnTo>
                    <a:pt x="201421" y="5079"/>
                  </a:lnTo>
                  <a:lnTo>
                    <a:pt x="249681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0862" y="1373412"/>
            <a:ext cx="5351145" cy="4594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80" dirty="0">
                <a:solidFill>
                  <a:srgbClr val="B1174A"/>
                </a:solidFill>
                <a:latin typeface="Calibri"/>
                <a:cs typeface="Calibri"/>
              </a:rPr>
              <a:t>Fonctionnalités:</a:t>
            </a:r>
            <a:endParaRPr sz="2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alibri"/>
              <a:cs typeface="Calibri"/>
            </a:endParaRPr>
          </a:p>
          <a:p>
            <a:pPr marL="247650" marR="5080" indent="-235585">
              <a:lnSpc>
                <a:spcPct val="105100"/>
              </a:lnSpc>
              <a:spcBef>
                <a:spcPts val="5"/>
              </a:spcBef>
            </a:pPr>
            <a:r>
              <a:rPr sz="2200" dirty="0">
                <a:solidFill>
                  <a:srgbClr val="B1174A"/>
                </a:solidFill>
                <a:latin typeface="Arial"/>
                <a:cs typeface="Arial"/>
              </a:rPr>
              <a:t>o</a:t>
            </a:r>
            <a:r>
              <a:rPr sz="2200" spc="35" dirty="0">
                <a:solidFill>
                  <a:srgbClr val="B1174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Paramétrage</a:t>
            </a:r>
            <a:r>
              <a:rPr sz="2000" spc="40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de</a:t>
            </a:r>
            <a:r>
              <a:rPr sz="2000" spc="35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la</a:t>
            </a:r>
            <a:r>
              <a:rPr sz="2000" spc="40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méthode</a:t>
            </a:r>
            <a:r>
              <a:rPr sz="2000" spc="35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de</a:t>
            </a:r>
            <a:r>
              <a:rPr sz="2000" spc="40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rgbClr val="3C0059"/>
                </a:solidFill>
                <a:latin typeface="+mn-lt"/>
                <a:cs typeface="Arial"/>
              </a:rPr>
              <a:t>gestion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des</a:t>
            </a:r>
            <a:r>
              <a:rPr sz="2000" spc="45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risques</a:t>
            </a:r>
            <a:r>
              <a:rPr sz="2000" spc="50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conformément</a:t>
            </a:r>
            <a:r>
              <a:rPr sz="2000" spc="45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3C0059"/>
                </a:solidFill>
                <a:latin typeface="+mn-lt"/>
                <a:cs typeface="Arial"/>
              </a:rPr>
              <a:t>au</a:t>
            </a:r>
            <a:r>
              <a:rPr sz="2000" spc="50" dirty="0">
                <a:solidFill>
                  <a:srgbClr val="3C0059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rgbClr val="3C0059"/>
                </a:solidFill>
                <a:latin typeface="+mn-lt"/>
                <a:cs typeface="Arial"/>
              </a:rPr>
              <a:t>processus </a:t>
            </a:r>
            <a:r>
              <a:rPr sz="2000" spc="90" dirty="0">
                <a:solidFill>
                  <a:srgbClr val="3C0059"/>
                </a:solidFill>
                <a:latin typeface="+mn-lt"/>
                <a:cs typeface="Calibri"/>
              </a:rPr>
              <a:t>adapté</a:t>
            </a:r>
            <a:r>
              <a:rPr sz="2000" spc="-10" dirty="0">
                <a:solidFill>
                  <a:srgbClr val="3C0059"/>
                </a:solidFill>
                <a:latin typeface="+mn-lt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+mn-lt"/>
                <a:cs typeface="Calibri"/>
              </a:rPr>
              <a:t>par</a:t>
            </a:r>
            <a:r>
              <a:rPr sz="2000" spc="-5" dirty="0">
                <a:solidFill>
                  <a:srgbClr val="3C0059"/>
                </a:solidFill>
                <a:latin typeface="+mn-lt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+mn-lt"/>
                <a:cs typeface="Calibri"/>
              </a:rPr>
              <a:t>l’organisme;</a:t>
            </a:r>
            <a:endParaRPr sz="2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alibri"/>
              <a:cs typeface="Calibri"/>
            </a:endParaRPr>
          </a:p>
          <a:p>
            <a:pPr marL="205740" marR="1499870" indent="-193675">
              <a:lnSpc>
                <a:spcPct val="105100"/>
              </a:lnSpc>
              <a:buClr>
                <a:srgbClr val="B1174A"/>
              </a:buClr>
              <a:buFont typeface="Calibri"/>
              <a:buChar char="o"/>
              <a:tabLst>
                <a:tab pos="233045" algn="l"/>
              </a:tabLst>
            </a:pPr>
            <a:r>
              <a:rPr dirty="0"/>
              <a:t>	</a:t>
            </a:r>
            <a:r>
              <a:rPr sz="2200" spc="80" dirty="0">
                <a:solidFill>
                  <a:srgbClr val="3C0059"/>
                </a:solidFill>
                <a:latin typeface="Calibri"/>
                <a:cs typeface="Calibri"/>
              </a:rPr>
              <a:t>Identification</a:t>
            </a:r>
            <a:r>
              <a:rPr sz="22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2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3C0059"/>
                </a:solidFill>
                <a:latin typeface="Calibri"/>
                <a:cs typeface="Calibri"/>
              </a:rPr>
              <a:t>appréciation </a:t>
            </a:r>
            <a:r>
              <a:rPr sz="2200" spc="14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2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3C0059"/>
                </a:solidFill>
                <a:latin typeface="Calibri"/>
                <a:cs typeface="Calibri"/>
              </a:rPr>
              <a:t>risques;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1174A"/>
              </a:buClr>
              <a:buFont typeface="Calibri"/>
              <a:buChar char="o"/>
            </a:pPr>
            <a:endParaRPr sz="2350" dirty="0">
              <a:latin typeface="Calibri"/>
              <a:cs typeface="Calibri"/>
            </a:endParaRPr>
          </a:p>
          <a:p>
            <a:pPr marL="232410" indent="-220345">
              <a:lnSpc>
                <a:spcPct val="100000"/>
              </a:lnSpc>
              <a:spcBef>
                <a:spcPts val="5"/>
              </a:spcBef>
              <a:buClr>
                <a:srgbClr val="B1174A"/>
              </a:buClr>
              <a:buChar char="o"/>
              <a:tabLst>
                <a:tab pos="233045" algn="l"/>
              </a:tabLst>
            </a:pPr>
            <a:r>
              <a:rPr sz="2200" spc="80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r>
              <a:rPr sz="22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13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2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3C0059"/>
                </a:solidFill>
                <a:latin typeface="Calibri"/>
                <a:cs typeface="Calibri"/>
              </a:rPr>
              <a:t>risques;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1174A"/>
              </a:buClr>
              <a:buFont typeface="Calibri"/>
              <a:buChar char="o"/>
            </a:pPr>
            <a:endParaRPr sz="2250" dirty="0">
              <a:latin typeface="Calibri"/>
              <a:cs typeface="Calibri"/>
            </a:endParaRPr>
          </a:p>
          <a:p>
            <a:pPr marL="233045" marR="2068830" indent="-233045">
              <a:lnSpc>
                <a:spcPct val="105100"/>
              </a:lnSpc>
              <a:buClr>
                <a:srgbClr val="B1174A"/>
              </a:buClr>
              <a:buChar char="o"/>
              <a:tabLst>
                <a:tab pos="233045" algn="l"/>
              </a:tabLst>
            </a:pPr>
            <a:r>
              <a:rPr sz="2200" spc="110" dirty="0">
                <a:solidFill>
                  <a:srgbClr val="3C0059"/>
                </a:solidFill>
                <a:latin typeface="Calibri"/>
                <a:cs typeface="Calibri"/>
              </a:rPr>
              <a:t>Analyse</a:t>
            </a:r>
            <a:r>
              <a:rPr sz="22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13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2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90" dirty="0">
                <a:solidFill>
                  <a:srgbClr val="3C0059"/>
                </a:solidFill>
                <a:latin typeface="Calibri"/>
                <a:cs typeface="Calibri"/>
              </a:rPr>
              <a:t>résultats</a:t>
            </a:r>
            <a:r>
              <a:rPr sz="22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2200" spc="65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r>
              <a:rPr sz="22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13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2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200" spc="80" dirty="0">
                <a:solidFill>
                  <a:srgbClr val="3C0059"/>
                </a:solidFill>
                <a:latin typeface="Calibri"/>
                <a:cs typeface="Calibri"/>
              </a:rPr>
              <a:t>risques.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50862" y="379043"/>
            <a:ext cx="379253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Module:</a:t>
            </a:r>
            <a:r>
              <a:rPr sz="2200" i="0" spc="13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10" dirty="0">
                <a:solidFill>
                  <a:srgbClr val="4E216F"/>
                </a:solidFill>
                <a:latin typeface="Calibri"/>
                <a:cs typeface="Calibri"/>
              </a:rPr>
              <a:t>Risque</a:t>
            </a:r>
            <a:r>
              <a:rPr sz="2200" i="0" spc="14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55" dirty="0">
                <a:solidFill>
                  <a:srgbClr val="4E216F"/>
                </a:solidFill>
                <a:latin typeface="Calibri"/>
                <a:cs typeface="Calibri"/>
              </a:rPr>
              <a:t>Management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9068" y="70645"/>
            <a:ext cx="993936" cy="59054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15</a:t>
            </a: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6A9FB9CD-F709-4079-BD5C-5B685A3C1592}"/>
              </a:ext>
            </a:extLst>
          </p:cNvPr>
          <p:cNvGrpSpPr/>
          <p:nvPr/>
        </p:nvGrpSpPr>
        <p:grpSpPr>
          <a:xfrm>
            <a:off x="6122828" y="1021080"/>
            <a:ext cx="5740400" cy="5836920"/>
            <a:chOff x="6278879" y="876300"/>
            <a:chExt cx="5740400" cy="5836920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2764D919-C546-42BB-920C-DF58B2F17B64}"/>
                </a:ext>
              </a:extLst>
            </p:cNvPr>
            <p:cNvSpPr/>
            <p:nvPr/>
          </p:nvSpPr>
          <p:spPr>
            <a:xfrm>
              <a:off x="6433302" y="2359197"/>
              <a:ext cx="5549407" cy="2150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D028C361-DF0E-4D69-82F0-EA0F6DA0BCA9}"/>
                </a:ext>
              </a:extLst>
            </p:cNvPr>
            <p:cNvSpPr/>
            <p:nvPr/>
          </p:nvSpPr>
          <p:spPr>
            <a:xfrm>
              <a:off x="6728586" y="2653538"/>
              <a:ext cx="4945126" cy="15480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D42A5FFB-1009-42AD-B651-01D64EA41FB6}"/>
                </a:ext>
              </a:extLst>
            </p:cNvPr>
            <p:cNvSpPr/>
            <p:nvPr/>
          </p:nvSpPr>
          <p:spPr>
            <a:xfrm>
              <a:off x="6684136" y="2609088"/>
              <a:ext cx="5034280" cy="1637664"/>
            </a:xfrm>
            <a:custGeom>
              <a:avLst/>
              <a:gdLst/>
              <a:ahLst/>
              <a:cxnLst/>
              <a:rect l="l" t="t" r="r" b="b"/>
              <a:pathLst>
                <a:path w="5034280" h="1637664">
                  <a:moveTo>
                    <a:pt x="301879" y="0"/>
                  </a:moveTo>
                  <a:lnTo>
                    <a:pt x="5034026" y="0"/>
                  </a:lnTo>
                  <a:lnTo>
                    <a:pt x="5034026" y="1335786"/>
                  </a:lnTo>
                  <a:lnTo>
                    <a:pt x="5027930" y="1395730"/>
                  </a:lnTo>
                  <a:lnTo>
                    <a:pt x="5009896" y="1453514"/>
                  </a:lnTo>
                  <a:lnTo>
                    <a:pt x="4982591" y="1503680"/>
                  </a:lnTo>
                  <a:lnTo>
                    <a:pt x="4945761" y="1548892"/>
                  </a:lnTo>
                  <a:lnTo>
                    <a:pt x="4900549" y="1585722"/>
                  </a:lnTo>
                  <a:lnTo>
                    <a:pt x="4850384" y="1613027"/>
                  </a:lnTo>
                  <a:lnTo>
                    <a:pt x="4792472" y="1631188"/>
                  </a:lnTo>
                  <a:lnTo>
                    <a:pt x="4732528" y="1637157"/>
                  </a:lnTo>
                  <a:lnTo>
                    <a:pt x="0" y="1637157"/>
                  </a:lnTo>
                  <a:lnTo>
                    <a:pt x="0" y="301878"/>
                  </a:lnTo>
                  <a:lnTo>
                    <a:pt x="1397" y="272288"/>
                  </a:lnTo>
                  <a:lnTo>
                    <a:pt x="13462" y="212978"/>
                  </a:lnTo>
                  <a:lnTo>
                    <a:pt x="51562" y="133350"/>
                  </a:lnTo>
                  <a:lnTo>
                    <a:pt x="88646" y="88773"/>
                  </a:lnTo>
                  <a:lnTo>
                    <a:pt x="133350" y="51562"/>
                  </a:lnTo>
                  <a:lnTo>
                    <a:pt x="184150" y="24129"/>
                  </a:lnTo>
                  <a:lnTo>
                    <a:pt x="241935" y="6096"/>
                  </a:lnTo>
                  <a:lnTo>
                    <a:pt x="301879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509A0B7D-FFEC-4DE4-ACA1-4E738CD2E79C}"/>
                </a:ext>
              </a:extLst>
            </p:cNvPr>
            <p:cNvSpPr/>
            <p:nvPr/>
          </p:nvSpPr>
          <p:spPr>
            <a:xfrm>
              <a:off x="6278879" y="876300"/>
              <a:ext cx="5740400" cy="18135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830237F6-5336-4710-8A1D-47ADC650E93C}"/>
                </a:ext>
              </a:extLst>
            </p:cNvPr>
            <p:cNvSpPr/>
            <p:nvPr/>
          </p:nvSpPr>
          <p:spPr>
            <a:xfrm>
              <a:off x="6625081" y="1221359"/>
              <a:ext cx="5048631" cy="11217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557758C7-AFC0-4CAA-9C3C-DA58BC329A1D}"/>
                </a:ext>
              </a:extLst>
            </p:cNvPr>
            <p:cNvSpPr/>
            <p:nvPr/>
          </p:nvSpPr>
          <p:spPr>
            <a:xfrm>
              <a:off x="6580631" y="1176909"/>
              <a:ext cx="5137785" cy="1210945"/>
            </a:xfrm>
            <a:custGeom>
              <a:avLst/>
              <a:gdLst/>
              <a:ahLst/>
              <a:cxnLst/>
              <a:rect l="l" t="t" r="r" b="b"/>
              <a:pathLst>
                <a:path w="5137784" h="1210945">
                  <a:moveTo>
                    <a:pt x="229489" y="0"/>
                  </a:moveTo>
                  <a:lnTo>
                    <a:pt x="5137531" y="0"/>
                  </a:lnTo>
                  <a:lnTo>
                    <a:pt x="5137531" y="981837"/>
                  </a:lnTo>
                  <a:lnTo>
                    <a:pt x="5132832" y="1026032"/>
                  </a:lnTo>
                  <a:lnTo>
                    <a:pt x="5119624" y="1069339"/>
                  </a:lnTo>
                  <a:lnTo>
                    <a:pt x="5098415" y="1108837"/>
                  </a:lnTo>
                  <a:lnTo>
                    <a:pt x="5069840" y="1143127"/>
                  </a:lnTo>
                  <a:lnTo>
                    <a:pt x="5035550" y="1171702"/>
                  </a:lnTo>
                  <a:lnTo>
                    <a:pt x="4996053" y="1192911"/>
                  </a:lnTo>
                  <a:lnTo>
                    <a:pt x="4952746" y="1206118"/>
                  </a:lnTo>
                  <a:lnTo>
                    <a:pt x="4908550" y="1210817"/>
                  </a:lnTo>
                  <a:lnTo>
                    <a:pt x="0" y="1210817"/>
                  </a:lnTo>
                  <a:lnTo>
                    <a:pt x="0" y="229362"/>
                  </a:lnTo>
                  <a:lnTo>
                    <a:pt x="4699" y="185165"/>
                  </a:lnTo>
                  <a:lnTo>
                    <a:pt x="17907" y="141350"/>
                  </a:lnTo>
                  <a:lnTo>
                    <a:pt x="39624" y="101980"/>
                  </a:lnTo>
                  <a:lnTo>
                    <a:pt x="67691" y="67563"/>
                  </a:lnTo>
                  <a:lnTo>
                    <a:pt x="102108" y="39496"/>
                  </a:lnTo>
                  <a:lnTo>
                    <a:pt x="141350" y="17906"/>
                  </a:lnTo>
                  <a:lnTo>
                    <a:pt x="185166" y="4571"/>
                  </a:lnTo>
                  <a:lnTo>
                    <a:pt x="229489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5C2E355D-B978-4C40-882E-F85142EEDBA2}"/>
                </a:ext>
              </a:extLst>
            </p:cNvPr>
            <p:cNvSpPr/>
            <p:nvPr/>
          </p:nvSpPr>
          <p:spPr>
            <a:xfrm>
              <a:off x="6464299" y="4208779"/>
              <a:ext cx="5478780" cy="25044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BAA31207-3CDA-411E-9C86-86D146BF2629}"/>
                </a:ext>
              </a:extLst>
            </p:cNvPr>
            <p:cNvSpPr/>
            <p:nvPr/>
          </p:nvSpPr>
          <p:spPr>
            <a:xfrm>
              <a:off x="6808596" y="4554982"/>
              <a:ext cx="4789678" cy="18118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1E22E13B-80C5-4868-BFB3-F650A1126000}"/>
                </a:ext>
              </a:extLst>
            </p:cNvPr>
            <p:cNvSpPr/>
            <p:nvPr/>
          </p:nvSpPr>
          <p:spPr>
            <a:xfrm>
              <a:off x="6764146" y="4510532"/>
              <a:ext cx="4878705" cy="1901189"/>
            </a:xfrm>
            <a:custGeom>
              <a:avLst/>
              <a:gdLst/>
              <a:ahLst/>
              <a:cxnLst/>
              <a:rect l="l" t="t" r="r" b="b"/>
              <a:pathLst>
                <a:path w="4878705" h="1901189">
                  <a:moveTo>
                    <a:pt x="345312" y="0"/>
                  </a:moveTo>
                  <a:lnTo>
                    <a:pt x="4878705" y="0"/>
                  </a:lnTo>
                  <a:lnTo>
                    <a:pt x="4878705" y="1555673"/>
                  </a:lnTo>
                  <a:lnTo>
                    <a:pt x="4871974" y="1624114"/>
                  </a:lnTo>
                  <a:lnTo>
                    <a:pt x="4851400" y="1689366"/>
                  </a:lnTo>
                  <a:lnTo>
                    <a:pt x="4819014" y="1749069"/>
                  </a:lnTo>
                  <a:lnTo>
                    <a:pt x="4777358" y="1799628"/>
                  </a:lnTo>
                  <a:lnTo>
                    <a:pt x="4726812" y="1841246"/>
                  </a:lnTo>
                  <a:lnTo>
                    <a:pt x="4667123" y="1873719"/>
                  </a:lnTo>
                  <a:lnTo>
                    <a:pt x="4601845" y="1894230"/>
                  </a:lnTo>
                  <a:lnTo>
                    <a:pt x="4533392" y="1901012"/>
                  </a:lnTo>
                  <a:lnTo>
                    <a:pt x="0" y="1901012"/>
                  </a:lnTo>
                  <a:lnTo>
                    <a:pt x="0" y="345313"/>
                  </a:lnTo>
                  <a:lnTo>
                    <a:pt x="1777" y="311150"/>
                  </a:lnTo>
                  <a:lnTo>
                    <a:pt x="15494" y="243332"/>
                  </a:lnTo>
                  <a:lnTo>
                    <a:pt x="41782" y="181102"/>
                  </a:lnTo>
                  <a:lnTo>
                    <a:pt x="101346" y="101346"/>
                  </a:lnTo>
                  <a:lnTo>
                    <a:pt x="151892" y="59690"/>
                  </a:lnTo>
                  <a:lnTo>
                    <a:pt x="211581" y="27305"/>
                  </a:lnTo>
                  <a:lnTo>
                    <a:pt x="276859" y="6731"/>
                  </a:lnTo>
                  <a:lnTo>
                    <a:pt x="345312" y="0"/>
                  </a:lnTo>
                  <a:close/>
                </a:path>
              </a:pathLst>
            </a:custGeom>
            <a:ln w="888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4">
            <a:extLst>
              <a:ext uri="{FF2B5EF4-FFF2-40B4-BE49-F238E27FC236}">
                <a16:creationId xmlns:a16="http://schemas.microsoft.com/office/drawing/2014/main" id="{6E6BDF3D-2103-497D-8E5D-59B1F558B81A}"/>
              </a:ext>
            </a:extLst>
          </p:cNvPr>
          <p:cNvGrpSpPr/>
          <p:nvPr/>
        </p:nvGrpSpPr>
        <p:grpSpPr>
          <a:xfrm>
            <a:off x="9952501" y="744411"/>
            <a:ext cx="1498600" cy="273050"/>
            <a:chOff x="9969489" y="849181"/>
            <a:chExt cx="1498600" cy="273050"/>
          </a:xfrm>
        </p:grpSpPr>
        <p:pic>
          <p:nvPicPr>
            <p:cNvPr id="34" name="object 15">
              <a:extLst>
                <a:ext uri="{FF2B5EF4-FFF2-40B4-BE49-F238E27FC236}">
                  <a16:creationId xmlns:a16="http://schemas.microsoft.com/office/drawing/2014/main" id="{7CDDE29D-85A5-4B44-9D2C-DC13CDF98FD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9489" y="852602"/>
              <a:ext cx="178365" cy="243002"/>
            </a:xfrm>
            <a:prstGeom prst="rect">
              <a:avLst/>
            </a:prstGeom>
          </p:spPr>
        </p:pic>
        <p:pic>
          <p:nvPicPr>
            <p:cNvPr id="35" name="object 16">
              <a:extLst>
                <a:ext uri="{FF2B5EF4-FFF2-40B4-BE49-F238E27FC236}">
                  <a16:creationId xmlns:a16="http://schemas.microsoft.com/office/drawing/2014/main" id="{A3DC9D7F-76A1-4449-BC48-7EB096FAD65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9400" y="852602"/>
              <a:ext cx="229067" cy="243002"/>
            </a:xfrm>
            <a:prstGeom prst="rect">
              <a:avLst/>
            </a:prstGeom>
          </p:spPr>
        </p:pic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328FA22-9DB3-4F33-9FD3-A88E42ADDEB2}"/>
                </a:ext>
              </a:extLst>
            </p:cNvPr>
            <p:cNvSpPr/>
            <p:nvPr/>
          </p:nvSpPr>
          <p:spPr>
            <a:xfrm>
              <a:off x="10431482" y="852602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18">
              <a:extLst>
                <a:ext uri="{FF2B5EF4-FFF2-40B4-BE49-F238E27FC236}">
                  <a16:creationId xmlns:a16="http://schemas.microsoft.com/office/drawing/2014/main" id="{787F0E52-B16A-4FC3-80ED-B58AEEA3E18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42711" y="852602"/>
              <a:ext cx="229067" cy="243002"/>
            </a:xfrm>
            <a:prstGeom prst="rect">
              <a:avLst/>
            </a:prstGeom>
          </p:spPr>
        </p:pic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71CBC403-DAAE-4A70-9AC7-633DFA8DBF35}"/>
                </a:ext>
              </a:extLst>
            </p:cNvPr>
            <p:cNvSpPr/>
            <p:nvPr/>
          </p:nvSpPr>
          <p:spPr>
            <a:xfrm>
              <a:off x="10997236" y="849181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0">
              <a:extLst>
                <a:ext uri="{FF2B5EF4-FFF2-40B4-BE49-F238E27FC236}">
                  <a16:creationId xmlns:a16="http://schemas.microsoft.com/office/drawing/2014/main" id="{4135C6F4-2C75-4B85-9DDB-E2682D6DE52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81024" y="849181"/>
              <a:ext cx="186726" cy="249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1577"/>
            <a:ext cx="105410" cy="6855459"/>
          </a:xfrm>
          <a:custGeom>
            <a:avLst/>
            <a:gdLst/>
            <a:ahLst/>
            <a:cxnLst/>
            <a:rect l="l" t="t" r="r" b="b"/>
            <a:pathLst>
              <a:path w="105409" h="6855459">
                <a:moveTo>
                  <a:pt x="104836" y="6854848"/>
                </a:moveTo>
                <a:lnTo>
                  <a:pt x="0" y="6854848"/>
                </a:lnTo>
                <a:lnTo>
                  <a:pt x="0" y="0"/>
                </a:lnTo>
                <a:lnTo>
                  <a:pt x="104836" y="0"/>
                </a:lnTo>
                <a:lnTo>
                  <a:pt x="104836" y="685484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1717" y="934171"/>
            <a:ext cx="4211864" cy="5745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2000" b="1" spc="60" dirty="0">
                <a:solidFill>
                  <a:srgbClr val="B1174A"/>
                </a:solidFill>
                <a:latin typeface="Calibri"/>
                <a:cs typeface="Calibri"/>
              </a:rPr>
              <a:t>Fonctionnalités</a:t>
            </a:r>
            <a:r>
              <a:rPr sz="2000" spc="60" dirty="0">
                <a:solidFill>
                  <a:srgbClr val="B1174A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 marL="39370" marR="1774189">
              <a:lnSpc>
                <a:spcPct val="100000"/>
              </a:lnSpc>
            </a:pPr>
            <a:r>
              <a:rPr sz="1500" spc="85" dirty="0">
                <a:solidFill>
                  <a:srgbClr val="B1174A"/>
                </a:solidFill>
                <a:latin typeface="Calibri"/>
                <a:cs typeface="Calibri"/>
              </a:rPr>
              <a:t>Le</a:t>
            </a:r>
            <a:r>
              <a:rPr sz="1500" spc="45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1174A"/>
                </a:solidFill>
                <a:latin typeface="Calibri"/>
                <a:cs typeface="Calibri"/>
              </a:rPr>
              <a:t>MODULE</a:t>
            </a:r>
            <a:r>
              <a:rPr sz="1500" spc="5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105" dirty="0">
                <a:solidFill>
                  <a:srgbClr val="B1174A"/>
                </a:solidFill>
                <a:latin typeface="Calibri"/>
                <a:cs typeface="Calibri"/>
              </a:rPr>
              <a:t>PCA</a:t>
            </a:r>
            <a:r>
              <a:rPr sz="1500" spc="50" dirty="0">
                <a:solidFill>
                  <a:srgbClr val="B1174A"/>
                </a:solidFill>
                <a:latin typeface="Calibri"/>
                <a:cs typeface="Calibri"/>
              </a:rPr>
              <a:t> permet </a:t>
            </a:r>
            <a:r>
              <a:rPr sz="1500" spc="60" dirty="0">
                <a:solidFill>
                  <a:srgbClr val="B1174A"/>
                </a:solidFill>
                <a:latin typeface="Calibri"/>
                <a:cs typeface="Calibri"/>
              </a:rPr>
              <a:t>la</a:t>
            </a:r>
            <a:r>
              <a:rPr sz="1500" spc="5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B1174A"/>
                </a:solidFill>
                <a:latin typeface="Calibri"/>
                <a:cs typeface="Calibri"/>
              </a:rPr>
              <a:t>gestion </a:t>
            </a:r>
            <a:r>
              <a:rPr sz="1500" dirty="0">
                <a:solidFill>
                  <a:srgbClr val="B1174A"/>
                </a:solidFill>
                <a:latin typeface="Calibri"/>
                <a:cs typeface="Calibri"/>
              </a:rPr>
              <a:t>intégrée</a:t>
            </a:r>
            <a:r>
              <a:rPr sz="1500" spc="17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B1174A"/>
                </a:solidFill>
                <a:latin typeface="Calibri"/>
                <a:cs typeface="Calibri"/>
              </a:rPr>
              <a:t>de</a:t>
            </a:r>
            <a:r>
              <a:rPr sz="1500" spc="17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B1174A"/>
                </a:solidFill>
                <a:latin typeface="Calibri"/>
                <a:cs typeface="Calibri"/>
              </a:rPr>
              <a:t>la</a:t>
            </a:r>
            <a:r>
              <a:rPr sz="1500" spc="17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1174A"/>
                </a:solidFill>
                <a:latin typeface="Calibri"/>
                <a:cs typeface="Calibri"/>
              </a:rPr>
              <a:t>continuité</a:t>
            </a:r>
            <a:r>
              <a:rPr sz="1500" spc="17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B1174A"/>
                </a:solidFill>
                <a:latin typeface="Calibri"/>
                <a:cs typeface="Calibri"/>
              </a:rPr>
              <a:t>d’activité </a:t>
            </a:r>
            <a:r>
              <a:rPr sz="1500" spc="50" dirty="0">
                <a:solidFill>
                  <a:srgbClr val="B1174A"/>
                </a:solidFill>
                <a:latin typeface="Calibri"/>
                <a:cs typeface="Calibri"/>
              </a:rPr>
              <a:t>conformément</a:t>
            </a:r>
            <a:r>
              <a:rPr sz="1500" spc="-1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B1174A"/>
                </a:solidFill>
                <a:latin typeface="Calibri"/>
                <a:cs typeface="Calibri"/>
              </a:rPr>
              <a:t>à</a:t>
            </a:r>
            <a:r>
              <a:rPr sz="1500" spc="-5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B1174A"/>
                </a:solidFill>
                <a:latin typeface="Calibri"/>
                <a:cs typeface="Calibri"/>
              </a:rPr>
              <a:t>la</a:t>
            </a:r>
            <a:r>
              <a:rPr sz="1500" spc="-5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B1174A"/>
                </a:solidFill>
                <a:latin typeface="Calibri"/>
                <a:cs typeface="Calibri"/>
              </a:rPr>
              <a:t>norme</a:t>
            </a:r>
            <a:r>
              <a:rPr sz="1500" spc="-1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B1174A"/>
                </a:solidFill>
                <a:latin typeface="Calibri"/>
                <a:cs typeface="Calibri"/>
              </a:rPr>
              <a:t>ISO22301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826769">
              <a:lnSpc>
                <a:spcPct val="130800"/>
              </a:lnSpc>
              <a:spcBef>
                <a:spcPts val="5"/>
              </a:spcBef>
            </a:pPr>
            <a:r>
              <a:rPr spc="210" dirty="0">
                <a:solidFill>
                  <a:srgbClr val="3C0059"/>
                </a:solidFill>
                <a:latin typeface="Calibri"/>
                <a:cs typeface="Calibri"/>
              </a:rPr>
              <a:t>BIA</a:t>
            </a:r>
            <a:r>
              <a:rPr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14" dirty="0">
                <a:solidFill>
                  <a:srgbClr val="3C0059"/>
                </a:solidFill>
                <a:latin typeface="Calibri"/>
                <a:cs typeface="Calibri"/>
              </a:rPr>
              <a:t>(Business</a:t>
            </a:r>
            <a:r>
              <a:rPr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30" dirty="0">
                <a:solidFill>
                  <a:srgbClr val="3C0059"/>
                </a:solidFill>
                <a:latin typeface="Calibri"/>
                <a:cs typeface="Calibri"/>
              </a:rPr>
              <a:t>Impact</a:t>
            </a:r>
            <a:r>
              <a:rPr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3C0059"/>
                </a:solidFill>
                <a:latin typeface="Calibri"/>
                <a:cs typeface="Calibri"/>
              </a:rPr>
              <a:t>Analysis)</a:t>
            </a:r>
            <a:r>
              <a:rPr dirty="0">
                <a:solidFill>
                  <a:srgbClr val="3C0059"/>
                </a:solidFill>
                <a:latin typeface="Calibri"/>
                <a:cs typeface="Calibri"/>
              </a:rPr>
              <a:t> : </a:t>
            </a:r>
            <a:endParaRPr lang="fr-FR" dirty="0">
              <a:solidFill>
                <a:srgbClr val="3C0059"/>
              </a:solidFill>
              <a:latin typeface="Calibri"/>
              <a:cs typeface="Calibri"/>
            </a:endParaRPr>
          </a:p>
          <a:p>
            <a:pPr marL="12700" marR="826769">
              <a:lnSpc>
                <a:spcPct val="130800"/>
              </a:lnSpc>
              <a:spcBef>
                <a:spcPts val="5"/>
              </a:spcBef>
            </a:pPr>
            <a:r>
              <a:rPr spc="65" dirty="0">
                <a:solidFill>
                  <a:srgbClr val="B1174A"/>
                </a:solidFill>
                <a:latin typeface="Calibri"/>
                <a:cs typeface="Calibri"/>
              </a:rPr>
              <a:t>o</a:t>
            </a:r>
            <a:r>
              <a:rPr spc="-15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5" dirty="0">
                <a:solidFill>
                  <a:srgbClr val="3C0059"/>
                </a:solidFill>
                <a:latin typeface="Calibri"/>
                <a:cs typeface="Calibri"/>
              </a:rPr>
              <a:t>plans</a:t>
            </a:r>
            <a:r>
              <a:rPr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45" dirty="0">
                <a:solidFill>
                  <a:srgbClr val="3C0059"/>
                </a:solidFill>
                <a:latin typeface="Calibri"/>
                <a:cs typeface="Calibri"/>
              </a:rPr>
              <a:t>continuité;</a:t>
            </a:r>
            <a:endParaRPr dirty="0">
              <a:latin typeface="Calibri"/>
              <a:cs typeface="Calibri"/>
            </a:endParaRPr>
          </a:p>
          <a:p>
            <a:pPr marL="12700" marR="327025">
              <a:lnSpc>
                <a:spcPct val="130800"/>
              </a:lnSpc>
              <a:buClr>
                <a:srgbClr val="B1174A"/>
              </a:buClr>
              <a:buChar char="o"/>
              <a:tabLst>
                <a:tab pos="225425" algn="l"/>
              </a:tabLst>
            </a:pPr>
            <a:r>
              <a:rPr spc="7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80" dirty="0">
                <a:solidFill>
                  <a:srgbClr val="3C0059"/>
                </a:solidFill>
                <a:latin typeface="Calibri"/>
                <a:cs typeface="Calibri"/>
              </a:rPr>
              <a:t>dispositifs</a:t>
            </a:r>
            <a:r>
              <a:rPr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45" dirty="0">
                <a:solidFill>
                  <a:srgbClr val="3C0059"/>
                </a:solidFill>
                <a:latin typeface="Calibri"/>
                <a:cs typeface="Calibri"/>
              </a:rPr>
              <a:t>continuité </a:t>
            </a:r>
            <a:r>
              <a:rPr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0" dirty="0">
                <a:solidFill>
                  <a:srgbClr val="3C0059"/>
                </a:solidFill>
                <a:latin typeface="Calibri"/>
                <a:cs typeface="Calibri"/>
              </a:rPr>
              <a:t>tâches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70" dirty="0">
                <a:solidFill>
                  <a:srgbClr val="3C0059"/>
                </a:solidFill>
                <a:latin typeface="Calibri"/>
                <a:cs typeface="Calibri"/>
              </a:rPr>
              <a:t>correspondantes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95" dirty="0">
                <a:solidFill>
                  <a:srgbClr val="3C0059"/>
                </a:solidFill>
                <a:latin typeface="Calibri"/>
                <a:cs typeface="Calibri"/>
              </a:rPr>
              <a:t>(Dépendances</a:t>
            </a:r>
            <a:r>
              <a:rPr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0" dirty="0">
                <a:solidFill>
                  <a:srgbClr val="3C0059"/>
                </a:solidFill>
                <a:latin typeface="Calibri"/>
                <a:cs typeface="Calibri"/>
              </a:rPr>
              <a:t>Jalonnement</a:t>
            </a:r>
            <a:r>
              <a:rPr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70" dirty="0">
                <a:solidFill>
                  <a:srgbClr val="3C0059"/>
                </a:solidFill>
                <a:latin typeface="Calibri"/>
                <a:cs typeface="Calibri"/>
              </a:rPr>
              <a:t>compris);</a:t>
            </a:r>
            <a:endParaRPr dirty="0">
              <a:latin typeface="Calibri"/>
              <a:cs typeface="Calibri"/>
            </a:endParaRPr>
          </a:p>
          <a:p>
            <a:pPr marL="12700" marR="152400">
              <a:lnSpc>
                <a:spcPct val="130800"/>
              </a:lnSpc>
              <a:buClr>
                <a:srgbClr val="B1174A"/>
              </a:buClr>
              <a:buChar char="o"/>
              <a:tabLst>
                <a:tab pos="225425" algn="l"/>
              </a:tabLst>
            </a:pPr>
            <a:r>
              <a:rPr spc="7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3C0059"/>
                </a:solidFill>
                <a:latin typeface="Calibri"/>
                <a:cs typeface="Calibri"/>
              </a:rPr>
              <a:t>documents</a:t>
            </a:r>
            <a:r>
              <a:rPr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3C0059"/>
                </a:solidFill>
                <a:latin typeface="Calibri"/>
                <a:cs typeface="Calibri"/>
              </a:rPr>
              <a:t>liés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5" dirty="0">
                <a:solidFill>
                  <a:srgbClr val="3C0059"/>
                </a:solidFill>
                <a:latin typeface="Calibri"/>
                <a:cs typeface="Calibri"/>
              </a:rPr>
              <a:t>aux</a:t>
            </a:r>
            <a:r>
              <a:rPr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95" dirty="0">
                <a:solidFill>
                  <a:srgbClr val="3C0059"/>
                </a:solidFill>
                <a:latin typeface="Calibri"/>
                <a:cs typeface="Calibri"/>
              </a:rPr>
              <a:t>plans </a:t>
            </a:r>
            <a:r>
              <a:rPr spc="10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pc="-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45" dirty="0">
                <a:solidFill>
                  <a:srgbClr val="3C0059"/>
                </a:solidFill>
                <a:latin typeface="Calibri"/>
                <a:cs typeface="Calibri"/>
              </a:rPr>
              <a:t>continuité;</a:t>
            </a:r>
            <a:endParaRPr dirty="0">
              <a:latin typeface="Calibri"/>
              <a:cs typeface="Calibri"/>
            </a:endParaRPr>
          </a:p>
          <a:p>
            <a:pPr marL="224790" indent="-212725">
              <a:lnSpc>
                <a:spcPct val="100000"/>
              </a:lnSpc>
              <a:spcBef>
                <a:spcPts val="795"/>
              </a:spcBef>
              <a:buClr>
                <a:srgbClr val="B1174A"/>
              </a:buClr>
              <a:buChar char="o"/>
              <a:tabLst>
                <a:tab pos="225425" algn="l"/>
              </a:tabLst>
            </a:pPr>
            <a:r>
              <a:rPr spc="7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85" dirty="0">
                <a:solidFill>
                  <a:srgbClr val="3C0059"/>
                </a:solidFill>
                <a:latin typeface="Calibri"/>
                <a:cs typeface="Calibri"/>
              </a:rPr>
              <a:t>crises;</a:t>
            </a:r>
            <a:endParaRPr dirty="0">
              <a:latin typeface="Calibri"/>
              <a:cs typeface="Calibri"/>
            </a:endParaRPr>
          </a:p>
          <a:p>
            <a:pPr marL="224790" indent="-212725">
              <a:lnSpc>
                <a:spcPct val="100000"/>
              </a:lnSpc>
              <a:spcBef>
                <a:spcPts val="795"/>
              </a:spcBef>
              <a:buClr>
                <a:srgbClr val="B1174A"/>
              </a:buClr>
              <a:buChar char="o"/>
              <a:tabLst>
                <a:tab pos="225425" algn="l"/>
              </a:tabLst>
            </a:pP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Tests</a:t>
            </a:r>
            <a:r>
              <a:rPr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5" dirty="0">
                <a:solidFill>
                  <a:srgbClr val="3C0059"/>
                </a:solidFill>
                <a:latin typeface="Calibri"/>
                <a:cs typeface="Calibri"/>
              </a:rPr>
              <a:t>plans</a:t>
            </a:r>
            <a:r>
              <a:rPr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10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pc="40" dirty="0">
                <a:solidFill>
                  <a:srgbClr val="3C0059"/>
                </a:solidFill>
                <a:latin typeface="Calibri"/>
                <a:cs typeface="Calibri"/>
              </a:rPr>
              <a:t>continuité</a:t>
            </a:r>
            <a:r>
              <a:rPr spc="4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6564" y="253615"/>
            <a:ext cx="4496436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Module:</a:t>
            </a:r>
            <a:r>
              <a:rPr sz="2200" i="0" spc="9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60" dirty="0">
                <a:solidFill>
                  <a:srgbClr val="4E216F"/>
                </a:solidFill>
                <a:latin typeface="Calibri"/>
                <a:cs typeface="Calibri"/>
              </a:rPr>
              <a:t>Continuité</a:t>
            </a:r>
            <a:r>
              <a:rPr sz="2200" i="0" spc="9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55" dirty="0">
                <a:solidFill>
                  <a:srgbClr val="4E216F"/>
                </a:solidFill>
                <a:latin typeface="Calibri"/>
                <a:cs typeface="Calibri"/>
              </a:rPr>
              <a:t>d’activité,</a:t>
            </a:r>
            <a:r>
              <a:rPr sz="2200" i="0" spc="9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30" dirty="0">
                <a:solidFill>
                  <a:srgbClr val="4E216F"/>
                </a:solidFill>
                <a:latin typeface="Calibri"/>
                <a:cs typeface="Calibri"/>
              </a:rPr>
              <a:t>PCA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9068" y="151854"/>
            <a:ext cx="993936" cy="59054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9969489" y="821561"/>
            <a:ext cx="1498600" cy="273050"/>
            <a:chOff x="9969489" y="821561"/>
            <a:chExt cx="1498600" cy="27305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489" y="824982"/>
              <a:ext cx="178365" cy="2430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9400" y="824982"/>
              <a:ext cx="229067" cy="24300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1482" y="824982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2711" y="824982"/>
              <a:ext cx="229067" cy="2430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997236" y="821561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1024" y="821561"/>
              <a:ext cx="186726" cy="24963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16</a:t>
            </a:r>
          </a:p>
        </p:txBody>
      </p:sp>
      <p:grpSp>
        <p:nvGrpSpPr>
          <p:cNvPr id="25" name="object 3">
            <a:extLst>
              <a:ext uri="{FF2B5EF4-FFF2-40B4-BE49-F238E27FC236}">
                <a16:creationId xmlns:a16="http://schemas.microsoft.com/office/drawing/2014/main" id="{65EE9FF0-EA2D-46D7-89E7-20C171B41DC8}"/>
              </a:ext>
            </a:extLst>
          </p:cNvPr>
          <p:cNvGrpSpPr/>
          <p:nvPr/>
        </p:nvGrpSpPr>
        <p:grpSpPr>
          <a:xfrm>
            <a:off x="4419600" y="1150563"/>
            <a:ext cx="7889240" cy="5509260"/>
            <a:chOff x="4201159" y="622300"/>
            <a:chExt cx="7889240" cy="5509260"/>
          </a:xfrm>
        </p:grpSpPr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97C559C5-C9E7-41ED-9FB5-6A6F6E0714B3}"/>
                </a:ext>
              </a:extLst>
            </p:cNvPr>
            <p:cNvSpPr/>
            <p:nvPr/>
          </p:nvSpPr>
          <p:spPr>
            <a:xfrm>
              <a:off x="4211319" y="622300"/>
              <a:ext cx="7879080" cy="37871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F82BA21D-389D-48F9-8234-AE9324646CB3}"/>
                </a:ext>
              </a:extLst>
            </p:cNvPr>
            <p:cNvSpPr/>
            <p:nvPr/>
          </p:nvSpPr>
          <p:spPr>
            <a:xfrm>
              <a:off x="4557140" y="968756"/>
              <a:ext cx="7187819" cy="30960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09405E1A-FCA8-475E-B9DD-CA96106A2F2C}"/>
                </a:ext>
              </a:extLst>
            </p:cNvPr>
            <p:cNvSpPr/>
            <p:nvPr/>
          </p:nvSpPr>
          <p:spPr>
            <a:xfrm>
              <a:off x="4512690" y="924306"/>
              <a:ext cx="7277100" cy="3185160"/>
            </a:xfrm>
            <a:custGeom>
              <a:avLst/>
              <a:gdLst/>
              <a:ahLst/>
              <a:cxnLst/>
              <a:rect l="l" t="t" r="r" b="b"/>
              <a:pathLst>
                <a:path w="7277100" h="3185160">
                  <a:moveTo>
                    <a:pt x="559562" y="0"/>
                  </a:moveTo>
                  <a:lnTo>
                    <a:pt x="7277100" y="0"/>
                  </a:lnTo>
                  <a:lnTo>
                    <a:pt x="7277100" y="2625725"/>
                  </a:lnTo>
                  <a:lnTo>
                    <a:pt x="7274179" y="2681732"/>
                  </a:lnTo>
                  <a:lnTo>
                    <a:pt x="7265924" y="2737485"/>
                  </a:lnTo>
                  <a:lnTo>
                    <a:pt x="7251700" y="2791460"/>
                  </a:lnTo>
                  <a:lnTo>
                    <a:pt x="7233158" y="2842641"/>
                  </a:lnTo>
                  <a:lnTo>
                    <a:pt x="7209409" y="2891917"/>
                  </a:lnTo>
                  <a:lnTo>
                    <a:pt x="7181342" y="2938018"/>
                  </a:lnTo>
                  <a:lnTo>
                    <a:pt x="7149084" y="2981198"/>
                  </a:lnTo>
                  <a:lnTo>
                    <a:pt x="7112761" y="3020822"/>
                  </a:lnTo>
                  <a:lnTo>
                    <a:pt x="7072757" y="3057017"/>
                  </a:lnTo>
                  <a:lnTo>
                    <a:pt x="7029831" y="3089275"/>
                  </a:lnTo>
                  <a:lnTo>
                    <a:pt x="6983603" y="3117342"/>
                  </a:lnTo>
                  <a:lnTo>
                    <a:pt x="6934581" y="3140964"/>
                  </a:lnTo>
                  <a:lnTo>
                    <a:pt x="6883146" y="3160014"/>
                  </a:lnTo>
                  <a:lnTo>
                    <a:pt x="6829044" y="3173857"/>
                  </a:lnTo>
                  <a:lnTo>
                    <a:pt x="6773544" y="3181985"/>
                  </a:lnTo>
                  <a:lnTo>
                    <a:pt x="6717538" y="3185033"/>
                  </a:lnTo>
                  <a:lnTo>
                    <a:pt x="0" y="3185033"/>
                  </a:lnTo>
                  <a:lnTo>
                    <a:pt x="0" y="559689"/>
                  </a:lnTo>
                  <a:lnTo>
                    <a:pt x="2921" y="503682"/>
                  </a:lnTo>
                  <a:lnTo>
                    <a:pt x="11175" y="447929"/>
                  </a:lnTo>
                  <a:lnTo>
                    <a:pt x="25400" y="393954"/>
                  </a:lnTo>
                  <a:lnTo>
                    <a:pt x="43942" y="342773"/>
                  </a:lnTo>
                  <a:lnTo>
                    <a:pt x="67691" y="293497"/>
                  </a:lnTo>
                  <a:lnTo>
                    <a:pt x="95631" y="247396"/>
                  </a:lnTo>
                  <a:lnTo>
                    <a:pt x="128016" y="204343"/>
                  </a:lnTo>
                  <a:lnTo>
                    <a:pt x="164211" y="164211"/>
                  </a:lnTo>
                  <a:lnTo>
                    <a:pt x="204216" y="128016"/>
                  </a:lnTo>
                  <a:lnTo>
                    <a:pt x="247269" y="95758"/>
                  </a:lnTo>
                  <a:lnTo>
                    <a:pt x="293497" y="67691"/>
                  </a:lnTo>
                  <a:lnTo>
                    <a:pt x="342646" y="43942"/>
                  </a:lnTo>
                  <a:lnTo>
                    <a:pt x="393954" y="25400"/>
                  </a:lnTo>
                  <a:lnTo>
                    <a:pt x="447801" y="11176"/>
                  </a:lnTo>
                  <a:lnTo>
                    <a:pt x="503555" y="3048"/>
                  </a:lnTo>
                  <a:lnTo>
                    <a:pt x="55956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07C8C74D-73F5-422C-9512-BD40416D8695}"/>
                </a:ext>
              </a:extLst>
            </p:cNvPr>
            <p:cNvSpPr/>
            <p:nvPr/>
          </p:nvSpPr>
          <p:spPr>
            <a:xfrm>
              <a:off x="7279639" y="4030979"/>
              <a:ext cx="4678680" cy="2021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5927DB3B-89BF-47DC-9BC5-7DFF66878882}"/>
                </a:ext>
              </a:extLst>
            </p:cNvPr>
            <p:cNvSpPr/>
            <p:nvPr/>
          </p:nvSpPr>
          <p:spPr>
            <a:xfrm>
              <a:off x="7624063" y="4375530"/>
              <a:ext cx="3988307" cy="13320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C9E4FFB4-B294-4462-BDE7-5859BD06E5E6}"/>
                </a:ext>
              </a:extLst>
            </p:cNvPr>
            <p:cNvSpPr/>
            <p:nvPr/>
          </p:nvSpPr>
          <p:spPr>
            <a:xfrm>
              <a:off x="7579613" y="4331080"/>
              <a:ext cx="4077970" cy="1421765"/>
            </a:xfrm>
            <a:custGeom>
              <a:avLst/>
              <a:gdLst/>
              <a:ahLst/>
              <a:cxnLst/>
              <a:rect l="l" t="t" r="r" b="b"/>
              <a:pathLst>
                <a:path w="4077970" h="1421764">
                  <a:moveTo>
                    <a:pt x="264540" y="0"/>
                  </a:moveTo>
                  <a:lnTo>
                    <a:pt x="4077461" y="0"/>
                  </a:lnTo>
                  <a:lnTo>
                    <a:pt x="4077461" y="1156716"/>
                  </a:lnTo>
                  <a:lnTo>
                    <a:pt x="4072508" y="1208278"/>
                  </a:lnTo>
                  <a:lnTo>
                    <a:pt x="4056633" y="1258557"/>
                  </a:lnTo>
                  <a:lnTo>
                    <a:pt x="4031995" y="1303731"/>
                  </a:lnTo>
                  <a:lnTo>
                    <a:pt x="3999610" y="1343279"/>
                  </a:lnTo>
                  <a:lnTo>
                    <a:pt x="3959986" y="1375689"/>
                  </a:lnTo>
                  <a:lnTo>
                    <a:pt x="3914775" y="1400416"/>
                  </a:lnTo>
                  <a:lnTo>
                    <a:pt x="3864609" y="1416215"/>
                  </a:lnTo>
                  <a:lnTo>
                    <a:pt x="3812920" y="1421231"/>
                  </a:lnTo>
                  <a:lnTo>
                    <a:pt x="0" y="1421231"/>
                  </a:lnTo>
                  <a:lnTo>
                    <a:pt x="0" y="264541"/>
                  </a:lnTo>
                  <a:lnTo>
                    <a:pt x="5079" y="212979"/>
                  </a:lnTo>
                  <a:lnTo>
                    <a:pt x="20827" y="162687"/>
                  </a:lnTo>
                  <a:lnTo>
                    <a:pt x="45592" y="117475"/>
                  </a:lnTo>
                  <a:lnTo>
                    <a:pt x="77977" y="77978"/>
                  </a:lnTo>
                  <a:lnTo>
                    <a:pt x="117475" y="45593"/>
                  </a:lnTo>
                  <a:lnTo>
                    <a:pt x="162686" y="20828"/>
                  </a:lnTo>
                  <a:lnTo>
                    <a:pt x="212978" y="5080"/>
                  </a:lnTo>
                  <a:lnTo>
                    <a:pt x="26454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CC0BB9E2-2859-48E9-8DB6-3B0EA7A9F7FA}"/>
                </a:ext>
              </a:extLst>
            </p:cNvPr>
            <p:cNvSpPr/>
            <p:nvPr/>
          </p:nvSpPr>
          <p:spPr>
            <a:xfrm>
              <a:off x="4201159" y="4432300"/>
              <a:ext cx="3352799" cy="1699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2E94E8C9-EFC0-4186-885F-C5E50068F96C}"/>
                </a:ext>
              </a:extLst>
            </p:cNvPr>
            <p:cNvSpPr/>
            <p:nvPr/>
          </p:nvSpPr>
          <p:spPr>
            <a:xfrm>
              <a:off x="4547615" y="4778375"/>
              <a:ext cx="2661666" cy="10080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2">
              <a:extLst>
                <a:ext uri="{FF2B5EF4-FFF2-40B4-BE49-F238E27FC236}">
                  <a16:creationId xmlns:a16="http://schemas.microsoft.com/office/drawing/2014/main" id="{E732C1A8-E3F3-432E-B354-A36A2175BDC4}"/>
                </a:ext>
              </a:extLst>
            </p:cNvPr>
            <p:cNvSpPr/>
            <p:nvPr/>
          </p:nvSpPr>
          <p:spPr>
            <a:xfrm>
              <a:off x="4503165" y="4733925"/>
              <a:ext cx="2750820" cy="1097915"/>
            </a:xfrm>
            <a:custGeom>
              <a:avLst/>
              <a:gdLst/>
              <a:ahLst/>
              <a:cxnLst/>
              <a:rect l="l" t="t" r="r" b="b"/>
              <a:pathLst>
                <a:path w="2750820" h="1097914">
                  <a:moveTo>
                    <a:pt x="210312" y="0"/>
                  </a:moveTo>
                  <a:lnTo>
                    <a:pt x="2750692" y="0"/>
                  </a:lnTo>
                  <a:lnTo>
                    <a:pt x="2750692" y="886942"/>
                  </a:lnTo>
                  <a:lnTo>
                    <a:pt x="2746502" y="927125"/>
                  </a:lnTo>
                  <a:lnTo>
                    <a:pt x="2734437" y="967232"/>
                  </a:lnTo>
                  <a:lnTo>
                    <a:pt x="2714752" y="1003617"/>
                  </a:lnTo>
                  <a:lnTo>
                    <a:pt x="2688716" y="1035088"/>
                  </a:lnTo>
                  <a:lnTo>
                    <a:pt x="2657602" y="1061237"/>
                  </a:lnTo>
                  <a:lnTo>
                    <a:pt x="2621026" y="1081036"/>
                  </a:lnTo>
                  <a:lnTo>
                    <a:pt x="2580893" y="1093063"/>
                  </a:lnTo>
                  <a:lnTo>
                    <a:pt x="2540762" y="1097318"/>
                  </a:lnTo>
                  <a:lnTo>
                    <a:pt x="0" y="1097318"/>
                  </a:lnTo>
                  <a:lnTo>
                    <a:pt x="0" y="210312"/>
                  </a:lnTo>
                  <a:lnTo>
                    <a:pt x="4191" y="170180"/>
                  </a:lnTo>
                  <a:lnTo>
                    <a:pt x="16256" y="130048"/>
                  </a:lnTo>
                  <a:lnTo>
                    <a:pt x="35941" y="93599"/>
                  </a:lnTo>
                  <a:lnTo>
                    <a:pt x="62103" y="62102"/>
                  </a:lnTo>
                  <a:lnTo>
                    <a:pt x="93725" y="35941"/>
                  </a:lnTo>
                  <a:lnTo>
                    <a:pt x="130048" y="16256"/>
                  </a:lnTo>
                  <a:lnTo>
                    <a:pt x="170180" y="4191"/>
                  </a:lnTo>
                  <a:lnTo>
                    <a:pt x="21031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0622" y="433414"/>
            <a:ext cx="4512151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Module:</a:t>
            </a:r>
            <a:r>
              <a:rPr sz="2200" i="0" spc="8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80" dirty="0">
                <a:solidFill>
                  <a:srgbClr val="4E216F"/>
                </a:solidFill>
                <a:latin typeface="Calibri"/>
                <a:cs typeface="Calibri"/>
              </a:rPr>
              <a:t>Gestion</a:t>
            </a:r>
            <a:r>
              <a:rPr sz="2200" i="0" spc="8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30" dirty="0">
                <a:solidFill>
                  <a:srgbClr val="4E216F"/>
                </a:solidFill>
                <a:latin typeface="Calibri"/>
                <a:cs typeface="Calibri"/>
              </a:rPr>
              <a:t>des</a:t>
            </a:r>
            <a:r>
              <a:rPr sz="2200" i="0" spc="9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100" dirty="0">
                <a:solidFill>
                  <a:srgbClr val="4E216F"/>
                </a:solidFill>
                <a:latin typeface="Calibri"/>
                <a:cs typeface="Calibri"/>
              </a:rPr>
              <a:t>Incidents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200" i="0" spc="65" dirty="0">
                <a:solidFill>
                  <a:srgbClr val="B1174A"/>
                </a:solidFill>
                <a:latin typeface="Calibri"/>
                <a:cs typeface="Calibri"/>
              </a:rPr>
              <a:t>Fonctionnalités: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67" y="1681568"/>
            <a:ext cx="36474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87020">
              <a:lnSpc>
                <a:spcPct val="100000"/>
              </a:lnSpc>
              <a:spcBef>
                <a:spcPts val="100"/>
              </a:spcBef>
              <a:buClr>
                <a:srgbClr val="B1174A"/>
              </a:buClr>
              <a:buFont typeface="Verdana"/>
              <a:buChar char="o"/>
              <a:tabLst>
                <a:tab pos="325120" algn="l"/>
              </a:tabLst>
            </a:pP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Déclaration</a:t>
            </a:r>
            <a:r>
              <a:rPr sz="20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incidents;</a:t>
            </a:r>
            <a:endParaRPr sz="2000" dirty="0">
              <a:latin typeface="Calibri"/>
              <a:cs typeface="Calibri"/>
            </a:endParaRPr>
          </a:p>
          <a:p>
            <a:pPr marL="325120" indent="-287020">
              <a:lnSpc>
                <a:spcPct val="100000"/>
              </a:lnSpc>
              <a:buClr>
                <a:srgbClr val="B1174A"/>
              </a:buClr>
              <a:buFont typeface="Verdana"/>
              <a:buChar char="o"/>
              <a:tabLst>
                <a:tab pos="325120" algn="l"/>
              </a:tabLst>
            </a:pP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Classification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incidents;</a:t>
            </a:r>
            <a:endParaRPr sz="2000" dirty="0">
              <a:latin typeface="Calibri"/>
              <a:cs typeface="Calibri"/>
            </a:endParaRPr>
          </a:p>
          <a:p>
            <a:pPr marL="324485" marR="511809" indent="-287020">
              <a:lnSpc>
                <a:spcPct val="100000"/>
              </a:lnSpc>
              <a:buClr>
                <a:srgbClr val="B1174A"/>
              </a:buClr>
              <a:buFont typeface="Verdana"/>
              <a:buChar char="o"/>
              <a:tabLst>
                <a:tab pos="325120" algn="l"/>
              </a:tabLst>
            </a:pP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Planification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Suivi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du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incidents;</a:t>
            </a:r>
            <a:endParaRPr sz="2000" dirty="0">
              <a:latin typeface="Calibri"/>
              <a:cs typeface="Calibri"/>
            </a:endParaRPr>
          </a:p>
          <a:p>
            <a:pPr marL="324485" marR="30480" indent="-287020">
              <a:lnSpc>
                <a:spcPct val="100000"/>
              </a:lnSpc>
              <a:buClr>
                <a:srgbClr val="B1174A"/>
              </a:buClr>
              <a:buFont typeface="Verdana"/>
              <a:buChar char="o"/>
              <a:tabLst>
                <a:tab pos="325120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documents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liés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à </a:t>
            </a:r>
            <a:r>
              <a:rPr sz="2000" spc="40" dirty="0">
                <a:solidFill>
                  <a:srgbClr val="3C0059"/>
                </a:solidFill>
                <a:latin typeface="Calibri"/>
                <a:cs typeface="Calibri"/>
              </a:rPr>
              <a:t>l’incident.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8673" y="234470"/>
            <a:ext cx="993936" cy="5905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9619095" y="904173"/>
            <a:ext cx="1498600" cy="273050"/>
            <a:chOff x="9619095" y="904173"/>
            <a:chExt cx="1498600" cy="27305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9095" y="907594"/>
              <a:ext cx="178365" cy="2430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9006" y="907594"/>
              <a:ext cx="229067" cy="2430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81088" y="907594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2317" y="907594"/>
              <a:ext cx="229067" cy="2430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646842" y="904173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30630" y="904173"/>
              <a:ext cx="186726" cy="24963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17</a:t>
            </a:r>
          </a:p>
        </p:txBody>
      </p:sp>
      <p:grpSp>
        <p:nvGrpSpPr>
          <p:cNvPr id="26" name="object 4">
            <a:extLst>
              <a:ext uri="{FF2B5EF4-FFF2-40B4-BE49-F238E27FC236}">
                <a16:creationId xmlns:a16="http://schemas.microsoft.com/office/drawing/2014/main" id="{F386BBD6-E6C7-430B-B982-5E09F2EE966F}"/>
              </a:ext>
            </a:extLst>
          </p:cNvPr>
          <p:cNvGrpSpPr/>
          <p:nvPr/>
        </p:nvGrpSpPr>
        <p:grpSpPr>
          <a:xfrm>
            <a:off x="4411027" y="1295400"/>
            <a:ext cx="7127240" cy="4963795"/>
            <a:chOff x="4244340" y="1206024"/>
            <a:chExt cx="7127240" cy="4963795"/>
          </a:xfrm>
        </p:grpSpPr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003AC23D-B404-4971-85D4-16C3BCDF3660}"/>
                </a:ext>
              </a:extLst>
            </p:cNvPr>
            <p:cNvSpPr/>
            <p:nvPr/>
          </p:nvSpPr>
          <p:spPr>
            <a:xfrm>
              <a:off x="4280910" y="1206024"/>
              <a:ext cx="7049018" cy="3042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196BE18A-A185-4A16-BDA5-DDFD47902E8B}"/>
                </a:ext>
              </a:extLst>
            </p:cNvPr>
            <p:cNvSpPr/>
            <p:nvPr/>
          </p:nvSpPr>
          <p:spPr>
            <a:xfrm>
              <a:off x="4588891" y="1502028"/>
              <a:ext cx="6432042" cy="24362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DA9A2314-ADF8-4989-894E-7E9682EDA0FC}"/>
                </a:ext>
              </a:extLst>
            </p:cNvPr>
            <p:cNvSpPr/>
            <p:nvPr/>
          </p:nvSpPr>
          <p:spPr>
            <a:xfrm>
              <a:off x="4544441" y="1457578"/>
              <a:ext cx="6521450" cy="2525395"/>
            </a:xfrm>
            <a:custGeom>
              <a:avLst/>
              <a:gdLst/>
              <a:ahLst/>
              <a:cxnLst/>
              <a:rect l="l" t="t" r="r" b="b"/>
              <a:pathLst>
                <a:path w="6521450" h="2525395">
                  <a:moveTo>
                    <a:pt x="449707" y="0"/>
                  </a:moveTo>
                  <a:lnTo>
                    <a:pt x="6521069" y="0"/>
                  </a:lnTo>
                  <a:lnTo>
                    <a:pt x="6521069" y="2075942"/>
                  </a:lnTo>
                  <a:lnTo>
                    <a:pt x="6518909" y="2121154"/>
                  </a:lnTo>
                  <a:lnTo>
                    <a:pt x="6511798" y="2165604"/>
                  </a:lnTo>
                  <a:lnTo>
                    <a:pt x="6500876" y="2208657"/>
                  </a:lnTo>
                  <a:lnTo>
                    <a:pt x="6485890" y="2250059"/>
                  </a:lnTo>
                  <a:lnTo>
                    <a:pt x="6466840" y="2289937"/>
                  </a:lnTo>
                  <a:lnTo>
                    <a:pt x="6443853" y="2327021"/>
                  </a:lnTo>
                  <a:lnTo>
                    <a:pt x="6417945" y="2361692"/>
                  </a:lnTo>
                  <a:lnTo>
                    <a:pt x="6388989" y="2393315"/>
                  </a:lnTo>
                  <a:lnTo>
                    <a:pt x="6357366" y="2422271"/>
                  </a:lnTo>
                  <a:lnTo>
                    <a:pt x="6322695" y="2448179"/>
                  </a:lnTo>
                  <a:lnTo>
                    <a:pt x="6285611" y="2471166"/>
                  </a:lnTo>
                  <a:lnTo>
                    <a:pt x="6245733" y="2490216"/>
                  </a:lnTo>
                  <a:lnTo>
                    <a:pt x="6204331" y="2505202"/>
                  </a:lnTo>
                  <a:lnTo>
                    <a:pt x="6161278" y="2516124"/>
                  </a:lnTo>
                  <a:lnTo>
                    <a:pt x="6116828" y="2523236"/>
                  </a:lnTo>
                  <a:lnTo>
                    <a:pt x="6071616" y="2525395"/>
                  </a:lnTo>
                  <a:lnTo>
                    <a:pt x="0" y="2525395"/>
                  </a:lnTo>
                  <a:lnTo>
                    <a:pt x="0" y="449834"/>
                  </a:lnTo>
                  <a:lnTo>
                    <a:pt x="2159" y="404622"/>
                  </a:lnTo>
                  <a:lnTo>
                    <a:pt x="9144" y="360172"/>
                  </a:lnTo>
                  <a:lnTo>
                    <a:pt x="20193" y="316992"/>
                  </a:lnTo>
                  <a:lnTo>
                    <a:pt x="35560" y="275590"/>
                  </a:lnTo>
                  <a:lnTo>
                    <a:pt x="54483" y="236093"/>
                  </a:lnTo>
                  <a:lnTo>
                    <a:pt x="76962" y="199009"/>
                  </a:lnTo>
                  <a:lnTo>
                    <a:pt x="102870" y="164211"/>
                  </a:lnTo>
                  <a:lnTo>
                    <a:pt x="132080" y="132080"/>
                  </a:lnTo>
                  <a:lnTo>
                    <a:pt x="164211" y="102997"/>
                  </a:lnTo>
                  <a:lnTo>
                    <a:pt x="198882" y="77088"/>
                  </a:lnTo>
                  <a:lnTo>
                    <a:pt x="235966" y="54610"/>
                  </a:lnTo>
                  <a:lnTo>
                    <a:pt x="275463" y="35687"/>
                  </a:lnTo>
                  <a:lnTo>
                    <a:pt x="316864" y="20320"/>
                  </a:lnTo>
                  <a:lnTo>
                    <a:pt x="360045" y="9271"/>
                  </a:lnTo>
                  <a:lnTo>
                    <a:pt x="404622" y="2159"/>
                  </a:lnTo>
                  <a:lnTo>
                    <a:pt x="44970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151EA205-8897-4ACC-AD74-1920EE0AA9C4}"/>
                </a:ext>
              </a:extLst>
            </p:cNvPr>
            <p:cNvSpPr/>
            <p:nvPr/>
          </p:nvSpPr>
          <p:spPr>
            <a:xfrm>
              <a:off x="4244340" y="4071619"/>
              <a:ext cx="7127240" cy="20980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E2618424-9B6C-4551-A49E-9533402D5889}"/>
                </a:ext>
              </a:extLst>
            </p:cNvPr>
            <p:cNvSpPr/>
            <p:nvPr/>
          </p:nvSpPr>
          <p:spPr>
            <a:xfrm>
              <a:off x="4588891" y="4416170"/>
              <a:ext cx="6437630" cy="14074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B9FF7AFA-B921-4938-8293-C2055DBE30AA}"/>
                </a:ext>
              </a:extLst>
            </p:cNvPr>
            <p:cNvSpPr/>
            <p:nvPr/>
          </p:nvSpPr>
          <p:spPr>
            <a:xfrm>
              <a:off x="4544441" y="4371720"/>
              <a:ext cx="6526530" cy="1496695"/>
            </a:xfrm>
            <a:custGeom>
              <a:avLst/>
              <a:gdLst/>
              <a:ahLst/>
              <a:cxnLst/>
              <a:rect l="l" t="t" r="r" b="b"/>
              <a:pathLst>
                <a:path w="6526530" h="1496695">
                  <a:moveTo>
                    <a:pt x="278257" y="0"/>
                  </a:moveTo>
                  <a:lnTo>
                    <a:pt x="6526530" y="0"/>
                  </a:lnTo>
                  <a:lnTo>
                    <a:pt x="6526530" y="1218666"/>
                  </a:lnTo>
                  <a:lnTo>
                    <a:pt x="6520815" y="1274698"/>
                  </a:lnTo>
                  <a:lnTo>
                    <a:pt x="6505067" y="1326235"/>
                  </a:lnTo>
                  <a:lnTo>
                    <a:pt x="6479032" y="1373517"/>
                  </a:lnTo>
                  <a:lnTo>
                    <a:pt x="6445123" y="1414945"/>
                  </a:lnTo>
                  <a:lnTo>
                    <a:pt x="6403975" y="1449006"/>
                  </a:lnTo>
                  <a:lnTo>
                    <a:pt x="6356223" y="1475041"/>
                  </a:lnTo>
                  <a:lnTo>
                    <a:pt x="6304788" y="1490776"/>
                  </a:lnTo>
                  <a:lnTo>
                    <a:pt x="6248654" y="1496555"/>
                  </a:lnTo>
                  <a:lnTo>
                    <a:pt x="0" y="1496555"/>
                  </a:lnTo>
                  <a:lnTo>
                    <a:pt x="0" y="278256"/>
                  </a:lnTo>
                  <a:lnTo>
                    <a:pt x="1397" y="250570"/>
                  </a:lnTo>
                  <a:lnTo>
                    <a:pt x="21971" y="170687"/>
                  </a:lnTo>
                  <a:lnTo>
                    <a:pt x="47371" y="123189"/>
                  </a:lnTo>
                  <a:lnTo>
                    <a:pt x="81534" y="81406"/>
                  </a:lnTo>
                  <a:lnTo>
                    <a:pt x="123189" y="47370"/>
                  </a:lnTo>
                  <a:lnTo>
                    <a:pt x="170814" y="21843"/>
                  </a:lnTo>
                  <a:lnTo>
                    <a:pt x="221996" y="5714"/>
                  </a:lnTo>
                  <a:lnTo>
                    <a:pt x="278257" y="0"/>
                  </a:lnTo>
                  <a:close/>
                </a:path>
              </a:pathLst>
            </a:custGeom>
            <a:ln w="888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1">
            <a:extLst>
              <a:ext uri="{FF2B5EF4-FFF2-40B4-BE49-F238E27FC236}">
                <a16:creationId xmlns:a16="http://schemas.microsoft.com/office/drawing/2014/main" id="{EFBD4FF0-0306-42C4-AB58-CE14084040E7}"/>
              </a:ext>
            </a:extLst>
          </p:cNvPr>
          <p:cNvGrpSpPr/>
          <p:nvPr/>
        </p:nvGrpSpPr>
        <p:grpSpPr>
          <a:xfrm>
            <a:off x="280622" y="3767295"/>
            <a:ext cx="3947160" cy="2491740"/>
            <a:chOff x="78244" y="3641842"/>
            <a:chExt cx="3947160" cy="2491740"/>
          </a:xfrm>
        </p:grpSpPr>
        <p:sp>
          <p:nvSpPr>
            <p:cNvPr id="34" name="object 12">
              <a:extLst>
                <a:ext uri="{FF2B5EF4-FFF2-40B4-BE49-F238E27FC236}">
                  <a16:creationId xmlns:a16="http://schemas.microsoft.com/office/drawing/2014/main" id="{5E8BEB84-9687-4A29-9B5C-5FAAAC437E06}"/>
                </a:ext>
              </a:extLst>
            </p:cNvPr>
            <p:cNvSpPr/>
            <p:nvPr/>
          </p:nvSpPr>
          <p:spPr>
            <a:xfrm>
              <a:off x="78244" y="3641842"/>
              <a:ext cx="3946630" cy="24912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A50AD319-A674-4629-8D26-65FDD08247E9}"/>
                </a:ext>
              </a:extLst>
            </p:cNvPr>
            <p:cNvSpPr/>
            <p:nvPr/>
          </p:nvSpPr>
          <p:spPr>
            <a:xfrm>
              <a:off x="373900" y="3938269"/>
              <a:ext cx="3341611" cy="18853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34A14CAD-BCC1-40E5-9CC8-019AD1000337}"/>
                </a:ext>
              </a:extLst>
            </p:cNvPr>
            <p:cNvSpPr/>
            <p:nvPr/>
          </p:nvSpPr>
          <p:spPr>
            <a:xfrm>
              <a:off x="329450" y="3893819"/>
              <a:ext cx="3430904" cy="1974850"/>
            </a:xfrm>
            <a:custGeom>
              <a:avLst/>
              <a:gdLst/>
              <a:ahLst/>
              <a:cxnLst/>
              <a:rect l="l" t="t" r="r" b="b"/>
              <a:pathLst>
                <a:path w="3430904" h="1974850">
                  <a:moveTo>
                    <a:pt x="357682" y="0"/>
                  </a:moveTo>
                  <a:lnTo>
                    <a:pt x="3430638" y="0"/>
                  </a:lnTo>
                  <a:lnTo>
                    <a:pt x="3430638" y="1616709"/>
                  </a:lnTo>
                  <a:lnTo>
                    <a:pt x="3423399" y="1688083"/>
                  </a:lnTo>
                  <a:lnTo>
                    <a:pt x="3402571" y="1755343"/>
                  </a:lnTo>
                  <a:lnTo>
                    <a:pt x="3368789" y="1817395"/>
                  </a:lnTo>
                  <a:lnTo>
                    <a:pt x="3325609" y="1869427"/>
                  </a:lnTo>
                  <a:lnTo>
                    <a:pt x="3273539" y="1912581"/>
                  </a:lnTo>
                  <a:lnTo>
                    <a:pt x="3211563" y="1946427"/>
                  </a:lnTo>
                  <a:lnTo>
                    <a:pt x="3144380" y="1967166"/>
                  </a:lnTo>
                  <a:lnTo>
                    <a:pt x="3073260" y="1974392"/>
                  </a:lnTo>
                  <a:lnTo>
                    <a:pt x="0" y="1974392"/>
                  </a:lnTo>
                  <a:lnTo>
                    <a:pt x="0" y="357631"/>
                  </a:lnTo>
                  <a:lnTo>
                    <a:pt x="1752" y="322071"/>
                  </a:lnTo>
                  <a:lnTo>
                    <a:pt x="16230" y="252348"/>
                  </a:lnTo>
                  <a:lnTo>
                    <a:pt x="43421" y="187959"/>
                  </a:lnTo>
                  <a:lnTo>
                    <a:pt x="104952" y="104901"/>
                  </a:lnTo>
                  <a:lnTo>
                    <a:pt x="157302" y="61467"/>
                  </a:lnTo>
                  <a:lnTo>
                    <a:pt x="219202" y="27939"/>
                  </a:lnTo>
                  <a:lnTo>
                    <a:pt x="286613" y="7111"/>
                  </a:lnTo>
                  <a:lnTo>
                    <a:pt x="35768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969" y="1719453"/>
            <a:ext cx="10355580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1174A"/>
              </a:buClr>
              <a:buFont typeface="Verdana"/>
              <a:buChar char="o"/>
              <a:tabLst>
                <a:tab pos="354965" algn="l"/>
                <a:tab pos="355600" algn="l"/>
              </a:tabLst>
            </a:pP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Paramétrage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méthode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d’évaluation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aspects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environnementaux</a:t>
            </a:r>
            <a:endParaRPr sz="2000">
              <a:latin typeface="Calibri"/>
              <a:cs typeface="Calibri"/>
            </a:endParaRPr>
          </a:p>
          <a:p>
            <a:pPr marL="354965" marR="445770" indent="-342900">
              <a:lnSpc>
                <a:spcPct val="100000"/>
              </a:lnSpc>
              <a:buClr>
                <a:srgbClr val="B1174A"/>
              </a:buClr>
              <a:buFont typeface="Verdana"/>
              <a:buChar char="o"/>
              <a:tabLst>
                <a:tab pos="354965" algn="l"/>
                <a:tab pos="355600" algn="l"/>
              </a:tabLst>
            </a:pP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Evaluation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3C0059"/>
                </a:solidFill>
                <a:latin typeface="Calibri"/>
                <a:cs typeface="Calibri"/>
              </a:rPr>
              <a:t>aspects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environnementaux,</a:t>
            </a:r>
            <a:r>
              <a:rPr sz="20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y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3C0059"/>
                </a:solidFill>
                <a:latin typeface="Calibri"/>
                <a:cs typeface="Calibri"/>
              </a:rPr>
              <a:t>compris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conservation</a:t>
            </a:r>
            <a:r>
              <a:rPr sz="20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l’historique d’évaluation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45"/>
              </a:lnSpc>
              <a:buClr>
                <a:srgbClr val="B1174A"/>
              </a:buClr>
              <a:buFont typeface="Verdana"/>
              <a:buChar char="o"/>
              <a:tabLst>
                <a:tab pos="354965" algn="l"/>
                <a:tab pos="355600" algn="l"/>
              </a:tabLst>
            </a:pPr>
            <a:r>
              <a:rPr sz="2000" spc="125" dirty="0">
                <a:solidFill>
                  <a:srgbClr val="3C0059"/>
                </a:solidFill>
                <a:latin typeface="Calibri"/>
                <a:cs typeface="Calibri"/>
              </a:rPr>
              <a:t>Plan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traitements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4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40" dirty="0">
                <a:solidFill>
                  <a:srgbClr val="3C0059"/>
                </a:solidFill>
                <a:latin typeface="Calibri"/>
                <a:cs typeface="Calibri"/>
              </a:rPr>
              <a:t>aspects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3C0059"/>
                </a:solidFill>
                <a:latin typeface="Calibri"/>
                <a:cs typeface="Calibri"/>
              </a:rPr>
              <a:t>environnementaux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35" dirty="0">
                <a:solidFill>
                  <a:srgbClr val="3C0059"/>
                </a:solidFill>
                <a:latin typeface="Calibri"/>
                <a:cs typeface="Calibri"/>
              </a:rPr>
              <a:t>sensibles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(planification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suivi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ts val="2145"/>
              </a:lnSpc>
            </a:pP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mise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20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œuvre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actions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667" y="346261"/>
            <a:ext cx="3701733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Module:</a:t>
            </a:r>
            <a:r>
              <a:rPr sz="2200" i="0" spc="28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60" dirty="0">
                <a:solidFill>
                  <a:srgbClr val="4E216F"/>
                </a:solidFill>
                <a:latin typeface="Calibri"/>
                <a:cs typeface="Calibri"/>
              </a:rPr>
              <a:t>Environnement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200" i="0" spc="65" dirty="0">
                <a:solidFill>
                  <a:srgbClr val="B1174A"/>
                </a:solidFill>
                <a:latin typeface="Calibri"/>
                <a:cs typeface="Calibri"/>
              </a:rPr>
              <a:t>Fonctionnalités</a:t>
            </a:r>
            <a:r>
              <a:rPr sz="2200" b="0" i="0" spc="65" dirty="0">
                <a:solidFill>
                  <a:srgbClr val="B1174A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9068" y="214259"/>
            <a:ext cx="993936" cy="5905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969489" y="883962"/>
            <a:ext cx="1498600" cy="273050"/>
            <a:chOff x="9969489" y="883962"/>
            <a:chExt cx="1498600" cy="2730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489" y="887383"/>
              <a:ext cx="178365" cy="243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9400" y="887383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31482" y="887383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2711" y="887383"/>
              <a:ext cx="229067" cy="2430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97236" y="883962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1024" y="883962"/>
              <a:ext cx="186726" cy="24963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18</a:t>
            </a:r>
          </a:p>
        </p:txBody>
      </p:sp>
      <p:grpSp>
        <p:nvGrpSpPr>
          <p:cNvPr id="19" name="object 2">
            <a:extLst>
              <a:ext uri="{FF2B5EF4-FFF2-40B4-BE49-F238E27FC236}">
                <a16:creationId xmlns:a16="http://schemas.microsoft.com/office/drawing/2014/main" id="{B96EF8A2-DCC2-4ADF-B5D0-A2B38898C87E}"/>
              </a:ext>
            </a:extLst>
          </p:cNvPr>
          <p:cNvGrpSpPr/>
          <p:nvPr/>
        </p:nvGrpSpPr>
        <p:grpSpPr>
          <a:xfrm>
            <a:off x="1140120" y="3429000"/>
            <a:ext cx="9625330" cy="2766060"/>
            <a:chOff x="1157737" y="3415782"/>
            <a:chExt cx="9625330" cy="2766060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C38B41ED-C9F5-4743-9ED6-765218408381}"/>
                </a:ext>
              </a:extLst>
            </p:cNvPr>
            <p:cNvSpPr/>
            <p:nvPr/>
          </p:nvSpPr>
          <p:spPr>
            <a:xfrm>
              <a:off x="1157737" y="3415782"/>
              <a:ext cx="9625065" cy="2765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B0E8C25A-ACAE-45A5-A8F8-D2C0D53182EF}"/>
                </a:ext>
              </a:extLst>
            </p:cNvPr>
            <p:cNvSpPr/>
            <p:nvPr/>
          </p:nvSpPr>
          <p:spPr>
            <a:xfrm>
              <a:off x="1453642" y="3711066"/>
              <a:ext cx="9032748" cy="2159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F9C6A4D3-FA52-4BFA-80BF-119E09B8BDEF}"/>
                </a:ext>
              </a:extLst>
            </p:cNvPr>
            <p:cNvSpPr/>
            <p:nvPr/>
          </p:nvSpPr>
          <p:spPr>
            <a:xfrm>
              <a:off x="1409192" y="3666616"/>
              <a:ext cx="9121775" cy="2249170"/>
            </a:xfrm>
            <a:custGeom>
              <a:avLst/>
              <a:gdLst/>
              <a:ahLst/>
              <a:cxnLst/>
              <a:rect l="l" t="t" r="r" b="b"/>
              <a:pathLst>
                <a:path w="9121775" h="2249170">
                  <a:moveTo>
                    <a:pt x="403606" y="0"/>
                  </a:moveTo>
                  <a:lnTo>
                    <a:pt x="9121775" y="0"/>
                  </a:lnTo>
                  <a:lnTo>
                    <a:pt x="9121775" y="1845817"/>
                  </a:lnTo>
                  <a:lnTo>
                    <a:pt x="9119616" y="1885949"/>
                  </a:lnTo>
                  <a:lnTo>
                    <a:pt x="9113774" y="1926158"/>
                  </a:lnTo>
                  <a:lnTo>
                    <a:pt x="9103487" y="1965058"/>
                  </a:lnTo>
                  <a:lnTo>
                    <a:pt x="9090152" y="2001977"/>
                  </a:lnTo>
                  <a:lnTo>
                    <a:pt x="9073134" y="2037397"/>
                  </a:lnTo>
                  <a:lnTo>
                    <a:pt x="9052687" y="2070785"/>
                  </a:lnTo>
                  <a:lnTo>
                    <a:pt x="9029446" y="2102040"/>
                  </a:lnTo>
                  <a:lnTo>
                    <a:pt x="9003284" y="2130501"/>
                  </a:lnTo>
                  <a:lnTo>
                    <a:pt x="8974709" y="2156739"/>
                  </a:lnTo>
                  <a:lnTo>
                    <a:pt x="8943466" y="2179954"/>
                  </a:lnTo>
                  <a:lnTo>
                    <a:pt x="8910192" y="2200427"/>
                  </a:lnTo>
                  <a:lnTo>
                    <a:pt x="8874760" y="2217470"/>
                  </a:lnTo>
                  <a:lnTo>
                    <a:pt x="8837803" y="2230805"/>
                  </a:lnTo>
                  <a:lnTo>
                    <a:pt x="8798941" y="2241092"/>
                  </a:lnTo>
                  <a:lnTo>
                    <a:pt x="8758682" y="2246909"/>
                  </a:lnTo>
                  <a:lnTo>
                    <a:pt x="8718550" y="2249055"/>
                  </a:lnTo>
                  <a:lnTo>
                    <a:pt x="0" y="2249055"/>
                  </a:lnTo>
                  <a:lnTo>
                    <a:pt x="0" y="403605"/>
                  </a:lnTo>
                  <a:lnTo>
                    <a:pt x="2159" y="363473"/>
                  </a:lnTo>
                  <a:lnTo>
                    <a:pt x="8001" y="323214"/>
                  </a:lnTo>
                  <a:lnTo>
                    <a:pt x="18288" y="284352"/>
                  </a:lnTo>
                  <a:lnTo>
                    <a:pt x="31623" y="247395"/>
                  </a:lnTo>
                  <a:lnTo>
                    <a:pt x="49021" y="211581"/>
                  </a:lnTo>
                  <a:lnTo>
                    <a:pt x="69088" y="178688"/>
                  </a:lnTo>
                  <a:lnTo>
                    <a:pt x="92202" y="147573"/>
                  </a:lnTo>
                  <a:lnTo>
                    <a:pt x="118618" y="118490"/>
                  </a:lnTo>
                  <a:lnTo>
                    <a:pt x="147574" y="92201"/>
                  </a:lnTo>
                  <a:lnTo>
                    <a:pt x="178816" y="69087"/>
                  </a:lnTo>
                  <a:lnTo>
                    <a:pt x="211709" y="49021"/>
                  </a:lnTo>
                  <a:lnTo>
                    <a:pt x="247396" y="31622"/>
                  </a:lnTo>
                  <a:lnTo>
                    <a:pt x="284353" y="18160"/>
                  </a:lnTo>
                  <a:lnTo>
                    <a:pt x="323341" y="7873"/>
                  </a:lnTo>
                  <a:lnTo>
                    <a:pt x="363601" y="2158"/>
                  </a:lnTo>
                  <a:lnTo>
                    <a:pt x="403606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3805"/>
            <a:ext cx="104775" cy="445134"/>
          </a:xfrm>
          <a:custGeom>
            <a:avLst/>
            <a:gdLst/>
            <a:ahLst/>
            <a:cxnLst/>
            <a:rect l="l" t="t" r="r" b="b"/>
            <a:pathLst>
              <a:path w="104775" h="445134">
                <a:moveTo>
                  <a:pt x="0" y="0"/>
                </a:moveTo>
                <a:lnTo>
                  <a:pt x="104774" y="0"/>
                </a:lnTo>
                <a:lnTo>
                  <a:pt x="104774" y="444883"/>
                </a:lnTo>
                <a:lnTo>
                  <a:pt x="0" y="444883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9369" y="2065206"/>
            <a:ext cx="9884410" cy="3252470"/>
            <a:chOff x="1149369" y="2065206"/>
            <a:chExt cx="9884410" cy="3252470"/>
          </a:xfrm>
        </p:grpSpPr>
        <p:sp>
          <p:nvSpPr>
            <p:cNvPr id="4" name="object 4"/>
            <p:cNvSpPr/>
            <p:nvPr/>
          </p:nvSpPr>
          <p:spPr>
            <a:xfrm>
              <a:off x="1154135" y="2069972"/>
              <a:ext cx="3241040" cy="3242945"/>
            </a:xfrm>
            <a:custGeom>
              <a:avLst/>
              <a:gdLst/>
              <a:ahLst/>
              <a:cxnLst/>
              <a:rect l="l" t="t" r="r" b="b"/>
              <a:pathLst>
                <a:path w="3241040" h="3242945">
                  <a:moveTo>
                    <a:pt x="3240568" y="3242821"/>
                  </a:moveTo>
                  <a:lnTo>
                    <a:pt x="0" y="3242821"/>
                  </a:lnTo>
                  <a:lnTo>
                    <a:pt x="0" y="0"/>
                  </a:lnTo>
                  <a:lnTo>
                    <a:pt x="3240568" y="0"/>
                  </a:lnTo>
                  <a:lnTo>
                    <a:pt x="3240568" y="324282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4135" y="2069972"/>
              <a:ext cx="3241040" cy="3242945"/>
            </a:xfrm>
            <a:custGeom>
              <a:avLst/>
              <a:gdLst/>
              <a:ahLst/>
              <a:cxnLst/>
              <a:rect l="l" t="t" r="r" b="b"/>
              <a:pathLst>
                <a:path w="3241040" h="3242945">
                  <a:moveTo>
                    <a:pt x="0" y="3242821"/>
                  </a:moveTo>
                  <a:lnTo>
                    <a:pt x="3240568" y="3242821"/>
                  </a:lnTo>
                  <a:lnTo>
                    <a:pt x="3240568" y="0"/>
                  </a:lnTo>
                  <a:lnTo>
                    <a:pt x="0" y="0"/>
                  </a:lnTo>
                  <a:lnTo>
                    <a:pt x="0" y="3242821"/>
                  </a:lnTo>
                  <a:close/>
                </a:path>
                <a:path w="3241040" h="3242945">
                  <a:moveTo>
                    <a:pt x="0" y="3242821"/>
                  </a:moveTo>
                  <a:lnTo>
                    <a:pt x="3240568" y="3242821"/>
                  </a:lnTo>
                  <a:lnTo>
                    <a:pt x="3240568" y="0"/>
                  </a:lnTo>
                  <a:lnTo>
                    <a:pt x="0" y="0"/>
                  </a:lnTo>
                  <a:lnTo>
                    <a:pt x="0" y="3242821"/>
                  </a:lnTo>
                  <a:close/>
                </a:path>
              </a:pathLst>
            </a:custGeom>
            <a:ln w="9532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4050" y="2883864"/>
              <a:ext cx="1701164" cy="1615440"/>
            </a:xfrm>
            <a:custGeom>
              <a:avLst/>
              <a:gdLst/>
              <a:ahLst/>
              <a:cxnLst/>
              <a:rect l="l" t="t" r="r" b="b"/>
              <a:pathLst>
                <a:path w="1701164" h="1615439">
                  <a:moveTo>
                    <a:pt x="655358" y="777151"/>
                  </a:moveTo>
                  <a:lnTo>
                    <a:pt x="651040" y="729424"/>
                  </a:lnTo>
                  <a:lnTo>
                    <a:pt x="638606" y="684745"/>
                  </a:lnTo>
                  <a:lnTo>
                    <a:pt x="618845" y="643801"/>
                  </a:lnTo>
                  <a:lnTo>
                    <a:pt x="592531" y="607275"/>
                  </a:lnTo>
                  <a:lnTo>
                    <a:pt x="589724" y="604532"/>
                  </a:lnTo>
                  <a:lnTo>
                    <a:pt x="566915" y="582206"/>
                  </a:lnTo>
                  <a:lnTo>
                    <a:pt x="566915" y="777151"/>
                  </a:lnTo>
                  <a:lnTo>
                    <a:pt x="560387" y="825893"/>
                  </a:lnTo>
                  <a:lnTo>
                    <a:pt x="542112" y="868972"/>
                  </a:lnTo>
                  <a:lnTo>
                    <a:pt x="514007" y="904951"/>
                  </a:lnTo>
                  <a:lnTo>
                    <a:pt x="478015" y="932421"/>
                  </a:lnTo>
                  <a:lnTo>
                    <a:pt x="436029" y="949960"/>
                  </a:lnTo>
                  <a:lnTo>
                    <a:pt x="390017" y="956119"/>
                  </a:lnTo>
                  <a:lnTo>
                    <a:pt x="344043" y="949960"/>
                  </a:lnTo>
                  <a:lnTo>
                    <a:pt x="302107" y="932421"/>
                  </a:lnTo>
                  <a:lnTo>
                    <a:pt x="266128" y="904951"/>
                  </a:lnTo>
                  <a:lnTo>
                    <a:pt x="238036" y="868972"/>
                  </a:lnTo>
                  <a:lnTo>
                    <a:pt x="219760" y="825893"/>
                  </a:lnTo>
                  <a:lnTo>
                    <a:pt x="213245" y="777151"/>
                  </a:lnTo>
                  <a:lnTo>
                    <a:pt x="219760" y="731037"/>
                  </a:lnTo>
                  <a:lnTo>
                    <a:pt x="238036" y="689737"/>
                  </a:lnTo>
                  <a:lnTo>
                    <a:pt x="266128" y="654850"/>
                  </a:lnTo>
                  <a:lnTo>
                    <a:pt x="302107" y="627951"/>
                  </a:lnTo>
                  <a:lnTo>
                    <a:pt x="344043" y="610654"/>
                  </a:lnTo>
                  <a:lnTo>
                    <a:pt x="390017" y="604532"/>
                  </a:lnTo>
                  <a:lnTo>
                    <a:pt x="436029" y="610654"/>
                  </a:lnTo>
                  <a:lnTo>
                    <a:pt x="478015" y="627951"/>
                  </a:lnTo>
                  <a:lnTo>
                    <a:pt x="514007" y="654850"/>
                  </a:lnTo>
                  <a:lnTo>
                    <a:pt x="542112" y="689737"/>
                  </a:lnTo>
                  <a:lnTo>
                    <a:pt x="560387" y="731037"/>
                  </a:lnTo>
                  <a:lnTo>
                    <a:pt x="566915" y="777151"/>
                  </a:lnTo>
                  <a:lnTo>
                    <a:pt x="566915" y="582206"/>
                  </a:lnTo>
                  <a:lnTo>
                    <a:pt x="523367" y="550227"/>
                  </a:lnTo>
                  <a:lnTo>
                    <a:pt x="482079" y="531063"/>
                  </a:lnTo>
                  <a:lnTo>
                    <a:pt x="437362" y="519074"/>
                  </a:lnTo>
                  <a:lnTo>
                    <a:pt x="390017" y="514921"/>
                  </a:lnTo>
                  <a:lnTo>
                    <a:pt x="342658" y="519074"/>
                  </a:lnTo>
                  <a:lnTo>
                    <a:pt x="297967" y="531063"/>
                  </a:lnTo>
                  <a:lnTo>
                    <a:pt x="256692" y="550227"/>
                  </a:lnTo>
                  <a:lnTo>
                    <a:pt x="219633" y="575856"/>
                  </a:lnTo>
                  <a:lnTo>
                    <a:pt x="187566" y="607275"/>
                  </a:lnTo>
                  <a:lnTo>
                    <a:pt x="161277" y="643801"/>
                  </a:lnTo>
                  <a:lnTo>
                    <a:pt x="141528" y="684745"/>
                  </a:lnTo>
                  <a:lnTo>
                    <a:pt x="129108" y="729424"/>
                  </a:lnTo>
                  <a:lnTo>
                    <a:pt x="124790" y="777151"/>
                  </a:lnTo>
                  <a:lnTo>
                    <a:pt x="129108" y="825055"/>
                  </a:lnTo>
                  <a:lnTo>
                    <a:pt x="141528" y="870280"/>
                  </a:lnTo>
                  <a:lnTo>
                    <a:pt x="161277" y="912050"/>
                  </a:lnTo>
                  <a:lnTo>
                    <a:pt x="187566" y="949566"/>
                  </a:lnTo>
                  <a:lnTo>
                    <a:pt x="219633" y="982027"/>
                  </a:lnTo>
                  <a:lnTo>
                    <a:pt x="256692" y="1008659"/>
                  </a:lnTo>
                  <a:lnTo>
                    <a:pt x="297967" y="1028649"/>
                  </a:lnTo>
                  <a:lnTo>
                    <a:pt x="342658" y="1041234"/>
                  </a:lnTo>
                  <a:lnTo>
                    <a:pt x="390017" y="1045603"/>
                  </a:lnTo>
                  <a:lnTo>
                    <a:pt x="437362" y="1041234"/>
                  </a:lnTo>
                  <a:lnTo>
                    <a:pt x="482079" y="1028649"/>
                  </a:lnTo>
                  <a:lnTo>
                    <a:pt x="523367" y="1008659"/>
                  </a:lnTo>
                  <a:lnTo>
                    <a:pt x="560438" y="982027"/>
                  </a:lnTo>
                  <a:lnTo>
                    <a:pt x="592531" y="949566"/>
                  </a:lnTo>
                  <a:lnTo>
                    <a:pt x="618845" y="912050"/>
                  </a:lnTo>
                  <a:lnTo>
                    <a:pt x="638606" y="870280"/>
                  </a:lnTo>
                  <a:lnTo>
                    <a:pt x="651040" y="825055"/>
                  </a:lnTo>
                  <a:lnTo>
                    <a:pt x="655358" y="777151"/>
                  </a:lnTo>
                  <a:close/>
                </a:path>
                <a:path w="1701164" h="1615439">
                  <a:moveTo>
                    <a:pt x="795782" y="1325753"/>
                  </a:moveTo>
                  <a:lnTo>
                    <a:pt x="789127" y="1276235"/>
                  </a:lnTo>
                  <a:lnTo>
                    <a:pt x="770331" y="1231709"/>
                  </a:lnTo>
                  <a:lnTo>
                    <a:pt x="741197" y="1193952"/>
                  </a:lnTo>
                  <a:lnTo>
                    <a:pt x="703516" y="1164767"/>
                  </a:lnTo>
                  <a:lnTo>
                    <a:pt x="659053" y="1145959"/>
                  </a:lnTo>
                  <a:lnTo>
                    <a:pt x="609612" y="1139278"/>
                  </a:lnTo>
                  <a:lnTo>
                    <a:pt x="179692" y="1139278"/>
                  </a:lnTo>
                  <a:lnTo>
                    <a:pt x="132930" y="1145959"/>
                  </a:lnTo>
                  <a:lnTo>
                    <a:pt x="90297" y="1164767"/>
                  </a:lnTo>
                  <a:lnTo>
                    <a:pt x="53721" y="1193952"/>
                  </a:lnTo>
                  <a:lnTo>
                    <a:pt x="25184" y="1231709"/>
                  </a:lnTo>
                  <a:lnTo>
                    <a:pt x="6616" y="1276235"/>
                  </a:lnTo>
                  <a:lnTo>
                    <a:pt x="0" y="1325753"/>
                  </a:lnTo>
                  <a:lnTo>
                    <a:pt x="0" y="1615313"/>
                  </a:lnTo>
                  <a:lnTo>
                    <a:pt x="89852" y="1615313"/>
                  </a:lnTo>
                  <a:lnTo>
                    <a:pt x="89852" y="1325753"/>
                  </a:lnTo>
                  <a:lnTo>
                    <a:pt x="96659" y="1288961"/>
                  </a:lnTo>
                  <a:lnTo>
                    <a:pt x="115519" y="1258214"/>
                  </a:lnTo>
                  <a:lnTo>
                    <a:pt x="143992" y="1237107"/>
                  </a:lnTo>
                  <a:lnTo>
                    <a:pt x="179692" y="1229271"/>
                  </a:lnTo>
                  <a:lnTo>
                    <a:pt x="609612" y="1229271"/>
                  </a:lnTo>
                  <a:lnTo>
                    <a:pt x="646315" y="1237107"/>
                  </a:lnTo>
                  <a:lnTo>
                    <a:pt x="677024" y="1258214"/>
                  </a:lnTo>
                  <a:lnTo>
                    <a:pt x="698106" y="1288961"/>
                  </a:lnTo>
                  <a:lnTo>
                    <a:pt x="705942" y="1325753"/>
                  </a:lnTo>
                  <a:lnTo>
                    <a:pt x="705942" y="1615313"/>
                  </a:lnTo>
                  <a:lnTo>
                    <a:pt x="795782" y="1615313"/>
                  </a:lnTo>
                  <a:lnTo>
                    <a:pt x="795782" y="1325753"/>
                  </a:lnTo>
                  <a:close/>
                </a:path>
                <a:path w="1701164" h="1615439">
                  <a:moveTo>
                    <a:pt x="1700733" y="222186"/>
                  </a:moveTo>
                  <a:lnTo>
                    <a:pt x="1696389" y="178003"/>
                  </a:lnTo>
                  <a:lnTo>
                    <a:pt x="1683893" y="136575"/>
                  </a:lnTo>
                  <a:lnTo>
                    <a:pt x="1663954" y="98869"/>
                  </a:lnTo>
                  <a:lnTo>
                    <a:pt x="1637334" y="65862"/>
                  </a:lnTo>
                  <a:lnTo>
                    <a:pt x="1604759" y="38493"/>
                  </a:lnTo>
                  <a:lnTo>
                    <a:pt x="1566964" y="17754"/>
                  </a:lnTo>
                  <a:lnTo>
                    <a:pt x="1524711" y="4597"/>
                  </a:lnTo>
                  <a:lnTo>
                    <a:pt x="1478711" y="0"/>
                  </a:lnTo>
                  <a:lnTo>
                    <a:pt x="939761" y="0"/>
                  </a:lnTo>
                  <a:lnTo>
                    <a:pt x="895604" y="4597"/>
                  </a:lnTo>
                  <a:lnTo>
                    <a:pt x="854202" y="17754"/>
                  </a:lnTo>
                  <a:lnTo>
                    <a:pt x="816521" y="38493"/>
                  </a:lnTo>
                  <a:lnTo>
                    <a:pt x="783539" y="65862"/>
                  </a:lnTo>
                  <a:lnTo>
                    <a:pt x="756196" y="98869"/>
                  </a:lnTo>
                  <a:lnTo>
                    <a:pt x="735482" y="136575"/>
                  </a:lnTo>
                  <a:lnTo>
                    <a:pt x="722350" y="178003"/>
                  </a:lnTo>
                  <a:lnTo>
                    <a:pt x="717753" y="222186"/>
                  </a:lnTo>
                  <a:lnTo>
                    <a:pt x="717753" y="495211"/>
                  </a:lnTo>
                  <a:lnTo>
                    <a:pt x="722350" y="541261"/>
                  </a:lnTo>
                  <a:lnTo>
                    <a:pt x="735482" y="583577"/>
                  </a:lnTo>
                  <a:lnTo>
                    <a:pt x="756196" y="621411"/>
                  </a:lnTo>
                  <a:lnTo>
                    <a:pt x="783539" y="654037"/>
                  </a:lnTo>
                  <a:lnTo>
                    <a:pt x="816521" y="680707"/>
                  </a:lnTo>
                  <a:lnTo>
                    <a:pt x="854202" y="700671"/>
                  </a:lnTo>
                  <a:lnTo>
                    <a:pt x="895604" y="713193"/>
                  </a:lnTo>
                  <a:lnTo>
                    <a:pt x="939761" y="717537"/>
                  </a:lnTo>
                  <a:lnTo>
                    <a:pt x="971410" y="717537"/>
                  </a:lnTo>
                  <a:lnTo>
                    <a:pt x="831875" y="844511"/>
                  </a:lnTo>
                  <a:lnTo>
                    <a:pt x="823836" y="859802"/>
                  </a:lnTo>
                  <a:lnTo>
                    <a:pt x="819962" y="876287"/>
                  </a:lnTo>
                  <a:lnTo>
                    <a:pt x="822045" y="892771"/>
                  </a:lnTo>
                  <a:lnTo>
                    <a:pt x="854214" y="920584"/>
                  </a:lnTo>
                  <a:lnTo>
                    <a:pt x="863638" y="920775"/>
                  </a:lnTo>
                  <a:lnTo>
                    <a:pt x="872998" y="920686"/>
                  </a:lnTo>
                  <a:lnTo>
                    <a:pt x="881799" y="919988"/>
                  </a:lnTo>
                  <a:lnTo>
                    <a:pt x="889431" y="918095"/>
                  </a:lnTo>
                  <a:lnTo>
                    <a:pt x="895286" y="914425"/>
                  </a:lnTo>
                  <a:lnTo>
                    <a:pt x="1199769" y="628675"/>
                  </a:lnTo>
                  <a:lnTo>
                    <a:pt x="939761" y="628675"/>
                  </a:lnTo>
                  <a:lnTo>
                    <a:pt x="896683" y="622122"/>
                  </a:lnTo>
                  <a:lnTo>
                    <a:pt x="860005" y="603669"/>
                  </a:lnTo>
                  <a:lnTo>
                    <a:pt x="831545" y="575144"/>
                  </a:lnTo>
                  <a:lnTo>
                    <a:pt x="813130" y="538378"/>
                  </a:lnTo>
                  <a:lnTo>
                    <a:pt x="806589" y="495211"/>
                  </a:lnTo>
                  <a:lnTo>
                    <a:pt x="806589" y="222186"/>
                  </a:lnTo>
                  <a:lnTo>
                    <a:pt x="813130" y="179082"/>
                  </a:lnTo>
                  <a:lnTo>
                    <a:pt x="831545" y="142354"/>
                  </a:lnTo>
                  <a:lnTo>
                    <a:pt x="860005" y="113855"/>
                  </a:lnTo>
                  <a:lnTo>
                    <a:pt x="896683" y="95402"/>
                  </a:lnTo>
                  <a:lnTo>
                    <a:pt x="939761" y="88849"/>
                  </a:lnTo>
                  <a:lnTo>
                    <a:pt x="1478711" y="88849"/>
                  </a:lnTo>
                  <a:lnTo>
                    <a:pt x="1521802" y="95402"/>
                  </a:lnTo>
                  <a:lnTo>
                    <a:pt x="1558480" y="113855"/>
                  </a:lnTo>
                  <a:lnTo>
                    <a:pt x="1586941" y="142354"/>
                  </a:lnTo>
                  <a:lnTo>
                    <a:pt x="1605356" y="179082"/>
                  </a:lnTo>
                  <a:lnTo>
                    <a:pt x="1611896" y="222186"/>
                  </a:lnTo>
                  <a:lnTo>
                    <a:pt x="1611896" y="495211"/>
                  </a:lnTo>
                  <a:lnTo>
                    <a:pt x="1605356" y="538378"/>
                  </a:lnTo>
                  <a:lnTo>
                    <a:pt x="1586941" y="575144"/>
                  </a:lnTo>
                  <a:lnTo>
                    <a:pt x="1558480" y="603669"/>
                  </a:lnTo>
                  <a:lnTo>
                    <a:pt x="1521802" y="622122"/>
                  </a:lnTo>
                  <a:lnTo>
                    <a:pt x="1478711" y="628675"/>
                  </a:lnTo>
                  <a:lnTo>
                    <a:pt x="1332953" y="628675"/>
                  </a:lnTo>
                  <a:lnTo>
                    <a:pt x="1237767" y="717537"/>
                  </a:lnTo>
                  <a:lnTo>
                    <a:pt x="1478711" y="717537"/>
                  </a:lnTo>
                  <a:lnTo>
                    <a:pt x="1524711" y="713193"/>
                  </a:lnTo>
                  <a:lnTo>
                    <a:pt x="1566964" y="700671"/>
                  </a:lnTo>
                  <a:lnTo>
                    <a:pt x="1604759" y="680707"/>
                  </a:lnTo>
                  <a:lnTo>
                    <a:pt x="1637334" y="654037"/>
                  </a:lnTo>
                  <a:lnTo>
                    <a:pt x="1663954" y="621411"/>
                  </a:lnTo>
                  <a:lnTo>
                    <a:pt x="1683893" y="583577"/>
                  </a:lnTo>
                  <a:lnTo>
                    <a:pt x="1696389" y="541261"/>
                  </a:lnTo>
                  <a:lnTo>
                    <a:pt x="1700733" y="495211"/>
                  </a:lnTo>
                  <a:lnTo>
                    <a:pt x="1700733" y="222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4768" y="2070099"/>
              <a:ext cx="6633845" cy="3241675"/>
            </a:xfrm>
            <a:custGeom>
              <a:avLst/>
              <a:gdLst/>
              <a:ahLst/>
              <a:cxnLst/>
              <a:rect l="l" t="t" r="r" b="b"/>
              <a:pathLst>
                <a:path w="6633845" h="3241675">
                  <a:moveTo>
                    <a:pt x="0" y="3241296"/>
                  </a:moveTo>
                  <a:lnTo>
                    <a:pt x="6633635" y="3241296"/>
                  </a:lnTo>
                  <a:lnTo>
                    <a:pt x="6633635" y="0"/>
                  </a:lnTo>
                  <a:lnTo>
                    <a:pt x="0" y="0"/>
                  </a:lnTo>
                  <a:lnTo>
                    <a:pt x="0" y="3241296"/>
                  </a:lnTo>
                  <a:close/>
                </a:path>
                <a:path w="6633845" h="3241675">
                  <a:moveTo>
                    <a:pt x="0" y="3241296"/>
                  </a:moveTo>
                  <a:lnTo>
                    <a:pt x="6633635" y="3241296"/>
                  </a:lnTo>
                  <a:lnTo>
                    <a:pt x="6633635" y="0"/>
                  </a:lnTo>
                  <a:lnTo>
                    <a:pt x="0" y="0"/>
                  </a:lnTo>
                  <a:lnTo>
                    <a:pt x="0" y="3241296"/>
                  </a:lnTo>
                  <a:close/>
                </a:path>
              </a:pathLst>
            </a:custGeom>
            <a:ln w="9532">
              <a:solidFill>
                <a:srgbClr val="3A15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84049" y="3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7875" y="3130868"/>
            <a:ext cx="50425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C0059"/>
                </a:solidFill>
                <a:latin typeface="Arial"/>
                <a:cs typeface="Arial"/>
              </a:rPr>
              <a:t>Nous sommes 200 à avoir accès à l’interface! L’outil nous </a:t>
            </a:r>
            <a:r>
              <a:rPr sz="1500" spc="-50" dirty="0">
                <a:solidFill>
                  <a:srgbClr val="3C0059"/>
                </a:solidFill>
                <a:latin typeface="Arial"/>
                <a:cs typeface="Arial"/>
              </a:rPr>
              <a:t>a </a:t>
            </a:r>
            <a:r>
              <a:rPr sz="1500" dirty="0">
                <a:solidFill>
                  <a:srgbClr val="3C0059"/>
                </a:solidFill>
                <a:latin typeface="Arial"/>
                <a:cs typeface="Arial"/>
              </a:rPr>
              <a:t>permis d’éditer rapidement des reportings multicritères </a:t>
            </a:r>
            <a:r>
              <a:rPr sz="1500" spc="-20" dirty="0">
                <a:solidFill>
                  <a:srgbClr val="3C0059"/>
                </a:solidFill>
                <a:latin typeface="Arial"/>
                <a:cs typeface="Arial"/>
              </a:rPr>
              <a:t>pour </a:t>
            </a:r>
            <a:r>
              <a:rPr sz="1500" dirty="0">
                <a:solidFill>
                  <a:srgbClr val="3C0059"/>
                </a:solidFill>
                <a:latin typeface="Arial"/>
                <a:cs typeface="Arial"/>
              </a:rPr>
              <a:t>répondre</a:t>
            </a:r>
            <a:r>
              <a:rPr sz="1500" spc="-30" dirty="0">
                <a:solidFill>
                  <a:srgbClr val="3C00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0059"/>
                </a:solidFill>
                <a:latin typeface="Arial"/>
                <a:cs typeface="Arial"/>
              </a:rPr>
              <a:t>aux</a:t>
            </a:r>
            <a:r>
              <a:rPr sz="1500" spc="-30" dirty="0">
                <a:solidFill>
                  <a:srgbClr val="3C00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0059"/>
                </a:solidFill>
                <a:latin typeface="Arial"/>
                <a:cs typeface="Arial"/>
              </a:rPr>
              <a:t>questions</a:t>
            </a:r>
            <a:r>
              <a:rPr sz="1500" spc="-30" dirty="0">
                <a:solidFill>
                  <a:srgbClr val="3C00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0059"/>
                </a:solidFill>
                <a:latin typeface="Arial"/>
                <a:cs typeface="Arial"/>
              </a:rPr>
              <a:t>des</a:t>
            </a:r>
            <a:r>
              <a:rPr sz="1500" spc="-25" dirty="0">
                <a:solidFill>
                  <a:srgbClr val="3C00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C0059"/>
                </a:solidFill>
                <a:latin typeface="Arial"/>
                <a:cs typeface="Arial"/>
              </a:rPr>
              <a:t>auditeurs.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2624" y="361308"/>
            <a:ext cx="48025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229" dirty="0">
                <a:latin typeface="Calibri"/>
                <a:cs typeface="Calibri"/>
              </a:rPr>
              <a:t>Témoignage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175" dirty="0">
                <a:latin typeface="Calibri"/>
                <a:cs typeface="Calibri"/>
              </a:rPr>
              <a:t>Client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23458" y="3990231"/>
            <a:ext cx="163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i="1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Découvrir</a:t>
            </a:r>
            <a:r>
              <a:rPr sz="1200" b="1" i="1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tout</a:t>
            </a:r>
            <a:r>
              <a:rPr sz="1200" b="1" i="1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l’article</a:t>
            </a:r>
            <a:r>
              <a:rPr sz="1200" b="1" i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2721" y="1990824"/>
            <a:ext cx="4432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600" spc="5" dirty="0">
                <a:solidFill>
                  <a:srgbClr val="B1174A"/>
                </a:solidFill>
                <a:latin typeface="Calibri"/>
                <a:cs typeface="Calibri"/>
              </a:rPr>
              <a:t>«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04831" y="4044036"/>
            <a:ext cx="4432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600" spc="5" dirty="0">
                <a:solidFill>
                  <a:srgbClr val="B1174A"/>
                </a:solidFill>
                <a:latin typeface="Calibri"/>
                <a:cs typeface="Calibri"/>
              </a:rPr>
              <a:t>»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9068" y="264468"/>
            <a:ext cx="993936" cy="59054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0010776" y="958939"/>
            <a:ext cx="1498600" cy="273050"/>
            <a:chOff x="9969489" y="934176"/>
            <a:chExt cx="1498600" cy="27305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9489" y="937597"/>
              <a:ext cx="178365" cy="2430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9400" y="937597"/>
              <a:ext cx="229067" cy="24300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1482" y="937597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42711" y="937597"/>
              <a:ext cx="229067" cy="2430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997236" y="934176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81024" y="934176"/>
              <a:ext cx="186726" cy="24963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563984" y="6529144"/>
            <a:ext cx="1625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solidFill>
                  <a:srgbClr val="3C0059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901C296-3A9E-4CAC-8113-EE06475F0409}"/>
              </a:ext>
            </a:extLst>
          </p:cNvPr>
          <p:cNvSpPr/>
          <p:nvPr/>
        </p:nvSpPr>
        <p:spPr>
          <a:xfrm>
            <a:off x="5209666" y="2287777"/>
            <a:ext cx="748614" cy="540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3802"/>
            <a:ext cx="104775" cy="445134"/>
          </a:xfrm>
          <a:custGeom>
            <a:avLst/>
            <a:gdLst/>
            <a:ahLst/>
            <a:cxnLst/>
            <a:rect l="l" t="t" r="r" b="b"/>
            <a:pathLst>
              <a:path w="104775" h="445134">
                <a:moveTo>
                  <a:pt x="0" y="0"/>
                </a:moveTo>
                <a:lnTo>
                  <a:pt x="104774" y="0"/>
                </a:lnTo>
                <a:lnTo>
                  <a:pt x="104774" y="444883"/>
                </a:lnTo>
                <a:lnTo>
                  <a:pt x="0" y="444883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35898" y="0"/>
            <a:ext cx="6355715" cy="6858000"/>
            <a:chOff x="5835898" y="0"/>
            <a:chExt cx="6355715" cy="6858000"/>
          </a:xfrm>
        </p:grpSpPr>
        <p:sp>
          <p:nvSpPr>
            <p:cNvPr id="4" name="object 4"/>
            <p:cNvSpPr/>
            <p:nvPr/>
          </p:nvSpPr>
          <p:spPr>
            <a:xfrm>
              <a:off x="12084049" y="0"/>
              <a:ext cx="105410" cy="6858000"/>
            </a:xfrm>
            <a:custGeom>
              <a:avLst/>
              <a:gdLst/>
              <a:ahLst/>
              <a:cxnLst/>
              <a:rect l="l" t="t" r="r" b="b"/>
              <a:pathLst>
                <a:path w="105409" h="6858000">
                  <a:moveTo>
                    <a:pt x="104836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104836" y="0"/>
                  </a:lnTo>
                  <a:lnTo>
                    <a:pt x="104836" y="6858000"/>
                  </a:lnTo>
                  <a:close/>
                </a:path>
              </a:pathLst>
            </a:custGeom>
            <a:solidFill>
              <a:srgbClr val="B11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5898" y="871003"/>
              <a:ext cx="6355211" cy="5038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8699" y="2039617"/>
              <a:ext cx="1609724" cy="1895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3047" y="2233808"/>
              <a:ext cx="1218671" cy="1508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626" y="4599354"/>
              <a:ext cx="815024" cy="25289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2624" y="361305"/>
            <a:ext cx="66338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Introduction</a:t>
            </a:r>
            <a:r>
              <a:rPr spc="45" dirty="0"/>
              <a:t> </a:t>
            </a:r>
            <a:r>
              <a:rPr spc="260" dirty="0"/>
              <a:t>à</a:t>
            </a:r>
            <a:r>
              <a:rPr spc="50" dirty="0"/>
              <a:t> </a:t>
            </a:r>
            <a:r>
              <a:rPr spc="204" dirty="0"/>
              <a:t>la</a:t>
            </a:r>
            <a:r>
              <a:rPr spc="45" dirty="0"/>
              <a:t> </a:t>
            </a:r>
            <a:r>
              <a:rPr spc="160" dirty="0"/>
              <a:t>solution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659" y="1742501"/>
            <a:ext cx="5839460" cy="43688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25120" marR="17780" indent="-274955">
              <a:lnSpc>
                <a:spcPts val="2330"/>
              </a:lnSpc>
              <a:spcBef>
                <a:spcPts val="235"/>
              </a:spcBef>
              <a:buClr>
                <a:srgbClr val="BF0000"/>
              </a:buClr>
              <a:buFont typeface="Verdana"/>
              <a:buChar char="o"/>
              <a:tabLst>
                <a:tab pos="325755" algn="l"/>
              </a:tabLst>
            </a:pP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Solution</a:t>
            </a:r>
            <a:r>
              <a:rPr sz="2000" spc="2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web</a:t>
            </a:r>
            <a:r>
              <a:rPr sz="2000" spc="2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2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2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intégrée</a:t>
            </a:r>
            <a:r>
              <a:rPr sz="2000" spc="2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2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Systèmes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Management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organismes.</a:t>
            </a:r>
            <a:endParaRPr sz="2000">
              <a:latin typeface="Calibri"/>
              <a:cs typeface="Calibri"/>
            </a:endParaRPr>
          </a:p>
          <a:p>
            <a:pPr marL="325120" marR="1032510" indent="-274955">
              <a:lnSpc>
                <a:spcPct val="121900"/>
              </a:lnSpc>
              <a:spcBef>
                <a:spcPts val="2325"/>
              </a:spcBef>
              <a:buClr>
                <a:srgbClr val="BF0000"/>
              </a:buClr>
              <a:buFont typeface="Verdana"/>
              <a:buChar char="o"/>
              <a:tabLst>
                <a:tab pos="325755" algn="l"/>
              </a:tabLst>
            </a:pPr>
            <a:r>
              <a:rPr sz="2000" spc="125" dirty="0">
                <a:solidFill>
                  <a:srgbClr val="3C0059"/>
                </a:solidFill>
                <a:latin typeface="Calibri"/>
                <a:cs typeface="Calibri"/>
              </a:rPr>
              <a:t>Basée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sur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les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exigences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3C0059"/>
                </a:solidFill>
                <a:latin typeface="Calibri"/>
                <a:cs typeface="Calibri"/>
              </a:rPr>
              <a:t>référentiels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normatifs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leurs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3C0059"/>
                </a:solidFill>
                <a:latin typeface="Calibri"/>
                <a:cs typeface="Calibri"/>
              </a:rPr>
              <a:t>évolutions.</a:t>
            </a:r>
            <a:endParaRPr sz="2000">
              <a:latin typeface="Calibri"/>
              <a:cs typeface="Calibri"/>
            </a:endParaRPr>
          </a:p>
          <a:p>
            <a:pPr marL="325120" indent="-274955">
              <a:lnSpc>
                <a:spcPct val="100000"/>
              </a:lnSpc>
              <a:spcBef>
                <a:spcPts val="525"/>
              </a:spcBef>
              <a:buClr>
                <a:srgbClr val="BF0000"/>
              </a:buClr>
              <a:buFont typeface="Verdana"/>
              <a:buChar char="o"/>
              <a:tabLst>
                <a:tab pos="325755" algn="l"/>
              </a:tabLst>
            </a:pP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Solution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adaptable,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pragmatique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efficace</a:t>
            </a:r>
            <a:endParaRPr sz="2000">
              <a:latin typeface="Calibri"/>
              <a:cs typeface="Calibri"/>
            </a:endParaRPr>
          </a:p>
          <a:p>
            <a:pPr marL="325120" marR="269875" indent="-274955">
              <a:lnSpc>
                <a:spcPct val="109400"/>
              </a:lnSpc>
              <a:spcBef>
                <a:spcPts val="2175"/>
              </a:spcBef>
              <a:buClr>
                <a:srgbClr val="BF0000"/>
              </a:buClr>
              <a:buFont typeface="Verdana"/>
              <a:buChar char="o"/>
              <a:tabLst>
                <a:tab pos="325755" algn="l"/>
              </a:tabLst>
            </a:pP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Eligible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MAROC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au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remboursement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85" dirty="0">
                <a:solidFill>
                  <a:srgbClr val="3C0059"/>
                </a:solidFill>
                <a:latin typeface="Calibri"/>
                <a:cs typeface="Calibri"/>
              </a:rPr>
              <a:t>CSF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3C0059"/>
                </a:solidFill>
                <a:latin typeface="Calibri"/>
                <a:cs typeface="Calibri"/>
              </a:rPr>
              <a:t>/ </a:t>
            </a:r>
            <a:r>
              <a:rPr sz="2000" spc="160" dirty="0">
                <a:solidFill>
                  <a:srgbClr val="3C0059"/>
                </a:solidFill>
                <a:latin typeface="Calibri"/>
                <a:cs typeface="Calibri"/>
              </a:rPr>
              <a:t>GIAC</a:t>
            </a:r>
            <a:r>
              <a:rPr sz="200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30" dirty="0">
                <a:solidFill>
                  <a:srgbClr val="3C0059"/>
                </a:solidFill>
                <a:latin typeface="Calibri"/>
                <a:cs typeface="Calibri"/>
              </a:rPr>
              <a:t>TRANSLOG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au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titre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investissements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technologiques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05" dirty="0">
                <a:solidFill>
                  <a:srgbClr val="3C0059"/>
                </a:solidFill>
                <a:latin typeface="Calibri"/>
                <a:cs typeface="Calibri"/>
              </a:rPr>
              <a:t>à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caractère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prioritaire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couvrent</a:t>
            </a:r>
            <a:endParaRPr sz="2000">
              <a:latin typeface="Calibri"/>
              <a:cs typeface="Calibri"/>
            </a:endParaRPr>
          </a:p>
          <a:p>
            <a:pPr marL="325120">
              <a:lnSpc>
                <a:spcPts val="2325"/>
              </a:lnSpc>
            </a:pP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les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actions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matérielles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immatérielles.</a:t>
            </a:r>
            <a:endParaRPr sz="2000">
              <a:latin typeface="Calibri"/>
              <a:cs typeface="Calibri"/>
            </a:endParaRPr>
          </a:p>
          <a:p>
            <a:pPr marL="325120" indent="-274955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Font typeface="Verdana"/>
              <a:buChar char="o"/>
              <a:tabLst>
                <a:tab pos="325755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Disponible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mode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60" dirty="0">
                <a:solidFill>
                  <a:srgbClr val="3C0059"/>
                </a:solidFill>
                <a:latin typeface="Calibri"/>
                <a:cs typeface="Calibri"/>
              </a:rPr>
              <a:t>SAAS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3C0059"/>
                </a:solidFill>
                <a:latin typeface="Calibri"/>
                <a:cs typeface="Calibri"/>
              </a:rPr>
              <a:t>On-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Premise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3C0059"/>
                </a:solidFill>
                <a:latin typeface="Calibri"/>
                <a:cs typeface="Calibri"/>
              </a:rPr>
              <a:t>(à</a:t>
            </a:r>
            <a:endParaRPr sz="20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  <a:spcBef>
                <a:spcPts val="525"/>
              </a:spcBef>
            </a:pPr>
            <a:r>
              <a:rPr sz="2000" spc="45" dirty="0">
                <a:solidFill>
                  <a:srgbClr val="3C0059"/>
                </a:solidFill>
                <a:latin typeface="Calibri"/>
                <a:cs typeface="Calibri"/>
              </a:rPr>
              <a:t>convenir)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82188" y="214259"/>
            <a:ext cx="1498600" cy="942975"/>
            <a:chOff x="9982188" y="214259"/>
            <a:chExt cx="1498600" cy="9429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1768" y="214259"/>
              <a:ext cx="993936" cy="5905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2188" y="887386"/>
              <a:ext cx="178365" cy="2430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2099" y="887386"/>
              <a:ext cx="229067" cy="2430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44181" y="88738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5410" y="887386"/>
              <a:ext cx="229067" cy="2430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009935" y="88396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93723" y="883965"/>
              <a:ext cx="186726" cy="24963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9369" y="2065206"/>
            <a:ext cx="9884410" cy="3252470"/>
            <a:chOff x="1149369" y="2065206"/>
            <a:chExt cx="9884410" cy="3252470"/>
          </a:xfrm>
        </p:grpSpPr>
        <p:sp>
          <p:nvSpPr>
            <p:cNvPr id="4" name="object 4"/>
            <p:cNvSpPr/>
            <p:nvPr/>
          </p:nvSpPr>
          <p:spPr>
            <a:xfrm>
              <a:off x="1154135" y="2069972"/>
              <a:ext cx="3241040" cy="3242945"/>
            </a:xfrm>
            <a:custGeom>
              <a:avLst/>
              <a:gdLst/>
              <a:ahLst/>
              <a:cxnLst/>
              <a:rect l="l" t="t" r="r" b="b"/>
              <a:pathLst>
                <a:path w="3241040" h="3242945">
                  <a:moveTo>
                    <a:pt x="3240568" y="3242821"/>
                  </a:moveTo>
                  <a:lnTo>
                    <a:pt x="0" y="3242821"/>
                  </a:lnTo>
                  <a:lnTo>
                    <a:pt x="0" y="0"/>
                  </a:lnTo>
                  <a:lnTo>
                    <a:pt x="3240568" y="0"/>
                  </a:lnTo>
                  <a:lnTo>
                    <a:pt x="3240568" y="324282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4135" y="2069972"/>
              <a:ext cx="3241040" cy="3242945"/>
            </a:xfrm>
            <a:custGeom>
              <a:avLst/>
              <a:gdLst/>
              <a:ahLst/>
              <a:cxnLst/>
              <a:rect l="l" t="t" r="r" b="b"/>
              <a:pathLst>
                <a:path w="3241040" h="3242945">
                  <a:moveTo>
                    <a:pt x="0" y="3242821"/>
                  </a:moveTo>
                  <a:lnTo>
                    <a:pt x="3240568" y="3242821"/>
                  </a:lnTo>
                  <a:lnTo>
                    <a:pt x="3240568" y="0"/>
                  </a:lnTo>
                  <a:lnTo>
                    <a:pt x="0" y="0"/>
                  </a:lnTo>
                  <a:lnTo>
                    <a:pt x="0" y="3242821"/>
                  </a:lnTo>
                  <a:close/>
                </a:path>
                <a:path w="3241040" h="3242945">
                  <a:moveTo>
                    <a:pt x="0" y="3242821"/>
                  </a:moveTo>
                  <a:lnTo>
                    <a:pt x="3240568" y="3242821"/>
                  </a:lnTo>
                  <a:lnTo>
                    <a:pt x="3240568" y="0"/>
                  </a:lnTo>
                  <a:lnTo>
                    <a:pt x="0" y="0"/>
                  </a:lnTo>
                  <a:lnTo>
                    <a:pt x="0" y="3242821"/>
                  </a:lnTo>
                  <a:close/>
                </a:path>
              </a:pathLst>
            </a:custGeom>
            <a:ln w="9532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4050" y="2883864"/>
              <a:ext cx="1701164" cy="1615440"/>
            </a:xfrm>
            <a:custGeom>
              <a:avLst/>
              <a:gdLst/>
              <a:ahLst/>
              <a:cxnLst/>
              <a:rect l="l" t="t" r="r" b="b"/>
              <a:pathLst>
                <a:path w="1701164" h="1615439">
                  <a:moveTo>
                    <a:pt x="655358" y="777151"/>
                  </a:moveTo>
                  <a:lnTo>
                    <a:pt x="651040" y="729424"/>
                  </a:lnTo>
                  <a:lnTo>
                    <a:pt x="638606" y="684745"/>
                  </a:lnTo>
                  <a:lnTo>
                    <a:pt x="618845" y="643801"/>
                  </a:lnTo>
                  <a:lnTo>
                    <a:pt x="592531" y="607275"/>
                  </a:lnTo>
                  <a:lnTo>
                    <a:pt x="589724" y="604532"/>
                  </a:lnTo>
                  <a:lnTo>
                    <a:pt x="566915" y="582206"/>
                  </a:lnTo>
                  <a:lnTo>
                    <a:pt x="566915" y="777151"/>
                  </a:lnTo>
                  <a:lnTo>
                    <a:pt x="560387" y="825893"/>
                  </a:lnTo>
                  <a:lnTo>
                    <a:pt x="542112" y="868972"/>
                  </a:lnTo>
                  <a:lnTo>
                    <a:pt x="514007" y="904951"/>
                  </a:lnTo>
                  <a:lnTo>
                    <a:pt x="478015" y="932421"/>
                  </a:lnTo>
                  <a:lnTo>
                    <a:pt x="436029" y="949960"/>
                  </a:lnTo>
                  <a:lnTo>
                    <a:pt x="390017" y="956119"/>
                  </a:lnTo>
                  <a:lnTo>
                    <a:pt x="344043" y="949960"/>
                  </a:lnTo>
                  <a:lnTo>
                    <a:pt x="302107" y="932421"/>
                  </a:lnTo>
                  <a:lnTo>
                    <a:pt x="266128" y="904951"/>
                  </a:lnTo>
                  <a:lnTo>
                    <a:pt x="238036" y="868972"/>
                  </a:lnTo>
                  <a:lnTo>
                    <a:pt x="219760" y="825893"/>
                  </a:lnTo>
                  <a:lnTo>
                    <a:pt x="213245" y="777151"/>
                  </a:lnTo>
                  <a:lnTo>
                    <a:pt x="219760" y="731037"/>
                  </a:lnTo>
                  <a:lnTo>
                    <a:pt x="238036" y="689737"/>
                  </a:lnTo>
                  <a:lnTo>
                    <a:pt x="266128" y="654850"/>
                  </a:lnTo>
                  <a:lnTo>
                    <a:pt x="302107" y="627951"/>
                  </a:lnTo>
                  <a:lnTo>
                    <a:pt x="344043" y="610654"/>
                  </a:lnTo>
                  <a:lnTo>
                    <a:pt x="390017" y="604532"/>
                  </a:lnTo>
                  <a:lnTo>
                    <a:pt x="436029" y="610654"/>
                  </a:lnTo>
                  <a:lnTo>
                    <a:pt x="478015" y="627951"/>
                  </a:lnTo>
                  <a:lnTo>
                    <a:pt x="514007" y="654850"/>
                  </a:lnTo>
                  <a:lnTo>
                    <a:pt x="542112" y="689737"/>
                  </a:lnTo>
                  <a:lnTo>
                    <a:pt x="560387" y="731037"/>
                  </a:lnTo>
                  <a:lnTo>
                    <a:pt x="566915" y="777151"/>
                  </a:lnTo>
                  <a:lnTo>
                    <a:pt x="566915" y="582206"/>
                  </a:lnTo>
                  <a:lnTo>
                    <a:pt x="523367" y="550227"/>
                  </a:lnTo>
                  <a:lnTo>
                    <a:pt x="482079" y="531063"/>
                  </a:lnTo>
                  <a:lnTo>
                    <a:pt x="437362" y="519074"/>
                  </a:lnTo>
                  <a:lnTo>
                    <a:pt x="390017" y="514921"/>
                  </a:lnTo>
                  <a:lnTo>
                    <a:pt x="342658" y="519074"/>
                  </a:lnTo>
                  <a:lnTo>
                    <a:pt x="297967" y="531063"/>
                  </a:lnTo>
                  <a:lnTo>
                    <a:pt x="256692" y="550227"/>
                  </a:lnTo>
                  <a:lnTo>
                    <a:pt x="219633" y="575856"/>
                  </a:lnTo>
                  <a:lnTo>
                    <a:pt x="187566" y="607275"/>
                  </a:lnTo>
                  <a:lnTo>
                    <a:pt x="161277" y="643801"/>
                  </a:lnTo>
                  <a:lnTo>
                    <a:pt x="141528" y="684745"/>
                  </a:lnTo>
                  <a:lnTo>
                    <a:pt x="129108" y="729424"/>
                  </a:lnTo>
                  <a:lnTo>
                    <a:pt x="124790" y="777151"/>
                  </a:lnTo>
                  <a:lnTo>
                    <a:pt x="129108" y="825055"/>
                  </a:lnTo>
                  <a:lnTo>
                    <a:pt x="141528" y="870280"/>
                  </a:lnTo>
                  <a:lnTo>
                    <a:pt x="161277" y="912050"/>
                  </a:lnTo>
                  <a:lnTo>
                    <a:pt x="187566" y="949566"/>
                  </a:lnTo>
                  <a:lnTo>
                    <a:pt x="219633" y="982027"/>
                  </a:lnTo>
                  <a:lnTo>
                    <a:pt x="256692" y="1008659"/>
                  </a:lnTo>
                  <a:lnTo>
                    <a:pt x="297967" y="1028649"/>
                  </a:lnTo>
                  <a:lnTo>
                    <a:pt x="342658" y="1041234"/>
                  </a:lnTo>
                  <a:lnTo>
                    <a:pt x="390017" y="1045603"/>
                  </a:lnTo>
                  <a:lnTo>
                    <a:pt x="437362" y="1041234"/>
                  </a:lnTo>
                  <a:lnTo>
                    <a:pt x="482079" y="1028649"/>
                  </a:lnTo>
                  <a:lnTo>
                    <a:pt x="523367" y="1008659"/>
                  </a:lnTo>
                  <a:lnTo>
                    <a:pt x="560438" y="982027"/>
                  </a:lnTo>
                  <a:lnTo>
                    <a:pt x="592531" y="949566"/>
                  </a:lnTo>
                  <a:lnTo>
                    <a:pt x="618845" y="912050"/>
                  </a:lnTo>
                  <a:lnTo>
                    <a:pt x="638606" y="870280"/>
                  </a:lnTo>
                  <a:lnTo>
                    <a:pt x="651040" y="825055"/>
                  </a:lnTo>
                  <a:lnTo>
                    <a:pt x="655358" y="777151"/>
                  </a:lnTo>
                  <a:close/>
                </a:path>
                <a:path w="1701164" h="1615439">
                  <a:moveTo>
                    <a:pt x="795782" y="1325753"/>
                  </a:moveTo>
                  <a:lnTo>
                    <a:pt x="789127" y="1276235"/>
                  </a:lnTo>
                  <a:lnTo>
                    <a:pt x="770331" y="1231709"/>
                  </a:lnTo>
                  <a:lnTo>
                    <a:pt x="741197" y="1193952"/>
                  </a:lnTo>
                  <a:lnTo>
                    <a:pt x="703516" y="1164767"/>
                  </a:lnTo>
                  <a:lnTo>
                    <a:pt x="659053" y="1145959"/>
                  </a:lnTo>
                  <a:lnTo>
                    <a:pt x="609612" y="1139278"/>
                  </a:lnTo>
                  <a:lnTo>
                    <a:pt x="179692" y="1139278"/>
                  </a:lnTo>
                  <a:lnTo>
                    <a:pt x="132930" y="1145959"/>
                  </a:lnTo>
                  <a:lnTo>
                    <a:pt x="90297" y="1164767"/>
                  </a:lnTo>
                  <a:lnTo>
                    <a:pt x="53721" y="1193952"/>
                  </a:lnTo>
                  <a:lnTo>
                    <a:pt x="25184" y="1231709"/>
                  </a:lnTo>
                  <a:lnTo>
                    <a:pt x="6616" y="1276235"/>
                  </a:lnTo>
                  <a:lnTo>
                    <a:pt x="0" y="1325753"/>
                  </a:lnTo>
                  <a:lnTo>
                    <a:pt x="0" y="1615313"/>
                  </a:lnTo>
                  <a:lnTo>
                    <a:pt x="89852" y="1615313"/>
                  </a:lnTo>
                  <a:lnTo>
                    <a:pt x="89852" y="1325753"/>
                  </a:lnTo>
                  <a:lnTo>
                    <a:pt x="96659" y="1288961"/>
                  </a:lnTo>
                  <a:lnTo>
                    <a:pt x="115519" y="1258214"/>
                  </a:lnTo>
                  <a:lnTo>
                    <a:pt x="143992" y="1237107"/>
                  </a:lnTo>
                  <a:lnTo>
                    <a:pt x="179692" y="1229271"/>
                  </a:lnTo>
                  <a:lnTo>
                    <a:pt x="609612" y="1229271"/>
                  </a:lnTo>
                  <a:lnTo>
                    <a:pt x="646315" y="1237107"/>
                  </a:lnTo>
                  <a:lnTo>
                    <a:pt x="677024" y="1258214"/>
                  </a:lnTo>
                  <a:lnTo>
                    <a:pt x="698106" y="1288961"/>
                  </a:lnTo>
                  <a:lnTo>
                    <a:pt x="705942" y="1325753"/>
                  </a:lnTo>
                  <a:lnTo>
                    <a:pt x="705942" y="1615313"/>
                  </a:lnTo>
                  <a:lnTo>
                    <a:pt x="795782" y="1615313"/>
                  </a:lnTo>
                  <a:lnTo>
                    <a:pt x="795782" y="1325753"/>
                  </a:lnTo>
                  <a:close/>
                </a:path>
                <a:path w="1701164" h="1615439">
                  <a:moveTo>
                    <a:pt x="1700733" y="222186"/>
                  </a:moveTo>
                  <a:lnTo>
                    <a:pt x="1696389" y="178003"/>
                  </a:lnTo>
                  <a:lnTo>
                    <a:pt x="1683893" y="136575"/>
                  </a:lnTo>
                  <a:lnTo>
                    <a:pt x="1663954" y="98869"/>
                  </a:lnTo>
                  <a:lnTo>
                    <a:pt x="1637334" y="65862"/>
                  </a:lnTo>
                  <a:lnTo>
                    <a:pt x="1604759" y="38493"/>
                  </a:lnTo>
                  <a:lnTo>
                    <a:pt x="1566964" y="17754"/>
                  </a:lnTo>
                  <a:lnTo>
                    <a:pt x="1524711" y="4597"/>
                  </a:lnTo>
                  <a:lnTo>
                    <a:pt x="1478711" y="0"/>
                  </a:lnTo>
                  <a:lnTo>
                    <a:pt x="939761" y="0"/>
                  </a:lnTo>
                  <a:lnTo>
                    <a:pt x="895604" y="4597"/>
                  </a:lnTo>
                  <a:lnTo>
                    <a:pt x="854202" y="17754"/>
                  </a:lnTo>
                  <a:lnTo>
                    <a:pt x="816521" y="38493"/>
                  </a:lnTo>
                  <a:lnTo>
                    <a:pt x="783539" y="65862"/>
                  </a:lnTo>
                  <a:lnTo>
                    <a:pt x="756196" y="98869"/>
                  </a:lnTo>
                  <a:lnTo>
                    <a:pt x="735482" y="136575"/>
                  </a:lnTo>
                  <a:lnTo>
                    <a:pt x="722350" y="178003"/>
                  </a:lnTo>
                  <a:lnTo>
                    <a:pt x="717753" y="222186"/>
                  </a:lnTo>
                  <a:lnTo>
                    <a:pt x="717753" y="495211"/>
                  </a:lnTo>
                  <a:lnTo>
                    <a:pt x="722350" y="541261"/>
                  </a:lnTo>
                  <a:lnTo>
                    <a:pt x="735482" y="583577"/>
                  </a:lnTo>
                  <a:lnTo>
                    <a:pt x="756196" y="621411"/>
                  </a:lnTo>
                  <a:lnTo>
                    <a:pt x="783539" y="654037"/>
                  </a:lnTo>
                  <a:lnTo>
                    <a:pt x="816521" y="680707"/>
                  </a:lnTo>
                  <a:lnTo>
                    <a:pt x="854202" y="700671"/>
                  </a:lnTo>
                  <a:lnTo>
                    <a:pt x="895604" y="713193"/>
                  </a:lnTo>
                  <a:lnTo>
                    <a:pt x="939761" y="717537"/>
                  </a:lnTo>
                  <a:lnTo>
                    <a:pt x="971410" y="717537"/>
                  </a:lnTo>
                  <a:lnTo>
                    <a:pt x="831875" y="844511"/>
                  </a:lnTo>
                  <a:lnTo>
                    <a:pt x="823836" y="859802"/>
                  </a:lnTo>
                  <a:lnTo>
                    <a:pt x="819962" y="876287"/>
                  </a:lnTo>
                  <a:lnTo>
                    <a:pt x="822045" y="892771"/>
                  </a:lnTo>
                  <a:lnTo>
                    <a:pt x="854214" y="920584"/>
                  </a:lnTo>
                  <a:lnTo>
                    <a:pt x="863638" y="920775"/>
                  </a:lnTo>
                  <a:lnTo>
                    <a:pt x="872998" y="920686"/>
                  </a:lnTo>
                  <a:lnTo>
                    <a:pt x="881799" y="919988"/>
                  </a:lnTo>
                  <a:lnTo>
                    <a:pt x="889431" y="918095"/>
                  </a:lnTo>
                  <a:lnTo>
                    <a:pt x="895286" y="914425"/>
                  </a:lnTo>
                  <a:lnTo>
                    <a:pt x="1199769" y="628675"/>
                  </a:lnTo>
                  <a:lnTo>
                    <a:pt x="939761" y="628675"/>
                  </a:lnTo>
                  <a:lnTo>
                    <a:pt x="896683" y="622122"/>
                  </a:lnTo>
                  <a:lnTo>
                    <a:pt x="860005" y="603669"/>
                  </a:lnTo>
                  <a:lnTo>
                    <a:pt x="831545" y="575144"/>
                  </a:lnTo>
                  <a:lnTo>
                    <a:pt x="813130" y="538378"/>
                  </a:lnTo>
                  <a:lnTo>
                    <a:pt x="806589" y="495211"/>
                  </a:lnTo>
                  <a:lnTo>
                    <a:pt x="806589" y="222186"/>
                  </a:lnTo>
                  <a:lnTo>
                    <a:pt x="813130" y="179082"/>
                  </a:lnTo>
                  <a:lnTo>
                    <a:pt x="831545" y="142354"/>
                  </a:lnTo>
                  <a:lnTo>
                    <a:pt x="860005" y="113855"/>
                  </a:lnTo>
                  <a:lnTo>
                    <a:pt x="896683" y="95402"/>
                  </a:lnTo>
                  <a:lnTo>
                    <a:pt x="939761" y="88849"/>
                  </a:lnTo>
                  <a:lnTo>
                    <a:pt x="1478711" y="88849"/>
                  </a:lnTo>
                  <a:lnTo>
                    <a:pt x="1521802" y="95402"/>
                  </a:lnTo>
                  <a:lnTo>
                    <a:pt x="1558480" y="113855"/>
                  </a:lnTo>
                  <a:lnTo>
                    <a:pt x="1586941" y="142354"/>
                  </a:lnTo>
                  <a:lnTo>
                    <a:pt x="1605356" y="179082"/>
                  </a:lnTo>
                  <a:lnTo>
                    <a:pt x="1611896" y="222186"/>
                  </a:lnTo>
                  <a:lnTo>
                    <a:pt x="1611896" y="495211"/>
                  </a:lnTo>
                  <a:lnTo>
                    <a:pt x="1605356" y="538378"/>
                  </a:lnTo>
                  <a:lnTo>
                    <a:pt x="1586941" y="575144"/>
                  </a:lnTo>
                  <a:lnTo>
                    <a:pt x="1558480" y="603669"/>
                  </a:lnTo>
                  <a:lnTo>
                    <a:pt x="1521802" y="622122"/>
                  </a:lnTo>
                  <a:lnTo>
                    <a:pt x="1478711" y="628675"/>
                  </a:lnTo>
                  <a:lnTo>
                    <a:pt x="1332953" y="628675"/>
                  </a:lnTo>
                  <a:lnTo>
                    <a:pt x="1237767" y="717537"/>
                  </a:lnTo>
                  <a:lnTo>
                    <a:pt x="1478711" y="717537"/>
                  </a:lnTo>
                  <a:lnTo>
                    <a:pt x="1524711" y="713193"/>
                  </a:lnTo>
                  <a:lnTo>
                    <a:pt x="1566964" y="700671"/>
                  </a:lnTo>
                  <a:lnTo>
                    <a:pt x="1604759" y="680707"/>
                  </a:lnTo>
                  <a:lnTo>
                    <a:pt x="1637334" y="654037"/>
                  </a:lnTo>
                  <a:lnTo>
                    <a:pt x="1663954" y="621411"/>
                  </a:lnTo>
                  <a:lnTo>
                    <a:pt x="1683893" y="583577"/>
                  </a:lnTo>
                  <a:lnTo>
                    <a:pt x="1696389" y="541261"/>
                  </a:lnTo>
                  <a:lnTo>
                    <a:pt x="1700733" y="495211"/>
                  </a:lnTo>
                  <a:lnTo>
                    <a:pt x="1700733" y="222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4768" y="2070099"/>
              <a:ext cx="6633845" cy="3241675"/>
            </a:xfrm>
            <a:custGeom>
              <a:avLst/>
              <a:gdLst/>
              <a:ahLst/>
              <a:cxnLst/>
              <a:rect l="l" t="t" r="r" b="b"/>
              <a:pathLst>
                <a:path w="6633845" h="3241675">
                  <a:moveTo>
                    <a:pt x="0" y="3241296"/>
                  </a:moveTo>
                  <a:lnTo>
                    <a:pt x="6633635" y="3241296"/>
                  </a:lnTo>
                  <a:lnTo>
                    <a:pt x="6633635" y="0"/>
                  </a:lnTo>
                  <a:lnTo>
                    <a:pt x="0" y="0"/>
                  </a:lnTo>
                  <a:lnTo>
                    <a:pt x="0" y="3241296"/>
                  </a:lnTo>
                  <a:close/>
                </a:path>
                <a:path w="6633845" h="3241675">
                  <a:moveTo>
                    <a:pt x="0" y="3241296"/>
                  </a:moveTo>
                  <a:lnTo>
                    <a:pt x="6633635" y="3241296"/>
                  </a:lnTo>
                  <a:lnTo>
                    <a:pt x="6633635" y="0"/>
                  </a:lnTo>
                  <a:lnTo>
                    <a:pt x="0" y="0"/>
                  </a:lnTo>
                  <a:lnTo>
                    <a:pt x="0" y="3241296"/>
                  </a:lnTo>
                  <a:close/>
                </a:path>
              </a:pathLst>
            </a:custGeom>
            <a:ln w="9532">
              <a:solidFill>
                <a:srgbClr val="3A15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660" y="2209609"/>
            <a:ext cx="1164737" cy="54836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57875" y="2818034"/>
            <a:ext cx="4782820" cy="11118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>
              <a:lnSpc>
                <a:spcPct val="98800"/>
              </a:lnSpc>
              <a:spcBef>
                <a:spcPts val="120"/>
              </a:spcBef>
            </a:pPr>
            <a:r>
              <a:rPr sz="1200" spc="110" dirty="0">
                <a:solidFill>
                  <a:srgbClr val="3C0059"/>
                </a:solidFill>
                <a:latin typeface="Calibri"/>
                <a:cs typeface="Calibri"/>
              </a:rPr>
              <a:t>Il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facilite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l’analyse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2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3C0059"/>
                </a:solidFill>
                <a:latin typeface="Calibri"/>
                <a:cs typeface="Calibri"/>
              </a:rPr>
              <a:t>modes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défaillance,</a:t>
            </a:r>
            <a:r>
              <a:rPr sz="12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leurs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effets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2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C0059"/>
                </a:solidFill>
                <a:latin typeface="Calibri"/>
                <a:cs typeface="Calibri"/>
              </a:rPr>
              <a:t>leur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criticité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;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il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est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d’une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grande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aide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3C0059"/>
                </a:solidFill>
                <a:latin typeface="Calibri"/>
                <a:cs typeface="Calibri"/>
              </a:rPr>
              <a:t>dans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préparation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dossiers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d’homologation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 des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pièces.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Notre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responsable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qualité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peut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s’appuyer </a:t>
            </a:r>
            <a:r>
              <a:rPr sz="1200" spc="85" dirty="0">
                <a:solidFill>
                  <a:srgbClr val="3C0059"/>
                </a:solidFill>
                <a:latin typeface="Calibri"/>
                <a:cs typeface="Calibri"/>
              </a:rPr>
              <a:t>dessus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pour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voir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l’état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d’avancement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3C0059"/>
                </a:solidFill>
                <a:latin typeface="Calibri"/>
                <a:cs typeface="Calibri"/>
              </a:rPr>
              <a:t>nos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actions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qualité,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avec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des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relances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automatiques.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Enfin,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l’outil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facilite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le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passage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à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phase industrielle</a:t>
            </a:r>
            <a:r>
              <a:rPr sz="12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3C0059"/>
                </a:solidFill>
                <a:latin typeface="Calibri"/>
                <a:cs typeface="Calibri"/>
              </a:rPr>
              <a:t>nos</a:t>
            </a:r>
            <a:r>
              <a:rPr sz="12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nouveaux</a:t>
            </a:r>
            <a:r>
              <a:rPr sz="12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3C0059"/>
                </a:solidFill>
                <a:latin typeface="Calibri"/>
                <a:cs typeface="Calibri"/>
              </a:rPr>
              <a:t>produits.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63984" y="6529141"/>
            <a:ext cx="2006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solidFill>
                  <a:srgbClr val="3C0059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2614" y="5013690"/>
            <a:ext cx="15017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Lire</a:t>
            </a:r>
            <a:r>
              <a:rPr sz="15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tout</a:t>
            </a:r>
            <a:r>
              <a:rPr sz="15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l’article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2624" y="361299"/>
            <a:ext cx="48025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229" dirty="0">
                <a:solidFill>
                  <a:srgbClr val="B1174A"/>
                </a:solidFill>
                <a:latin typeface="Calibri"/>
                <a:cs typeface="Calibri"/>
              </a:rPr>
              <a:t>Témoignage</a:t>
            </a:r>
            <a:r>
              <a:rPr b="0" i="0" spc="4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b="0" i="0" spc="175" dirty="0">
                <a:solidFill>
                  <a:srgbClr val="B1174A"/>
                </a:solidFill>
                <a:latin typeface="Calibri"/>
                <a:cs typeface="Calibri"/>
              </a:rPr>
              <a:t>Client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52721" y="1990812"/>
            <a:ext cx="4432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600" spc="5" dirty="0">
                <a:solidFill>
                  <a:srgbClr val="B1174A"/>
                </a:solidFill>
                <a:latin typeface="Calibri"/>
                <a:cs typeface="Calibri"/>
              </a:rPr>
              <a:t>«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04831" y="4044020"/>
            <a:ext cx="4432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600" spc="5" dirty="0">
                <a:solidFill>
                  <a:srgbClr val="B1174A"/>
                </a:solidFill>
                <a:latin typeface="Calibri"/>
                <a:cs typeface="Calibri"/>
                <a:hlinkClick r:id="rId3"/>
              </a:rPr>
              <a:t>»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17" name="object 15">
            <a:extLst>
              <a:ext uri="{FF2B5EF4-FFF2-40B4-BE49-F238E27FC236}">
                <a16:creationId xmlns:a16="http://schemas.microsoft.com/office/drawing/2014/main" id="{0196713C-AE83-480D-A2D8-27806E5F4D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9068" y="264468"/>
            <a:ext cx="993936" cy="590549"/>
          </a:xfrm>
          <a:prstGeom prst="rect">
            <a:avLst/>
          </a:prstGeom>
        </p:spPr>
      </p:pic>
      <p:grpSp>
        <p:nvGrpSpPr>
          <p:cNvPr id="18" name="object 16">
            <a:extLst>
              <a:ext uri="{FF2B5EF4-FFF2-40B4-BE49-F238E27FC236}">
                <a16:creationId xmlns:a16="http://schemas.microsoft.com/office/drawing/2014/main" id="{8DE3932B-1FE2-45E1-A26F-88CBA71853D4}"/>
              </a:ext>
            </a:extLst>
          </p:cNvPr>
          <p:cNvGrpSpPr/>
          <p:nvPr/>
        </p:nvGrpSpPr>
        <p:grpSpPr>
          <a:xfrm>
            <a:off x="10010776" y="958939"/>
            <a:ext cx="1498600" cy="273050"/>
            <a:chOff x="9969489" y="934176"/>
            <a:chExt cx="1498600" cy="273050"/>
          </a:xfrm>
        </p:grpSpPr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BC99088A-69E2-44D5-9D0E-FFDA3E4FA0B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9489" y="937597"/>
              <a:ext cx="178365" cy="243002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A0CED2A0-F73A-467F-9C85-8F5CC2A5B8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9400" y="937597"/>
              <a:ext cx="229067" cy="243002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FBF5F3CE-C04D-452E-9075-567F9ADD0C7A}"/>
                </a:ext>
              </a:extLst>
            </p:cNvPr>
            <p:cNvSpPr/>
            <p:nvPr/>
          </p:nvSpPr>
          <p:spPr>
            <a:xfrm>
              <a:off x="10431482" y="937597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EE304E43-97FD-446E-9BCD-C1F5167C5BB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2711" y="937597"/>
              <a:ext cx="229067" cy="243002"/>
            </a:xfrm>
            <a:prstGeom prst="rect">
              <a:avLst/>
            </a:prstGeom>
          </p:spPr>
        </p:pic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710D0A4E-61B0-40FA-936F-DB1B824ABE55}"/>
                </a:ext>
              </a:extLst>
            </p:cNvPr>
            <p:cNvSpPr/>
            <p:nvPr/>
          </p:nvSpPr>
          <p:spPr>
            <a:xfrm>
              <a:off x="10997236" y="934176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2">
              <a:extLst>
                <a:ext uri="{FF2B5EF4-FFF2-40B4-BE49-F238E27FC236}">
                  <a16:creationId xmlns:a16="http://schemas.microsoft.com/office/drawing/2014/main" id="{5B4DB3B1-E5EE-40B6-BF57-BA83CFB100A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1024" y="934176"/>
              <a:ext cx="186726" cy="249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07DF32-A30A-3EB6-CBCC-A82AF510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237776"/>
            <a:ext cx="10768614" cy="63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680" y="11"/>
            <a:ext cx="104775" cy="609600"/>
          </a:xfrm>
          <a:custGeom>
            <a:avLst/>
            <a:gdLst/>
            <a:ahLst/>
            <a:cxnLst/>
            <a:rect l="l" t="t" r="r" b="b"/>
            <a:pathLst>
              <a:path w="104775" h="609600">
                <a:moveTo>
                  <a:pt x="104774" y="609599"/>
                </a:moveTo>
                <a:lnTo>
                  <a:pt x="0" y="609599"/>
                </a:lnTo>
                <a:lnTo>
                  <a:pt x="0" y="0"/>
                </a:lnTo>
                <a:lnTo>
                  <a:pt x="104774" y="0"/>
                </a:lnTo>
                <a:lnTo>
                  <a:pt x="104774" y="609599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08" y="1422551"/>
            <a:ext cx="2574925" cy="5435600"/>
          </a:xfrm>
          <a:custGeom>
            <a:avLst/>
            <a:gdLst/>
            <a:ahLst/>
            <a:cxnLst/>
            <a:rect l="l" t="t" r="r" b="b"/>
            <a:pathLst>
              <a:path w="2574925" h="5435600">
                <a:moveTo>
                  <a:pt x="2574671" y="1444917"/>
                </a:moveTo>
                <a:lnTo>
                  <a:pt x="930529" y="1444917"/>
                </a:lnTo>
                <a:lnTo>
                  <a:pt x="930529" y="0"/>
                </a:lnTo>
                <a:lnTo>
                  <a:pt x="822045" y="0"/>
                </a:lnTo>
                <a:lnTo>
                  <a:pt x="822045" y="1444917"/>
                </a:lnTo>
                <a:lnTo>
                  <a:pt x="0" y="1444917"/>
                </a:lnTo>
                <a:lnTo>
                  <a:pt x="0" y="3868039"/>
                </a:lnTo>
                <a:lnTo>
                  <a:pt x="822045" y="3868039"/>
                </a:lnTo>
                <a:lnTo>
                  <a:pt x="822045" y="5435447"/>
                </a:lnTo>
                <a:lnTo>
                  <a:pt x="930529" y="5435447"/>
                </a:lnTo>
                <a:lnTo>
                  <a:pt x="930529" y="3868039"/>
                </a:lnTo>
                <a:lnTo>
                  <a:pt x="2574671" y="3868039"/>
                </a:lnTo>
                <a:lnTo>
                  <a:pt x="2574671" y="1444917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1191" y="2861184"/>
            <a:ext cx="2562225" cy="2409825"/>
          </a:xfrm>
          <a:prstGeom prst="rect">
            <a:avLst/>
          </a:prstGeom>
          <a:solidFill>
            <a:srgbClr val="E66D09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569595" marR="491490" indent="-129539" algn="ctr">
              <a:lnSpc>
                <a:spcPct val="88600"/>
              </a:lnSpc>
            </a:pP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FFFFFF"/>
                </a:solidFill>
                <a:latin typeface="Calibri"/>
                <a:cs typeface="Calibri"/>
              </a:rPr>
              <a:t>VUE 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GLOBALE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PARTAGÉE </a:t>
            </a:r>
            <a:r>
              <a:rPr sz="2000" b="1" spc="2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7185" y="2861184"/>
            <a:ext cx="2562225" cy="2409825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462915" marR="426720" indent="46355" algn="ctr">
              <a:lnSpc>
                <a:spcPct val="89800"/>
              </a:lnSpc>
            </a:pPr>
            <a:r>
              <a:rPr sz="2000" b="1" spc="9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5" dirty="0">
                <a:solidFill>
                  <a:srgbClr val="FFFFFF"/>
                </a:solidFill>
                <a:latin typeface="Calibri"/>
                <a:cs typeface="Calibri"/>
              </a:rPr>
              <a:t>ETAT 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INSTANTANÉ 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CONFORMITÉ </a:t>
            </a:r>
            <a:r>
              <a:rPr sz="2000" b="1" spc="2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020" y="3323216"/>
            <a:ext cx="1722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2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85" dirty="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2991" y="3589916"/>
            <a:ext cx="1816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AUTOMATISÉE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6037" y="3856616"/>
            <a:ext cx="1651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INTÉGRÉE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9291" y="4123316"/>
            <a:ext cx="9442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2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3053" y="2861184"/>
            <a:ext cx="2562225" cy="2409825"/>
          </a:xfrm>
          <a:prstGeom prst="rect">
            <a:avLst/>
          </a:prstGeom>
          <a:solidFill>
            <a:srgbClr val="E66D0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365125" marR="282575" indent="-635" algn="ctr">
              <a:lnSpc>
                <a:spcPts val="2100"/>
              </a:lnSpc>
              <a:spcBef>
                <a:spcPts val="5"/>
              </a:spcBef>
            </a:pPr>
            <a:r>
              <a:rPr sz="2000" b="1" spc="2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ANALYSES PERTINENTES </a:t>
            </a:r>
            <a:r>
              <a:rPr sz="2000" b="1" spc="145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60" dirty="0">
                <a:solidFill>
                  <a:srgbClr val="FFFFFF"/>
                </a:solidFill>
                <a:latin typeface="Calibri"/>
                <a:cs typeface="Calibri"/>
              </a:rPr>
              <a:t>PRISE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DÉCISION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4094" y="1403046"/>
            <a:ext cx="1651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b="1" dirty="0">
                <a:solidFill>
                  <a:srgbClr val="BF0000"/>
                </a:solidFill>
                <a:latin typeface="Arial"/>
                <a:cs typeface="Arial"/>
              </a:rPr>
              <a:t>,</a:t>
            </a:r>
            <a:endParaRPr sz="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8492" y="1487406"/>
            <a:ext cx="420687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210" dirty="0">
                <a:solidFill>
                  <a:srgbClr val="BF0000"/>
                </a:solidFill>
                <a:latin typeface="Calibri"/>
                <a:cs typeface="Calibri"/>
              </a:rPr>
              <a:t>La</a:t>
            </a:r>
            <a:r>
              <a:rPr sz="2500" b="1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500" b="1" spc="105" dirty="0">
                <a:solidFill>
                  <a:srgbClr val="BF0000"/>
                </a:solidFill>
                <a:latin typeface="Calibri"/>
                <a:cs typeface="Calibri"/>
              </a:rPr>
              <a:t>solution</a:t>
            </a:r>
            <a:r>
              <a:rPr sz="2500" b="1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500" b="1" spc="235" dirty="0">
                <a:solidFill>
                  <a:srgbClr val="BF0000"/>
                </a:solidFill>
                <a:latin typeface="Calibri"/>
                <a:cs typeface="Calibri"/>
              </a:rPr>
              <a:t>PROGYS</a:t>
            </a:r>
            <a:r>
              <a:rPr sz="2500" b="1" spc="-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500" b="1" spc="105" dirty="0">
                <a:solidFill>
                  <a:srgbClr val="BF0000"/>
                </a:solidFill>
                <a:latin typeface="Calibri"/>
                <a:cs typeface="Calibri"/>
              </a:rPr>
              <a:t>permet: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2624" y="0"/>
            <a:ext cx="29209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i="1" dirty="0">
                <a:solidFill>
                  <a:srgbClr val="BF0000"/>
                </a:solidFill>
                <a:latin typeface="Arial"/>
                <a:cs typeface="Arial"/>
              </a:rPr>
              <a:t>,</a:t>
            </a:r>
            <a:endParaRPr sz="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2624" y="520490"/>
            <a:ext cx="40189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9" dirty="0"/>
              <a:t>4</a:t>
            </a:r>
            <a:r>
              <a:rPr spc="50" dirty="0"/>
              <a:t> </a:t>
            </a:r>
            <a:r>
              <a:rPr spc="375" dirty="0"/>
              <a:t>POINTS</a:t>
            </a:r>
            <a:r>
              <a:rPr spc="55" dirty="0"/>
              <a:t> </a:t>
            </a:r>
            <a:r>
              <a:rPr spc="434" dirty="0"/>
              <a:t>CLÉS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1244" y="332685"/>
            <a:ext cx="993936" cy="59054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0241667" y="1002390"/>
            <a:ext cx="1498600" cy="273050"/>
            <a:chOff x="10241667" y="1002390"/>
            <a:chExt cx="1498600" cy="27305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1667" y="1005811"/>
              <a:ext cx="178365" cy="2430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1578" y="1005811"/>
              <a:ext cx="229067" cy="24300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703660" y="1005811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4889" y="1005811"/>
              <a:ext cx="229067" cy="2430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269414" y="1002390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202" y="1002390"/>
              <a:ext cx="186726" cy="24963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933" y="1842814"/>
            <a:ext cx="4404995" cy="1165860"/>
            <a:chOff x="1411933" y="1842814"/>
            <a:chExt cx="4404995" cy="1165860"/>
          </a:xfrm>
        </p:grpSpPr>
        <p:sp>
          <p:nvSpPr>
            <p:cNvPr id="3" name="object 3"/>
            <p:cNvSpPr/>
            <p:nvPr/>
          </p:nvSpPr>
          <p:spPr>
            <a:xfrm>
              <a:off x="1416710" y="1847591"/>
              <a:ext cx="4395470" cy="1156335"/>
            </a:xfrm>
            <a:custGeom>
              <a:avLst/>
              <a:gdLst/>
              <a:ahLst/>
              <a:cxnLst/>
              <a:rect l="l" t="t" r="r" b="b"/>
              <a:pathLst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</a:pathLst>
            </a:custGeom>
            <a:ln w="9543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6710" y="1847595"/>
              <a:ext cx="524510" cy="812800"/>
            </a:xfrm>
            <a:custGeom>
              <a:avLst/>
              <a:gdLst/>
              <a:ahLst/>
              <a:cxnLst/>
              <a:rect l="l" t="t" r="r" b="b"/>
              <a:pathLst>
                <a:path w="524510" h="812800">
                  <a:moveTo>
                    <a:pt x="524243" y="0"/>
                  </a:moveTo>
                  <a:lnTo>
                    <a:pt x="1905" y="0"/>
                  </a:lnTo>
                  <a:lnTo>
                    <a:pt x="0" y="460984"/>
                  </a:lnTo>
                  <a:lnTo>
                    <a:pt x="524243" y="812634"/>
                  </a:lnTo>
                  <a:lnTo>
                    <a:pt x="524243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11933" y="3411135"/>
            <a:ext cx="4404995" cy="1165860"/>
            <a:chOff x="1411933" y="3411135"/>
            <a:chExt cx="4404995" cy="1165860"/>
          </a:xfrm>
        </p:grpSpPr>
        <p:sp>
          <p:nvSpPr>
            <p:cNvPr id="6" name="object 6"/>
            <p:cNvSpPr/>
            <p:nvPr/>
          </p:nvSpPr>
          <p:spPr>
            <a:xfrm>
              <a:off x="1416710" y="3415912"/>
              <a:ext cx="4395470" cy="1156335"/>
            </a:xfrm>
            <a:custGeom>
              <a:avLst/>
              <a:gdLst/>
              <a:ahLst/>
              <a:cxnLst/>
              <a:rect l="l" t="t" r="r" b="b"/>
              <a:pathLst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</a:pathLst>
            </a:custGeom>
            <a:ln w="9543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6710" y="3415918"/>
              <a:ext cx="524510" cy="812800"/>
            </a:xfrm>
            <a:custGeom>
              <a:avLst/>
              <a:gdLst/>
              <a:ahLst/>
              <a:cxnLst/>
              <a:rect l="l" t="t" r="r" b="b"/>
              <a:pathLst>
                <a:path w="524510" h="812800">
                  <a:moveTo>
                    <a:pt x="524243" y="0"/>
                  </a:moveTo>
                  <a:lnTo>
                    <a:pt x="1905" y="0"/>
                  </a:lnTo>
                  <a:lnTo>
                    <a:pt x="0" y="460984"/>
                  </a:lnTo>
                  <a:lnTo>
                    <a:pt x="524243" y="812634"/>
                  </a:lnTo>
                  <a:lnTo>
                    <a:pt x="524243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23744" y="5007552"/>
            <a:ext cx="4404995" cy="1403985"/>
            <a:chOff x="1423744" y="5007552"/>
            <a:chExt cx="4404995" cy="1403985"/>
          </a:xfrm>
        </p:grpSpPr>
        <p:sp>
          <p:nvSpPr>
            <p:cNvPr id="9" name="object 9"/>
            <p:cNvSpPr/>
            <p:nvPr/>
          </p:nvSpPr>
          <p:spPr>
            <a:xfrm>
              <a:off x="1428521" y="5012329"/>
              <a:ext cx="4395470" cy="1394460"/>
            </a:xfrm>
            <a:custGeom>
              <a:avLst/>
              <a:gdLst/>
              <a:ahLst/>
              <a:cxnLst/>
              <a:rect l="l" t="t" r="r" b="b"/>
              <a:pathLst>
                <a:path w="4395470" h="1394460">
                  <a:moveTo>
                    <a:pt x="0" y="1393916"/>
                  </a:moveTo>
                  <a:lnTo>
                    <a:pt x="4395164" y="1393916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393916"/>
                  </a:lnTo>
                  <a:close/>
                </a:path>
                <a:path w="4395470" h="1394460">
                  <a:moveTo>
                    <a:pt x="0" y="1393916"/>
                  </a:moveTo>
                  <a:lnTo>
                    <a:pt x="4395164" y="1393916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393916"/>
                  </a:lnTo>
                  <a:close/>
                </a:path>
              </a:pathLst>
            </a:custGeom>
            <a:ln w="9543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8521" y="5017947"/>
              <a:ext cx="524510" cy="812800"/>
            </a:xfrm>
            <a:custGeom>
              <a:avLst/>
              <a:gdLst/>
              <a:ahLst/>
              <a:cxnLst/>
              <a:rect l="l" t="t" r="r" b="b"/>
              <a:pathLst>
                <a:path w="524510" h="812800">
                  <a:moveTo>
                    <a:pt x="524370" y="0"/>
                  </a:moveTo>
                  <a:lnTo>
                    <a:pt x="1905" y="0"/>
                  </a:lnTo>
                  <a:lnTo>
                    <a:pt x="0" y="460984"/>
                  </a:lnTo>
                  <a:lnTo>
                    <a:pt x="524370" y="812711"/>
                  </a:lnTo>
                  <a:lnTo>
                    <a:pt x="52437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378522" y="1842814"/>
            <a:ext cx="4404995" cy="1165860"/>
            <a:chOff x="6378522" y="1842814"/>
            <a:chExt cx="4404995" cy="1165860"/>
          </a:xfrm>
        </p:grpSpPr>
        <p:sp>
          <p:nvSpPr>
            <p:cNvPr id="12" name="object 12"/>
            <p:cNvSpPr/>
            <p:nvPr/>
          </p:nvSpPr>
          <p:spPr>
            <a:xfrm>
              <a:off x="6383299" y="1847591"/>
              <a:ext cx="4395470" cy="1156335"/>
            </a:xfrm>
            <a:custGeom>
              <a:avLst/>
              <a:gdLst/>
              <a:ahLst/>
              <a:cxnLst/>
              <a:rect l="l" t="t" r="r" b="b"/>
              <a:pathLst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</a:pathLst>
            </a:custGeom>
            <a:ln w="9543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3299" y="1847595"/>
              <a:ext cx="524510" cy="812800"/>
            </a:xfrm>
            <a:custGeom>
              <a:avLst/>
              <a:gdLst/>
              <a:ahLst/>
              <a:cxnLst/>
              <a:rect l="l" t="t" r="r" b="b"/>
              <a:pathLst>
                <a:path w="524509" h="812800">
                  <a:moveTo>
                    <a:pt x="524370" y="0"/>
                  </a:moveTo>
                  <a:lnTo>
                    <a:pt x="1905" y="0"/>
                  </a:lnTo>
                  <a:lnTo>
                    <a:pt x="0" y="460984"/>
                  </a:lnTo>
                  <a:lnTo>
                    <a:pt x="524370" y="812634"/>
                  </a:lnTo>
                  <a:lnTo>
                    <a:pt x="52437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8522" y="3411135"/>
            <a:ext cx="4404995" cy="1165860"/>
            <a:chOff x="6378522" y="3411135"/>
            <a:chExt cx="4404995" cy="1165860"/>
          </a:xfrm>
        </p:grpSpPr>
        <p:sp>
          <p:nvSpPr>
            <p:cNvPr id="15" name="object 15"/>
            <p:cNvSpPr/>
            <p:nvPr/>
          </p:nvSpPr>
          <p:spPr>
            <a:xfrm>
              <a:off x="6383299" y="3415912"/>
              <a:ext cx="4395470" cy="1156335"/>
            </a:xfrm>
            <a:custGeom>
              <a:avLst/>
              <a:gdLst/>
              <a:ahLst/>
              <a:cxnLst/>
              <a:rect l="l" t="t" r="r" b="b"/>
              <a:pathLst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  <a:path w="4395470" h="1156335">
                  <a:moveTo>
                    <a:pt x="0" y="1155759"/>
                  </a:moveTo>
                  <a:lnTo>
                    <a:pt x="4395164" y="115575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155759"/>
                  </a:lnTo>
                  <a:close/>
                </a:path>
              </a:pathLst>
            </a:custGeom>
            <a:ln w="9543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3299" y="3415918"/>
              <a:ext cx="524510" cy="812800"/>
            </a:xfrm>
            <a:custGeom>
              <a:avLst/>
              <a:gdLst/>
              <a:ahLst/>
              <a:cxnLst/>
              <a:rect l="l" t="t" r="r" b="b"/>
              <a:pathLst>
                <a:path w="524509" h="812800">
                  <a:moveTo>
                    <a:pt x="524370" y="0"/>
                  </a:moveTo>
                  <a:lnTo>
                    <a:pt x="1905" y="0"/>
                  </a:lnTo>
                  <a:lnTo>
                    <a:pt x="0" y="460984"/>
                  </a:lnTo>
                  <a:lnTo>
                    <a:pt x="524370" y="812634"/>
                  </a:lnTo>
                  <a:lnTo>
                    <a:pt x="52437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78533" y="4977774"/>
            <a:ext cx="4404995" cy="1394460"/>
            <a:chOff x="6378533" y="4977774"/>
            <a:chExt cx="4404995" cy="1394460"/>
          </a:xfrm>
        </p:grpSpPr>
        <p:sp>
          <p:nvSpPr>
            <p:cNvPr id="18" name="object 18"/>
            <p:cNvSpPr/>
            <p:nvPr/>
          </p:nvSpPr>
          <p:spPr>
            <a:xfrm>
              <a:off x="6383299" y="4982539"/>
              <a:ext cx="4395470" cy="1384935"/>
            </a:xfrm>
            <a:custGeom>
              <a:avLst/>
              <a:gdLst/>
              <a:ahLst/>
              <a:cxnLst/>
              <a:rect l="l" t="t" r="r" b="b"/>
              <a:pathLst>
                <a:path w="4395470" h="1384935">
                  <a:moveTo>
                    <a:pt x="0" y="1384649"/>
                  </a:moveTo>
                  <a:lnTo>
                    <a:pt x="4395164" y="138464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384649"/>
                  </a:lnTo>
                  <a:close/>
                </a:path>
                <a:path w="4395470" h="1384935">
                  <a:moveTo>
                    <a:pt x="0" y="1384649"/>
                  </a:moveTo>
                  <a:lnTo>
                    <a:pt x="4395164" y="1384649"/>
                  </a:lnTo>
                  <a:lnTo>
                    <a:pt x="4395164" y="0"/>
                  </a:lnTo>
                  <a:lnTo>
                    <a:pt x="0" y="0"/>
                  </a:lnTo>
                  <a:lnTo>
                    <a:pt x="0" y="1384649"/>
                  </a:lnTo>
                  <a:close/>
                </a:path>
              </a:pathLst>
            </a:custGeom>
            <a:ln w="9531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3299" y="4982603"/>
              <a:ext cx="524510" cy="810895"/>
            </a:xfrm>
            <a:custGeom>
              <a:avLst/>
              <a:gdLst/>
              <a:ahLst/>
              <a:cxnLst/>
              <a:rect l="l" t="t" r="r" b="b"/>
              <a:pathLst>
                <a:path w="524509" h="810895">
                  <a:moveTo>
                    <a:pt x="524370" y="0"/>
                  </a:moveTo>
                  <a:lnTo>
                    <a:pt x="1905" y="0"/>
                  </a:lnTo>
                  <a:lnTo>
                    <a:pt x="0" y="459778"/>
                  </a:lnTo>
                  <a:lnTo>
                    <a:pt x="524370" y="810514"/>
                  </a:lnTo>
                  <a:lnTo>
                    <a:pt x="52437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82624" y="271615"/>
            <a:ext cx="732535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>
                <a:solidFill>
                  <a:srgbClr val="B1174A"/>
                </a:solidFill>
              </a:rPr>
              <a:t>Valeur</a:t>
            </a:r>
            <a:r>
              <a:rPr spc="-35" dirty="0">
                <a:solidFill>
                  <a:srgbClr val="B1174A"/>
                </a:solidFill>
              </a:rPr>
              <a:t> </a:t>
            </a:r>
            <a:r>
              <a:rPr spc="75" dirty="0">
                <a:solidFill>
                  <a:srgbClr val="B1174A"/>
                </a:solidFill>
              </a:rPr>
              <a:t>Ajoutée</a:t>
            </a:r>
            <a:r>
              <a:rPr spc="-35" dirty="0">
                <a:solidFill>
                  <a:srgbClr val="B1174A"/>
                </a:solidFill>
              </a:rPr>
              <a:t> </a:t>
            </a:r>
            <a:r>
              <a:rPr spc="150" dirty="0">
                <a:solidFill>
                  <a:srgbClr val="B1174A"/>
                </a:solidFill>
              </a:rPr>
              <a:t>de</a:t>
            </a:r>
            <a:r>
              <a:rPr spc="-35" dirty="0">
                <a:solidFill>
                  <a:srgbClr val="B1174A"/>
                </a:solidFill>
              </a:rPr>
              <a:t> </a:t>
            </a:r>
            <a:r>
              <a:rPr spc="185" dirty="0">
                <a:solidFill>
                  <a:srgbClr val="B1174A"/>
                </a:solidFill>
              </a:rPr>
              <a:t>la</a:t>
            </a:r>
            <a:r>
              <a:rPr spc="-35" dirty="0">
                <a:solidFill>
                  <a:srgbClr val="B1174A"/>
                </a:solidFill>
              </a:rPr>
              <a:t> </a:t>
            </a:r>
            <a:r>
              <a:rPr spc="125" dirty="0">
                <a:solidFill>
                  <a:srgbClr val="B1174A"/>
                </a:solidFill>
              </a:rPr>
              <a:t>solution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04134" y="1931691"/>
            <a:ext cx="2880995" cy="8953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252729">
              <a:lnSpc>
                <a:spcPts val="1580"/>
              </a:lnSpc>
              <a:spcBef>
                <a:spcPts val="335"/>
              </a:spcBef>
            </a:pPr>
            <a:r>
              <a:rPr sz="1500" spc="45" dirty="0">
                <a:solidFill>
                  <a:srgbClr val="3C0059"/>
                </a:solidFill>
                <a:latin typeface="Calibri"/>
                <a:cs typeface="Calibri"/>
              </a:rPr>
              <a:t>Automatisation</a:t>
            </a:r>
            <a:r>
              <a:rPr sz="15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5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Optimisation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675"/>
              </a:lnSpc>
            </a:pP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Maintien</a:t>
            </a:r>
            <a:r>
              <a:rPr sz="15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5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3C0059"/>
                </a:solidFill>
                <a:latin typeface="Calibri"/>
                <a:cs typeface="Calibri"/>
              </a:rPr>
              <a:t>Amélioration</a:t>
            </a:r>
            <a:r>
              <a:rPr sz="15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continue</a:t>
            </a:r>
            <a:endParaRPr sz="1500">
              <a:latin typeface="Calibri"/>
              <a:cs typeface="Calibri"/>
            </a:endParaRPr>
          </a:p>
          <a:p>
            <a:pPr>
              <a:lnSpc>
                <a:spcPts val="1775"/>
              </a:lnSpc>
            </a:pP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du</a:t>
            </a:r>
            <a:r>
              <a:rPr sz="15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3C0059"/>
                </a:solidFill>
                <a:latin typeface="Calibri"/>
                <a:cs typeface="Calibri"/>
              </a:rPr>
              <a:t>Système</a:t>
            </a:r>
            <a:r>
              <a:rPr sz="15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5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Management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7114" y="3613884"/>
            <a:ext cx="3023235" cy="6629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080">
              <a:lnSpc>
                <a:spcPct val="89300"/>
              </a:lnSpc>
              <a:spcBef>
                <a:spcPts val="295"/>
              </a:spcBef>
            </a:pP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Interconnexions</a:t>
            </a:r>
            <a:r>
              <a:rPr sz="1500" spc="7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entre</a:t>
            </a:r>
            <a:r>
              <a:rPr sz="1500" spc="7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3C0059"/>
                </a:solidFill>
                <a:latin typeface="Calibri"/>
                <a:cs typeface="Calibri"/>
              </a:rPr>
              <a:t>les</a:t>
            </a:r>
            <a:r>
              <a:rPr sz="15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différents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modules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15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liaison</a:t>
            </a:r>
            <a:r>
              <a:rPr sz="15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avec</a:t>
            </a:r>
            <a:r>
              <a:rPr sz="15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les </a:t>
            </a:r>
            <a:r>
              <a:rPr sz="1500" spc="70" dirty="0">
                <a:solidFill>
                  <a:srgbClr val="3C0059"/>
                </a:solidFill>
                <a:latin typeface="Calibri"/>
                <a:cs typeface="Calibri"/>
              </a:rPr>
              <a:t>exigences</a:t>
            </a:r>
            <a:r>
              <a:rPr sz="15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5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normes</a:t>
            </a:r>
            <a:r>
              <a:rPr sz="15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applicables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9179" y="5186449"/>
            <a:ext cx="3041015" cy="6540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5080">
              <a:lnSpc>
                <a:spcPts val="1580"/>
              </a:lnSpc>
              <a:spcBef>
                <a:spcPts val="335"/>
              </a:spcBef>
            </a:pP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500" spc="9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intégrée</a:t>
            </a:r>
            <a:r>
              <a:rPr sz="15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500" spc="9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centralisée</a:t>
            </a:r>
            <a:r>
              <a:rPr sz="15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plusieurs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3C0059"/>
                </a:solidFill>
                <a:latin typeface="Calibri"/>
                <a:cs typeface="Calibri"/>
              </a:rPr>
              <a:t>systèmes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management </a:t>
            </a:r>
            <a:r>
              <a:rPr sz="1500" spc="85" dirty="0">
                <a:solidFill>
                  <a:srgbClr val="3C0059"/>
                </a:solidFill>
                <a:latin typeface="Calibri"/>
                <a:cs typeface="Calibri"/>
              </a:rPr>
              <a:t>sous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une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3C0059"/>
                </a:solidFill>
                <a:latin typeface="Calibri"/>
                <a:cs typeface="Calibri"/>
              </a:rPr>
              <a:t>seule</a:t>
            </a:r>
            <a:r>
              <a:rPr sz="15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plateforme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719" y="3513318"/>
            <a:ext cx="2660015" cy="8540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5080">
              <a:lnSpc>
                <a:spcPts val="1580"/>
              </a:lnSpc>
              <a:spcBef>
                <a:spcPts val="335"/>
              </a:spcBef>
            </a:pP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Un</a:t>
            </a:r>
            <a:r>
              <a:rPr sz="15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management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visuel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3C0059"/>
                </a:solidFill>
                <a:latin typeface="Calibri"/>
                <a:cs typeface="Calibri"/>
              </a:rPr>
              <a:t>avec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codification</a:t>
            </a:r>
            <a:r>
              <a:rPr sz="1500" spc="1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couleur</a:t>
            </a:r>
            <a:r>
              <a:rPr sz="1500" spc="1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500" spc="1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l’état</a:t>
            </a:r>
            <a:r>
              <a:rPr sz="1500" spc="1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conformité</a:t>
            </a:r>
            <a:r>
              <a:rPr sz="1500" spc="1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du</a:t>
            </a:r>
            <a:r>
              <a:rPr sz="1500" spc="1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3C0059"/>
                </a:solidFill>
                <a:latin typeface="Calibri"/>
                <a:cs typeface="Calibri"/>
              </a:rPr>
              <a:t>système</a:t>
            </a:r>
            <a:r>
              <a:rPr sz="1500" spc="1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management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84719" y="5082782"/>
            <a:ext cx="3130550" cy="8540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>
              <a:lnSpc>
                <a:spcPts val="1570"/>
              </a:lnSpc>
              <a:spcBef>
                <a:spcPts val="340"/>
              </a:spcBef>
            </a:pP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Exploitation</a:t>
            </a:r>
            <a:r>
              <a:rPr sz="1500" spc="4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3C0059"/>
                </a:solidFill>
                <a:latin typeface="Calibri"/>
                <a:cs typeface="Calibri"/>
              </a:rPr>
              <a:t>analyse</a:t>
            </a:r>
            <a:r>
              <a:rPr sz="1500" spc="4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données </a:t>
            </a:r>
            <a:r>
              <a:rPr sz="1500" spc="7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différentes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C0059"/>
                </a:solidFill>
                <a:latin typeface="Calibri"/>
                <a:cs typeface="Calibri"/>
              </a:rPr>
              <a:t>origines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C0059"/>
                </a:solidFill>
                <a:latin typeface="Calibri"/>
                <a:cs typeface="Calibri"/>
              </a:rPr>
              <a:t>pour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permettre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3C0059"/>
                </a:solidFill>
                <a:latin typeface="Calibri"/>
                <a:cs typeface="Calibri"/>
              </a:rPr>
              <a:t>décisions</a:t>
            </a:r>
            <a:r>
              <a:rPr sz="150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C0059"/>
                </a:solidFill>
                <a:latin typeface="Calibri"/>
                <a:cs typeface="Calibri"/>
              </a:rPr>
              <a:t>pertinentes </a:t>
            </a:r>
            <a:r>
              <a:rPr sz="1500" spc="65" dirty="0">
                <a:solidFill>
                  <a:srgbClr val="3C0059"/>
                </a:solidFill>
                <a:latin typeface="Calibri"/>
                <a:cs typeface="Calibri"/>
              </a:rPr>
              <a:t>en</a:t>
            </a:r>
            <a:r>
              <a:rPr sz="150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80" dirty="0">
                <a:solidFill>
                  <a:srgbClr val="3C0059"/>
                </a:solidFill>
                <a:latin typeface="Calibri"/>
                <a:cs typeface="Calibri"/>
              </a:rPr>
              <a:t>temps</a:t>
            </a:r>
            <a:r>
              <a:rPr sz="150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3C0059"/>
                </a:solidFill>
                <a:latin typeface="Calibri"/>
                <a:cs typeface="Calibri"/>
              </a:rPr>
              <a:t>adéquat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1740" y="1975620"/>
            <a:ext cx="273177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75"/>
              </a:lnSpc>
              <a:spcBef>
                <a:spcPts val="100"/>
              </a:spcBef>
            </a:pP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Notification</a:t>
            </a:r>
            <a:r>
              <a:rPr sz="14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par</a:t>
            </a:r>
            <a:r>
              <a:rPr sz="14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mail</a:t>
            </a:r>
            <a:r>
              <a:rPr sz="14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acteurs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480"/>
              </a:lnSpc>
            </a:pP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3C0059"/>
                </a:solidFill>
                <a:latin typeface="Calibri"/>
                <a:cs typeface="Calibri"/>
              </a:rPr>
              <a:t>systèmes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C0059"/>
                </a:solidFill>
                <a:latin typeface="Calibri"/>
                <a:cs typeface="Calibri"/>
              </a:rPr>
              <a:t>tâches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3C0059"/>
                </a:solidFill>
                <a:latin typeface="Calibri"/>
                <a:cs typeface="Calibri"/>
              </a:rPr>
              <a:t>à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réaliser</a:t>
            </a:r>
            <a:endParaRPr sz="1400">
              <a:latin typeface="Calibri"/>
              <a:cs typeface="Calibri"/>
            </a:endParaRPr>
          </a:p>
          <a:p>
            <a:pPr marR="6350">
              <a:lnSpc>
                <a:spcPct val="107100"/>
              </a:lnSpc>
              <a:spcBef>
                <a:spcPts val="75"/>
              </a:spcBef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Partage</a:t>
            </a:r>
            <a:r>
              <a:rPr sz="1400" spc="2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électronique</a:t>
            </a:r>
            <a:r>
              <a:rPr sz="1400" spc="2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entre</a:t>
            </a:r>
            <a:r>
              <a:rPr sz="1400" spc="2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acteurs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internes</a:t>
            </a:r>
            <a:r>
              <a:rPr sz="1400" spc="19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400" spc="2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externes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92198" y="185701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92198" y="342598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4009" y="5030751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59931" y="185701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9931" y="3425985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9931" y="4994532"/>
            <a:ext cx="196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1768" y="330036"/>
            <a:ext cx="993936" cy="590549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9982188" y="999735"/>
            <a:ext cx="1498600" cy="273050"/>
            <a:chOff x="9982188" y="999735"/>
            <a:chExt cx="1498600" cy="27305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88" y="1003156"/>
              <a:ext cx="178365" cy="2430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2099" y="1003156"/>
              <a:ext cx="229067" cy="2430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444181" y="100315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5410" y="1003156"/>
              <a:ext cx="229067" cy="2430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009935" y="99973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93723" y="999735"/>
              <a:ext cx="186726" cy="249630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0980"/>
            <a:ext cx="114300" cy="742950"/>
          </a:xfrm>
          <a:custGeom>
            <a:avLst/>
            <a:gdLst/>
            <a:ahLst/>
            <a:cxnLst/>
            <a:rect l="l" t="t" r="r" b="b"/>
            <a:pathLst>
              <a:path w="114300" h="742950">
                <a:moveTo>
                  <a:pt x="114299" y="742949"/>
                </a:moveTo>
                <a:lnTo>
                  <a:pt x="0" y="742949"/>
                </a:lnTo>
                <a:lnTo>
                  <a:pt x="0" y="0"/>
                </a:lnTo>
                <a:lnTo>
                  <a:pt x="114299" y="0"/>
                </a:lnTo>
                <a:lnTo>
                  <a:pt x="114299" y="742949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84049" y="5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8807" y="303921"/>
            <a:ext cx="8486140" cy="150685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pc="200" dirty="0"/>
              <a:t>Zoom</a:t>
            </a:r>
            <a:r>
              <a:rPr spc="45" dirty="0"/>
              <a:t> </a:t>
            </a:r>
            <a:r>
              <a:rPr spc="285" dirty="0"/>
              <a:t>sur</a:t>
            </a:r>
            <a:r>
              <a:rPr spc="50" dirty="0"/>
              <a:t> </a:t>
            </a:r>
            <a:r>
              <a:rPr spc="215" dirty="0"/>
              <a:t>la</a:t>
            </a:r>
            <a:r>
              <a:rPr spc="50" dirty="0"/>
              <a:t> </a:t>
            </a:r>
            <a:r>
              <a:rPr spc="160" dirty="0"/>
              <a:t>solution</a:t>
            </a:r>
          </a:p>
          <a:p>
            <a:pPr marL="2445385" marR="5080" indent="200025">
              <a:lnSpc>
                <a:spcPts val="2100"/>
              </a:lnSpc>
              <a:spcBef>
                <a:spcPts val="865"/>
              </a:spcBef>
            </a:pPr>
            <a:r>
              <a:rPr sz="2000" i="0" spc="170" dirty="0">
                <a:solidFill>
                  <a:srgbClr val="000000"/>
                </a:solidFill>
                <a:latin typeface="Calibri"/>
                <a:cs typeface="Calibri"/>
              </a:rPr>
              <a:t>PROGYS:</a:t>
            </a:r>
            <a:r>
              <a:rPr sz="2000" i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30" dirty="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85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70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14" dirty="0">
                <a:solidFill>
                  <a:srgbClr val="000000"/>
                </a:solidFill>
                <a:latin typeface="Calibri"/>
                <a:cs typeface="Calibri"/>
              </a:rPr>
              <a:t>MODULAIRE </a:t>
            </a:r>
            <a:r>
              <a:rPr sz="2000" i="0" spc="195" dirty="0">
                <a:solidFill>
                  <a:srgbClr val="000000"/>
                </a:solidFill>
                <a:latin typeface="Calibri"/>
                <a:cs typeface="Calibri"/>
              </a:rPr>
              <a:t>INTERFACE</a:t>
            </a:r>
            <a:r>
              <a:rPr sz="2000" i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10" dirty="0">
                <a:solidFill>
                  <a:srgbClr val="000000"/>
                </a:solidFill>
                <a:latin typeface="Calibri"/>
                <a:cs typeface="Calibri"/>
              </a:rPr>
              <a:t>ERGONOMIQUE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215" dirty="0">
                <a:solidFill>
                  <a:srgbClr val="000000"/>
                </a:solidFill>
                <a:latin typeface="Calibri"/>
                <a:cs typeface="Calibri"/>
              </a:rPr>
              <a:t>FACILE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55" dirty="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sz="20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0" spc="185" dirty="0">
                <a:solidFill>
                  <a:srgbClr val="000000"/>
                </a:solidFill>
                <a:latin typeface="Calibri"/>
                <a:cs typeface="Calibri"/>
              </a:rPr>
              <a:t>EXPLOITER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3649" y="282095"/>
            <a:ext cx="993936" cy="5905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054070" y="951795"/>
            <a:ext cx="1498600" cy="273050"/>
            <a:chOff x="10054070" y="951795"/>
            <a:chExt cx="1498600" cy="2730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4070" y="955216"/>
              <a:ext cx="178365" cy="243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3981" y="955216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516063" y="95521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7292" y="955216"/>
              <a:ext cx="229067" cy="2430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81817" y="95179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65605" y="951795"/>
              <a:ext cx="186726" cy="24963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5</a:t>
            </a: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83845D6C-6127-4F9F-9DF9-293CA645A9C7}"/>
              </a:ext>
            </a:extLst>
          </p:cNvPr>
          <p:cNvGrpSpPr/>
          <p:nvPr/>
        </p:nvGrpSpPr>
        <p:grpSpPr>
          <a:xfrm>
            <a:off x="2228850" y="1796720"/>
            <a:ext cx="7734300" cy="5011420"/>
            <a:chOff x="2308860" y="1744978"/>
            <a:chExt cx="7734300" cy="5011420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A9521804-65DE-4935-9F39-DDC1AEFA2099}"/>
                </a:ext>
              </a:extLst>
            </p:cNvPr>
            <p:cNvSpPr/>
            <p:nvPr/>
          </p:nvSpPr>
          <p:spPr>
            <a:xfrm>
              <a:off x="2308860" y="1744978"/>
              <a:ext cx="7734300" cy="50114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ACE177D-5F97-42BE-AD0D-8C03DAEA26B2}"/>
                </a:ext>
              </a:extLst>
            </p:cNvPr>
            <p:cNvSpPr/>
            <p:nvPr/>
          </p:nvSpPr>
          <p:spPr>
            <a:xfrm>
              <a:off x="2655316" y="2090801"/>
              <a:ext cx="7042911" cy="43199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9E8AA4F0-4BBA-4BBB-9888-FF01CCFD80C2}"/>
                </a:ext>
              </a:extLst>
            </p:cNvPr>
            <p:cNvSpPr/>
            <p:nvPr/>
          </p:nvSpPr>
          <p:spPr>
            <a:xfrm>
              <a:off x="2610866" y="2046351"/>
              <a:ext cx="7132320" cy="4409440"/>
            </a:xfrm>
            <a:custGeom>
              <a:avLst/>
              <a:gdLst/>
              <a:ahLst/>
              <a:cxnLst/>
              <a:rect l="l" t="t" r="r" b="b"/>
              <a:pathLst>
                <a:path w="7132320" h="4409440">
                  <a:moveTo>
                    <a:pt x="763778" y="0"/>
                  </a:moveTo>
                  <a:lnTo>
                    <a:pt x="7131811" y="0"/>
                  </a:lnTo>
                  <a:lnTo>
                    <a:pt x="7131811" y="3645573"/>
                  </a:lnTo>
                  <a:lnTo>
                    <a:pt x="7128129" y="3722827"/>
                  </a:lnTo>
                  <a:lnTo>
                    <a:pt x="7116317" y="3798760"/>
                  </a:lnTo>
                  <a:lnTo>
                    <a:pt x="7097394" y="3872077"/>
                  </a:lnTo>
                  <a:lnTo>
                    <a:pt x="7071613" y="3941978"/>
                  </a:lnTo>
                  <a:lnTo>
                    <a:pt x="7039609" y="4008958"/>
                  </a:lnTo>
                  <a:lnTo>
                    <a:pt x="7001256" y="4072229"/>
                  </a:lnTo>
                  <a:lnTo>
                    <a:pt x="6957440" y="4130802"/>
                  </a:lnTo>
                  <a:lnTo>
                    <a:pt x="6908164" y="4185158"/>
                  </a:lnTo>
                  <a:lnTo>
                    <a:pt x="6853808" y="4234446"/>
                  </a:lnTo>
                  <a:lnTo>
                    <a:pt x="6794881" y="4278630"/>
                  </a:lnTo>
                  <a:lnTo>
                    <a:pt x="6732015" y="4317034"/>
                  </a:lnTo>
                  <a:lnTo>
                    <a:pt x="6664959" y="4349102"/>
                  </a:lnTo>
                  <a:lnTo>
                    <a:pt x="6594602" y="4374769"/>
                  </a:lnTo>
                  <a:lnTo>
                    <a:pt x="6521704" y="4393730"/>
                  </a:lnTo>
                  <a:lnTo>
                    <a:pt x="6445377" y="4405541"/>
                  </a:lnTo>
                  <a:lnTo>
                    <a:pt x="6368541" y="4409274"/>
                  </a:lnTo>
                  <a:lnTo>
                    <a:pt x="0" y="4409274"/>
                  </a:lnTo>
                  <a:lnTo>
                    <a:pt x="0" y="763651"/>
                  </a:lnTo>
                  <a:lnTo>
                    <a:pt x="3809" y="686435"/>
                  </a:lnTo>
                  <a:lnTo>
                    <a:pt x="15620" y="610488"/>
                  </a:lnTo>
                  <a:lnTo>
                    <a:pt x="34543" y="537210"/>
                  </a:lnTo>
                  <a:lnTo>
                    <a:pt x="60197" y="467233"/>
                  </a:lnTo>
                  <a:lnTo>
                    <a:pt x="92201" y="400303"/>
                  </a:lnTo>
                  <a:lnTo>
                    <a:pt x="130682" y="336931"/>
                  </a:lnTo>
                  <a:lnTo>
                    <a:pt x="174878" y="278384"/>
                  </a:lnTo>
                  <a:lnTo>
                    <a:pt x="224154" y="224154"/>
                  </a:lnTo>
                  <a:lnTo>
                    <a:pt x="278383" y="174878"/>
                  </a:lnTo>
                  <a:lnTo>
                    <a:pt x="336931" y="130683"/>
                  </a:lnTo>
                  <a:lnTo>
                    <a:pt x="400303" y="92201"/>
                  </a:lnTo>
                  <a:lnTo>
                    <a:pt x="467359" y="60198"/>
                  </a:lnTo>
                  <a:lnTo>
                    <a:pt x="537209" y="34544"/>
                  </a:lnTo>
                  <a:lnTo>
                    <a:pt x="610488" y="15494"/>
                  </a:lnTo>
                  <a:lnTo>
                    <a:pt x="686434" y="3683"/>
                  </a:lnTo>
                  <a:lnTo>
                    <a:pt x="76377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96A78A25-56A4-46E4-97B9-2507C2B1061E}"/>
                </a:ext>
              </a:extLst>
            </p:cNvPr>
            <p:cNvSpPr/>
            <p:nvPr/>
          </p:nvSpPr>
          <p:spPr>
            <a:xfrm>
              <a:off x="2919730" y="6215711"/>
              <a:ext cx="813181" cy="1079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5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8924" y="1826166"/>
            <a:ext cx="3175635" cy="298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ts val="1670"/>
              </a:lnSpc>
              <a:spcBef>
                <a:spcPts val="105"/>
              </a:spcBef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documentaire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actions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non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conformités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parties</a:t>
            </a:r>
            <a:r>
              <a:rPr sz="14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intéressées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audits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2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2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C0059"/>
                </a:solidFill>
                <a:latin typeface="Calibri"/>
                <a:cs typeface="Calibri"/>
              </a:rPr>
              <a:t>risques</a:t>
            </a:r>
            <a:r>
              <a:rPr sz="1400" spc="2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organisationnels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65" dirty="0">
                <a:solidFill>
                  <a:srgbClr val="3C0059"/>
                </a:solidFill>
                <a:latin typeface="Calibri"/>
                <a:cs typeface="Calibri"/>
              </a:rPr>
              <a:t>Tableau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C0059"/>
                </a:solidFill>
                <a:latin typeface="Calibri"/>
                <a:cs typeface="Calibri"/>
              </a:rPr>
              <a:t>bord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fournisseurs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Conformité</a:t>
            </a:r>
            <a:r>
              <a:rPr sz="1400" spc="4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règlementaire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réclamations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3C0059"/>
                </a:solidFill>
                <a:latin typeface="Calibri"/>
                <a:cs typeface="Calibri"/>
              </a:rPr>
              <a:t>Enquêtes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prestataires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externes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60"/>
              </a:lnSpc>
              <a:buClr>
                <a:srgbClr val="B1174A"/>
              </a:buClr>
              <a:buFont typeface="Verdana"/>
              <a:buChar char="o"/>
              <a:tabLst>
                <a:tab pos="183515" algn="l"/>
              </a:tabLst>
            </a:pP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Module</a:t>
            </a: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3C0059"/>
                </a:solidFill>
                <a:latin typeface="Calibri"/>
                <a:cs typeface="Calibri"/>
              </a:rPr>
              <a:t>Revue</a:t>
            </a:r>
            <a:r>
              <a:rPr sz="1400" spc="5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C0059"/>
                </a:solidFill>
                <a:latin typeface="Calibri"/>
                <a:cs typeface="Calibri"/>
              </a:rPr>
              <a:t>Direction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670"/>
              </a:lnSpc>
              <a:buClr>
                <a:srgbClr val="BF0000"/>
              </a:buClr>
              <a:buFont typeface="Verdana"/>
              <a:buChar char="o"/>
              <a:tabLst>
                <a:tab pos="183515" algn="l"/>
              </a:tabLst>
            </a:pP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Module</a:t>
            </a:r>
            <a:r>
              <a:rPr sz="1400" spc="16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Dashbord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4200" y="1882298"/>
            <a:ext cx="18618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Module</a:t>
            </a:r>
            <a:r>
              <a:rPr sz="1400" spc="14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C0059"/>
                </a:solidFill>
                <a:latin typeface="Calibri"/>
                <a:cs typeface="Calibri"/>
              </a:rPr>
              <a:t>Administration: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2275" y="2362282"/>
            <a:ext cx="2995295" cy="24257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91135" indent="-179070">
              <a:lnSpc>
                <a:spcPct val="100000"/>
              </a:lnSpc>
              <a:spcBef>
                <a:spcPts val="520"/>
              </a:spcBef>
              <a:buClr>
                <a:srgbClr val="B1174A"/>
              </a:buClr>
              <a:buChar char="o"/>
              <a:tabLst>
                <a:tab pos="191770" algn="l"/>
              </a:tabLst>
            </a:pP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Paramétrage</a:t>
            </a:r>
            <a:endParaRPr sz="1400">
              <a:latin typeface="Calibri"/>
              <a:cs typeface="Calibri"/>
            </a:endParaRPr>
          </a:p>
          <a:p>
            <a:pPr marL="191135" indent="-179070">
              <a:lnSpc>
                <a:spcPct val="100000"/>
              </a:lnSpc>
              <a:spcBef>
                <a:spcPts val="420"/>
              </a:spcBef>
              <a:buClr>
                <a:srgbClr val="B1174A"/>
              </a:buClr>
              <a:buChar char="o"/>
              <a:tabLst>
                <a:tab pos="191770" algn="l"/>
              </a:tabLst>
            </a:pP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Journalisation</a:t>
            </a:r>
            <a:endParaRPr sz="1400">
              <a:latin typeface="Calibri"/>
              <a:cs typeface="Calibri"/>
            </a:endParaRPr>
          </a:p>
          <a:p>
            <a:pPr marL="175260" marR="400050" indent="-163195">
              <a:lnSpc>
                <a:spcPct val="125000"/>
              </a:lnSpc>
              <a:buClr>
                <a:srgbClr val="B1174A"/>
              </a:buClr>
              <a:buChar char="o"/>
              <a:tabLst>
                <a:tab pos="191770" algn="l"/>
              </a:tabLst>
            </a:pP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Administration</a:t>
            </a:r>
            <a:r>
              <a:rPr sz="1400" spc="27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27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C0059"/>
                </a:solidFill>
                <a:latin typeface="Calibri"/>
                <a:cs typeface="Calibri"/>
              </a:rPr>
              <a:t>utilisateurs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Module</a:t>
            </a:r>
            <a:r>
              <a:rPr sz="1400" spc="17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3C0059"/>
                </a:solidFill>
                <a:latin typeface="Calibri"/>
                <a:cs typeface="Calibri"/>
              </a:rPr>
              <a:t>SMSI</a:t>
            </a:r>
            <a:endParaRPr sz="1400">
              <a:latin typeface="Calibri"/>
              <a:cs typeface="Calibri"/>
            </a:endParaRPr>
          </a:p>
          <a:p>
            <a:pPr marL="191135" indent="-179070">
              <a:lnSpc>
                <a:spcPct val="100000"/>
              </a:lnSpc>
              <a:spcBef>
                <a:spcPts val="420"/>
              </a:spcBef>
              <a:buClr>
                <a:srgbClr val="B1174A"/>
              </a:buClr>
              <a:buChar char="o"/>
              <a:tabLst>
                <a:tab pos="191770" algn="l"/>
              </a:tabLst>
            </a:pP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sécurité</a:t>
            </a:r>
            <a:r>
              <a:rPr sz="14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C0059"/>
                </a:solidFill>
                <a:latin typeface="Calibri"/>
                <a:cs typeface="Calibri"/>
              </a:rPr>
              <a:t>d’information</a:t>
            </a:r>
            <a:endParaRPr sz="1400">
              <a:latin typeface="Calibri"/>
              <a:cs typeface="Calibri"/>
            </a:endParaRPr>
          </a:p>
          <a:p>
            <a:pPr marL="191135" indent="-179070">
              <a:lnSpc>
                <a:spcPct val="100000"/>
              </a:lnSpc>
              <a:spcBef>
                <a:spcPts val="420"/>
              </a:spcBef>
              <a:buClr>
                <a:srgbClr val="B1174A"/>
              </a:buClr>
              <a:buChar char="o"/>
              <a:tabLst>
                <a:tab pos="191770" algn="l"/>
              </a:tabLst>
            </a:pPr>
            <a:r>
              <a:rPr sz="1400" spc="5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4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3C0059"/>
                </a:solidFill>
                <a:latin typeface="Calibri"/>
                <a:cs typeface="Calibri"/>
              </a:rPr>
              <a:t>incidents</a:t>
            </a:r>
            <a:endParaRPr sz="1400">
              <a:latin typeface="Calibri"/>
              <a:cs typeface="Calibri"/>
            </a:endParaRPr>
          </a:p>
          <a:p>
            <a:pPr marL="191770" marR="186690" indent="-191770">
              <a:lnSpc>
                <a:spcPct val="125000"/>
              </a:lnSpc>
              <a:buClr>
                <a:srgbClr val="B1174A"/>
              </a:buClr>
              <a:buChar char="o"/>
              <a:tabLst>
                <a:tab pos="191770" algn="l"/>
              </a:tabLst>
            </a:pPr>
            <a:r>
              <a:rPr sz="1400" spc="4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4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400" spc="8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400" spc="8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continuité</a:t>
            </a:r>
            <a:r>
              <a:rPr sz="1400" spc="8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C0059"/>
                </a:solidFill>
                <a:latin typeface="Calibri"/>
                <a:cs typeface="Calibri"/>
              </a:rPr>
              <a:t>d’activité </a:t>
            </a:r>
            <a:r>
              <a:rPr sz="1400" dirty="0">
                <a:solidFill>
                  <a:srgbClr val="3C0059"/>
                </a:solidFill>
                <a:latin typeface="Calibri"/>
                <a:cs typeface="Calibri"/>
              </a:rPr>
              <a:t>Module</a:t>
            </a:r>
            <a:r>
              <a:rPr sz="1400" spc="14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Environnement</a:t>
            </a:r>
            <a:endParaRPr sz="1400">
              <a:latin typeface="Calibri"/>
              <a:cs typeface="Calibri"/>
            </a:endParaRPr>
          </a:p>
          <a:p>
            <a:pPr marL="231140" indent="-219075">
              <a:lnSpc>
                <a:spcPct val="100000"/>
              </a:lnSpc>
              <a:spcBef>
                <a:spcPts val="420"/>
              </a:spcBef>
              <a:buClr>
                <a:srgbClr val="B1174A"/>
              </a:buClr>
              <a:buChar char="o"/>
              <a:tabLst>
                <a:tab pos="231775" algn="l"/>
              </a:tabLst>
            </a:pPr>
            <a:r>
              <a:rPr sz="1400" spc="70" dirty="0">
                <a:solidFill>
                  <a:srgbClr val="3C0059"/>
                </a:solidFill>
                <a:latin typeface="Calibri"/>
                <a:cs typeface="Calibri"/>
              </a:rPr>
              <a:t>Aspects</a:t>
            </a:r>
            <a:r>
              <a:rPr sz="14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3C0059"/>
                </a:solidFill>
                <a:latin typeface="Calibri"/>
                <a:cs typeface="Calibri"/>
              </a:rPr>
              <a:t>Environnementaux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2624" y="361310"/>
            <a:ext cx="51968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40" dirty="0">
                <a:latin typeface="Calibri"/>
                <a:cs typeface="Calibri"/>
              </a:rPr>
              <a:t>Modules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spc="220" dirty="0">
                <a:latin typeface="Calibri"/>
                <a:cs typeface="Calibri"/>
              </a:rPr>
              <a:t>disponibles</a:t>
            </a: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8914" y="126361"/>
            <a:ext cx="993936" cy="59054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6</a:t>
            </a:r>
          </a:p>
        </p:txBody>
      </p:sp>
      <p:grpSp>
        <p:nvGrpSpPr>
          <p:cNvPr id="19" name="object 6">
            <a:extLst>
              <a:ext uri="{FF2B5EF4-FFF2-40B4-BE49-F238E27FC236}">
                <a16:creationId xmlns:a16="http://schemas.microsoft.com/office/drawing/2014/main" id="{FF2D1337-B08E-4C31-B157-9F8D40B473EB}"/>
              </a:ext>
            </a:extLst>
          </p:cNvPr>
          <p:cNvGrpSpPr/>
          <p:nvPr/>
        </p:nvGrpSpPr>
        <p:grpSpPr>
          <a:xfrm>
            <a:off x="8610270" y="1347494"/>
            <a:ext cx="2136140" cy="4998720"/>
            <a:chOff x="9247643" y="1157742"/>
            <a:chExt cx="2136140" cy="4998720"/>
          </a:xfrm>
        </p:grpSpPr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C4410467-A03A-4A4B-94C5-15257A3854A1}"/>
                </a:ext>
              </a:extLst>
            </p:cNvPr>
            <p:cNvSpPr/>
            <p:nvPr/>
          </p:nvSpPr>
          <p:spPr>
            <a:xfrm>
              <a:off x="9247643" y="1157742"/>
              <a:ext cx="2135612" cy="4998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4793ABB5-6E2A-4AB0-90EA-42AA0BC9D30D}"/>
                </a:ext>
              </a:extLst>
            </p:cNvPr>
            <p:cNvSpPr/>
            <p:nvPr/>
          </p:nvSpPr>
          <p:spPr>
            <a:xfrm>
              <a:off x="9542144" y="1453768"/>
              <a:ext cx="1532381" cy="43919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DAD7D182-6FF8-477B-A8F6-ACDBEC5C055D}"/>
                </a:ext>
              </a:extLst>
            </p:cNvPr>
            <p:cNvSpPr/>
            <p:nvPr/>
          </p:nvSpPr>
          <p:spPr>
            <a:xfrm>
              <a:off x="9497694" y="1409318"/>
              <a:ext cx="1621790" cy="4481195"/>
            </a:xfrm>
            <a:custGeom>
              <a:avLst/>
              <a:gdLst/>
              <a:ahLst/>
              <a:cxnLst/>
              <a:rect l="l" t="t" r="r" b="b"/>
              <a:pathLst>
                <a:path w="1621790" h="4481195">
                  <a:moveTo>
                    <a:pt x="299084" y="0"/>
                  </a:moveTo>
                  <a:lnTo>
                    <a:pt x="1621662" y="0"/>
                  </a:lnTo>
                  <a:lnTo>
                    <a:pt x="1621662" y="4182059"/>
                  </a:lnTo>
                  <a:lnTo>
                    <a:pt x="1615694" y="4241647"/>
                  </a:lnTo>
                  <a:lnTo>
                    <a:pt x="1597532" y="4299089"/>
                  </a:lnTo>
                  <a:lnTo>
                    <a:pt x="1570608" y="4348848"/>
                  </a:lnTo>
                  <a:lnTo>
                    <a:pt x="1533778" y="4393615"/>
                  </a:lnTo>
                  <a:lnTo>
                    <a:pt x="1489328" y="4430090"/>
                  </a:lnTo>
                  <a:lnTo>
                    <a:pt x="1439163" y="4456988"/>
                  </a:lnTo>
                  <a:lnTo>
                    <a:pt x="1382268" y="4475035"/>
                  </a:lnTo>
                  <a:lnTo>
                    <a:pt x="1322577" y="4481080"/>
                  </a:lnTo>
                  <a:lnTo>
                    <a:pt x="0" y="4481080"/>
                  </a:lnTo>
                  <a:lnTo>
                    <a:pt x="0" y="298957"/>
                  </a:lnTo>
                  <a:lnTo>
                    <a:pt x="1397" y="269366"/>
                  </a:lnTo>
                  <a:lnTo>
                    <a:pt x="13588" y="210819"/>
                  </a:lnTo>
                  <a:lnTo>
                    <a:pt x="51053" y="132206"/>
                  </a:lnTo>
                  <a:lnTo>
                    <a:pt x="87883" y="87883"/>
                  </a:lnTo>
                  <a:lnTo>
                    <a:pt x="132206" y="51053"/>
                  </a:lnTo>
                  <a:lnTo>
                    <a:pt x="182499" y="24002"/>
                  </a:lnTo>
                  <a:lnTo>
                    <a:pt x="239395" y="5968"/>
                  </a:lnTo>
                  <a:lnTo>
                    <a:pt x="299084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>
            <a:extLst>
              <a:ext uri="{FF2B5EF4-FFF2-40B4-BE49-F238E27FC236}">
                <a16:creationId xmlns:a16="http://schemas.microsoft.com/office/drawing/2014/main" id="{226E6158-A2D3-4BC1-9EE7-2F5A2850C6B7}"/>
              </a:ext>
            </a:extLst>
          </p:cNvPr>
          <p:cNvGrpSpPr/>
          <p:nvPr/>
        </p:nvGrpSpPr>
        <p:grpSpPr>
          <a:xfrm>
            <a:off x="9996582" y="799460"/>
            <a:ext cx="1498600" cy="273050"/>
            <a:chOff x="9969489" y="617669"/>
            <a:chExt cx="1498600" cy="273050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DE735FBF-C592-475F-B9DA-622F0FEBFB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9489" y="621091"/>
              <a:ext cx="178365" cy="243002"/>
            </a:xfrm>
            <a:prstGeom prst="rect">
              <a:avLst/>
            </a:prstGeom>
          </p:spPr>
        </p:pic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CD9D37CD-B270-4646-8440-AD0BCCF8321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9400" y="621091"/>
              <a:ext cx="229067" cy="243002"/>
            </a:xfrm>
            <a:prstGeom prst="rect">
              <a:avLst/>
            </a:prstGeom>
          </p:spPr>
        </p:pic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2D38E69B-6FAE-49AC-9DC0-06E075941AC1}"/>
                </a:ext>
              </a:extLst>
            </p:cNvPr>
            <p:cNvSpPr/>
            <p:nvPr/>
          </p:nvSpPr>
          <p:spPr>
            <a:xfrm>
              <a:off x="10431482" y="621091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9F314136-531B-4BDF-9077-8CD65146AF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2711" y="621091"/>
              <a:ext cx="229067" cy="243002"/>
            </a:xfrm>
            <a:prstGeom prst="rect">
              <a:avLst/>
            </a:prstGeom>
          </p:spPr>
        </p:pic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6A3A7A79-8BC2-4B7F-9BFB-B1E031BD2715}"/>
                </a:ext>
              </a:extLst>
            </p:cNvPr>
            <p:cNvSpPr/>
            <p:nvPr/>
          </p:nvSpPr>
          <p:spPr>
            <a:xfrm>
              <a:off x="10997236" y="617669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4">
              <a:extLst>
                <a:ext uri="{FF2B5EF4-FFF2-40B4-BE49-F238E27FC236}">
                  <a16:creationId xmlns:a16="http://schemas.microsoft.com/office/drawing/2014/main" id="{343ABDA3-02DE-4227-AE7E-168CE22DF1B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1024" y="617669"/>
              <a:ext cx="186726" cy="249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760833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86028" y="1613895"/>
            <a:ext cx="3704971" cy="4353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2000" b="1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000" b="1" spc="12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4E216F"/>
                </a:solidFill>
                <a:latin typeface="Calibri"/>
                <a:cs typeface="Calibri"/>
              </a:rPr>
              <a:t>Gestion</a:t>
            </a:r>
            <a:r>
              <a:rPr sz="2000" b="1" spc="12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lang="fr-MA" sz="2000" b="1" spc="60" dirty="0">
                <a:solidFill>
                  <a:srgbClr val="4E216F"/>
                </a:solidFill>
                <a:latin typeface="Calibri"/>
                <a:cs typeface="Calibri"/>
              </a:rPr>
              <a:t>Documentaire</a:t>
            </a:r>
            <a:endParaRPr lang="fr-FR" sz="2000" b="1" spc="60" dirty="0">
              <a:solidFill>
                <a:srgbClr val="4E216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6300"/>
              </a:lnSpc>
              <a:spcBef>
                <a:spcPts val="95"/>
              </a:spcBef>
            </a:pPr>
            <a:endParaRPr lang="fr-MA" sz="2000" spc="60" dirty="0">
              <a:solidFill>
                <a:srgbClr val="4E216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2000" spc="60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000" b="1" spc="60" dirty="0" err="1">
                <a:solidFill>
                  <a:srgbClr val="BF0000"/>
                </a:solidFill>
                <a:latin typeface="Calibri"/>
                <a:cs typeface="Calibri"/>
              </a:rPr>
              <a:t>Fonctio</a:t>
            </a:r>
            <a:r>
              <a:rPr lang="fr-FR" sz="2000" b="1" spc="60" dirty="0">
                <a:solidFill>
                  <a:srgbClr val="BF0000"/>
                </a:solidFill>
                <a:latin typeface="Calibri"/>
                <a:cs typeface="Calibri"/>
              </a:rPr>
              <a:t>n</a:t>
            </a:r>
            <a:r>
              <a:rPr sz="2000" b="1" spc="60" dirty="0" err="1">
                <a:solidFill>
                  <a:srgbClr val="BF0000"/>
                </a:solidFill>
                <a:latin typeface="Calibri"/>
                <a:cs typeface="Calibri"/>
              </a:rPr>
              <a:t>nalités</a:t>
            </a:r>
            <a:r>
              <a:rPr lang="fr-FR" sz="2000" b="1" spc="6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BF0000"/>
                </a:solidFill>
                <a:latin typeface="Calibri"/>
                <a:cs typeface="Calibri"/>
              </a:rPr>
              <a:t>:</a:t>
            </a:r>
            <a:endParaRPr lang="fr-FR" sz="2000" b="1" spc="60" dirty="0">
              <a:solidFill>
                <a:srgbClr val="B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6300"/>
              </a:lnSpc>
              <a:spcBef>
                <a:spcPts val="95"/>
              </a:spcBef>
            </a:pPr>
            <a:endParaRPr sz="2000" b="1" dirty="0">
              <a:latin typeface="Calibri"/>
              <a:cs typeface="Calibri"/>
            </a:endParaRPr>
          </a:p>
          <a:p>
            <a:pPr marL="12700" marR="86360">
              <a:lnSpc>
                <a:spcPts val="2550"/>
              </a:lnSpc>
              <a:spcBef>
                <a:spcPts val="110"/>
              </a:spcBef>
              <a:buClr>
                <a:srgbClr val="B1174A"/>
              </a:buClr>
              <a:buChar char="o"/>
              <a:tabLst>
                <a:tab pos="217804" algn="l"/>
              </a:tabLst>
            </a:pP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du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3C0059"/>
                </a:solidFill>
                <a:latin typeface="Calibri"/>
                <a:cs typeface="Calibri"/>
              </a:rPr>
              <a:t>cycle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0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vie</a:t>
            </a:r>
            <a:r>
              <a:rPr sz="2000" spc="5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10" dirty="0">
                <a:solidFill>
                  <a:srgbClr val="3C0059"/>
                </a:solidFill>
                <a:latin typeface="Calibri"/>
                <a:cs typeface="Calibri"/>
              </a:rPr>
              <a:t>des </a:t>
            </a:r>
            <a:r>
              <a:rPr sz="2000" spc="85" dirty="0">
                <a:solidFill>
                  <a:srgbClr val="3C0059"/>
                </a:solidFill>
                <a:latin typeface="Calibri"/>
                <a:cs typeface="Calibri"/>
              </a:rPr>
              <a:t>documents</a:t>
            </a:r>
            <a:r>
              <a:rPr sz="2000" spc="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workflow</a:t>
            </a:r>
            <a:r>
              <a:rPr sz="200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2000" spc="40" dirty="0">
                <a:solidFill>
                  <a:srgbClr val="3C0059"/>
                </a:solidFill>
                <a:latin typeface="Calibri"/>
                <a:cs typeface="Calibri"/>
              </a:rPr>
              <a:t>validation;</a:t>
            </a:r>
            <a:endParaRPr sz="2000" dirty="0">
              <a:latin typeface="Calibri"/>
              <a:cs typeface="Calibri"/>
            </a:endParaRPr>
          </a:p>
          <a:p>
            <a:pPr marL="12700" marR="444500">
              <a:lnSpc>
                <a:spcPts val="2550"/>
              </a:lnSpc>
              <a:buClr>
                <a:srgbClr val="B1174A"/>
              </a:buClr>
              <a:buChar char="o"/>
              <a:tabLst>
                <a:tab pos="210820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diffusion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3C0059"/>
                </a:solidFill>
                <a:latin typeface="Calibri"/>
                <a:cs typeface="Calibri"/>
              </a:rPr>
              <a:t>et </a:t>
            </a:r>
            <a:r>
              <a:rPr sz="2000" spc="100" dirty="0">
                <a:solidFill>
                  <a:srgbClr val="3C0059"/>
                </a:solidFill>
                <a:latin typeface="Calibri"/>
                <a:cs typeface="Calibri"/>
              </a:rPr>
              <a:t>d’accès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aux</a:t>
            </a:r>
            <a:r>
              <a:rPr sz="200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documents;</a:t>
            </a:r>
            <a:endParaRPr sz="2000" dirty="0">
              <a:latin typeface="Calibri"/>
              <a:cs typeface="Calibri"/>
            </a:endParaRPr>
          </a:p>
          <a:p>
            <a:pPr marL="12700" marR="354965">
              <a:lnSpc>
                <a:spcPts val="2550"/>
              </a:lnSpc>
              <a:buClr>
                <a:srgbClr val="B1174A"/>
              </a:buClr>
              <a:buChar char="o"/>
              <a:tabLst>
                <a:tab pos="210820" algn="l"/>
              </a:tabLst>
            </a:pPr>
            <a:r>
              <a:rPr sz="200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-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l’historique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3C0059"/>
                </a:solidFill>
                <a:latin typeface="Calibri"/>
                <a:cs typeface="Calibri"/>
              </a:rPr>
              <a:t>de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modification</a:t>
            </a:r>
            <a:r>
              <a:rPr sz="200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des </a:t>
            </a:r>
            <a:r>
              <a:rPr sz="2000" spc="75" dirty="0">
                <a:solidFill>
                  <a:srgbClr val="3C0059"/>
                </a:solidFill>
                <a:latin typeface="Calibri"/>
                <a:cs typeface="Calibri"/>
              </a:rPr>
              <a:t>documents;</a:t>
            </a:r>
            <a:endParaRPr sz="2000" dirty="0">
              <a:latin typeface="Calibri"/>
              <a:cs typeface="Calibri"/>
            </a:endParaRPr>
          </a:p>
          <a:p>
            <a:pPr marL="12700" marR="38100">
              <a:lnSpc>
                <a:spcPts val="2550"/>
              </a:lnSpc>
              <a:buClr>
                <a:srgbClr val="B1174A"/>
              </a:buClr>
              <a:buChar char="o"/>
              <a:tabLst>
                <a:tab pos="217804" algn="l"/>
              </a:tabLst>
            </a:pPr>
            <a:r>
              <a:rPr sz="2000" spc="95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13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3C0059"/>
                </a:solidFill>
                <a:latin typeface="Calibri"/>
                <a:cs typeface="Calibri"/>
              </a:rPr>
              <a:t>fichiers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suivant le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C0059"/>
                </a:solidFill>
                <a:latin typeface="Calibri"/>
                <a:cs typeface="Calibri"/>
              </a:rPr>
              <a:t>statut</a:t>
            </a:r>
            <a:r>
              <a:rPr sz="20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C0059"/>
                </a:solidFill>
                <a:latin typeface="Calibri"/>
                <a:cs typeface="Calibri"/>
              </a:rPr>
              <a:t>du</a:t>
            </a:r>
            <a:r>
              <a:rPr sz="200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C0059"/>
                </a:solidFill>
                <a:latin typeface="Calibri"/>
                <a:cs typeface="Calibri"/>
              </a:rPr>
              <a:t>document.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7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82624" y="590553"/>
            <a:ext cx="93522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5" dirty="0"/>
              <a:t>Aperçu</a:t>
            </a:r>
            <a:r>
              <a:rPr sz="3600" spc="55" dirty="0"/>
              <a:t> </a:t>
            </a:r>
            <a:r>
              <a:rPr sz="3600" spc="250" dirty="0"/>
              <a:t>des</a:t>
            </a:r>
            <a:r>
              <a:rPr sz="3600" spc="60" dirty="0"/>
              <a:t> </a:t>
            </a:r>
            <a:r>
              <a:rPr sz="3600" spc="160" dirty="0"/>
              <a:t>fonctionnalités</a:t>
            </a:r>
            <a:r>
              <a:rPr sz="3600" spc="60" dirty="0"/>
              <a:t> </a:t>
            </a:r>
            <a:r>
              <a:rPr sz="3600" spc="204" dirty="0"/>
              <a:t>par</a:t>
            </a:r>
            <a:r>
              <a:rPr sz="3600" spc="55" dirty="0"/>
              <a:t> </a:t>
            </a:r>
            <a:r>
              <a:rPr sz="3600" spc="160" dirty="0"/>
              <a:t>module:</a:t>
            </a:r>
            <a:endParaRPr sz="3600" dirty="0"/>
          </a:p>
        </p:txBody>
      </p:sp>
      <p:grpSp>
        <p:nvGrpSpPr>
          <p:cNvPr id="28" name="object 6">
            <a:extLst>
              <a:ext uri="{FF2B5EF4-FFF2-40B4-BE49-F238E27FC236}">
                <a16:creationId xmlns:a16="http://schemas.microsoft.com/office/drawing/2014/main" id="{1D47CAB7-1B66-4120-A8EE-D6D4BAABCFF7}"/>
              </a:ext>
            </a:extLst>
          </p:cNvPr>
          <p:cNvGrpSpPr/>
          <p:nvPr/>
        </p:nvGrpSpPr>
        <p:grpSpPr>
          <a:xfrm>
            <a:off x="4815840" y="1613895"/>
            <a:ext cx="7226300" cy="4683125"/>
            <a:chOff x="4815840" y="1613895"/>
            <a:chExt cx="7226300" cy="4683125"/>
          </a:xfrm>
        </p:grpSpPr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12A09782-925E-43E4-BECF-3F46DFA731AC}"/>
                </a:ext>
              </a:extLst>
            </p:cNvPr>
            <p:cNvSpPr/>
            <p:nvPr/>
          </p:nvSpPr>
          <p:spPr>
            <a:xfrm>
              <a:off x="4866125" y="1613895"/>
              <a:ext cx="7149604" cy="26319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7371805F-D9F1-468C-829A-31CA6E8D7991}"/>
                </a:ext>
              </a:extLst>
            </p:cNvPr>
            <p:cNvSpPr/>
            <p:nvPr/>
          </p:nvSpPr>
          <p:spPr>
            <a:xfrm>
              <a:off x="5161915" y="1921763"/>
              <a:ext cx="6544056" cy="2015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CD73B0F2-DBD2-4FAF-A625-79F747A85053}"/>
                </a:ext>
              </a:extLst>
            </p:cNvPr>
            <p:cNvSpPr/>
            <p:nvPr/>
          </p:nvSpPr>
          <p:spPr>
            <a:xfrm>
              <a:off x="5117465" y="1877313"/>
              <a:ext cx="6633845" cy="2105025"/>
            </a:xfrm>
            <a:custGeom>
              <a:avLst/>
              <a:gdLst/>
              <a:ahLst/>
              <a:cxnLst/>
              <a:rect l="l" t="t" r="r" b="b"/>
              <a:pathLst>
                <a:path w="6633845" h="2105025">
                  <a:moveTo>
                    <a:pt x="379475" y="0"/>
                  </a:moveTo>
                  <a:lnTo>
                    <a:pt x="6633336" y="0"/>
                  </a:lnTo>
                  <a:lnTo>
                    <a:pt x="6633336" y="1725802"/>
                  </a:lnTo>
                  <a:lnTo>
                    <a:pt x="6625717" y="1801241"/>
                  </a:lnTo>
                  <a:lnTo>
                    <a:pt x="6603238" y="1872615"/>
                  </a:lnTo>
                  <a:lnTo>
                    <a:pt x="6568186" y="1937385"/>
                  </a:lnTo>
                  <a:lnTo>
                    <a:pt x="6521958" y="1993646"/>
                  </a:lnTo>
                  <a:lnTo>
                    <a:pt x="6465696" y="2039874"/>
                  </a:lnTo>
                  <a:lnTo>
                    <a:pt x="6400927" y="2074926"/>
                  </a:lnTo>
                  <a:lnTo>
                    <a:pt x="6329553" y="2097405"/>
                  </a:lnTo>
                  <a:lnTo>
                    <a:pt x="6291707" y="2103247"/>
                  </a:lnTo>
                  <a:lnTo>
                    <a:pt x="6253734" y="2105025"/>
                  </a:lnTo>
                  <a:lnTo>
                    <a:pt x="0" y="2105025"/>
                  </a:lnTo>
                  <a:lnTo>
                    <a:pt x="0" y="379602"/>
                  </a:lnTo>
                  <a:lnTo>
                    <a:pt x="1650" y="342011"/>
                  </a:lnTo>
                  <a:lnTo>
                    <a:pt x="7493" y="304164"/>
                  </a:lnTo>
                  <a:lnTo>
                    <a:pt x="17018" y="267208"/>
                  </a:lnTo>
                  <a:lnTo>
                    <a:pt x="45720" y="199516"/>
                  </a:lnTo>
                  <a:lnTo>
                    <a:pt x="86995" y="138937"/>
                  </a:lnTo>
                  <a:lnTo>
                    <a:pt x="138937" y="86995"/>
                  </a:lnTo>
                  <a:lnTo>
                    <a:pt x="199389" y="45720"/>
                  </a:lnTo>
                  <a:lnTo>
                    <a:pt x="267208" y="17018"/>
                  </a:lnTo>
                  <a:lnTo>
                    <a:pt x="304164" y="7620"/>
                  </a:lnTo>
                  <a:lnTo>
                    <a:pt x="342011" y="1777"/>
                  </a:lnTo>
                  <a:lnTo>
                    <a:pt x="379475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106EC679-AA70-47B7-A302-5DBBCBA634E9}"/>
                </a:ext>
              </a:extLst>
            </p:cNvPr>
            <p:cNvSpPr/>
            <p:nvPr/>
          </p:nvSpPr>
          <p:spPr>
            <a:xfrm>
              <a:off x="4815840" y="4094480"/>
              <a:ext cx="7226300" cy="2202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59325EA1-A107-4A92-80BB-4D7C7922179E}"/>
                </a:ext>
              </a:extLst>
            </p:cNvPr>
            <p:cNvSpPr/>
            <p:nvPr/>
          </p:nvSpPr>
          <p:spPr>
            <a:xfrm>
              <a:off x="5161915" y="4438903"/>
              <a:ext cx="6534404" cy="1512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2">
              <a:extLst>
                <a:ext uri="{FF2B5EF4-FFF2-40B4-BE49-F238E27FC236}">
                  <a16:creationId xmlns:a16="http://schemas.microsoft.com/office/drawing/2014/main" id="{32CB4673-A72C-4576-A482-C71A7C815226}"/>
                </a:ext>
              </a:extLst>
            </p:cNvPr>
            <p:cNvSpPr/>
            <p:nvPr/>
          </p:nvSpPr>
          <p:spPr>
            <a:xfrm>
              <a:off x="5117465" y="4394453"/>
              <a:ext cx="6623684" cy="1602105"/>
            </a:xfrm>
            <a:custGeom>
              <a:avLst/>
              <a:gdLst/>
              <a:ahLst/>
              <a:cxnLst/>
              <a:rect l="l" t="t" r="r" b="b"/>
              <a:pathLst>
                <a:path w="6623684" h="1602104">
                  <a:moveTo>
                    <a:pt x="295783" y="0"/>
                  </a:moveTo>
                  <a:lnTo>
                    <a:pt x="6623431" y="0"/>
                  </a:lnTo>
                  <a:lnTo>
                    <a:pt x="6623431" y="1306322"/>
                  </a:lnTo>
                  <a:lnTo>
                    <a:pt x="6617334" y="1365237"/>
                  </a:lnTo>
                  <a:lnTo>
                    <a:pt x="6599809" y="1421498"/>
                  </a:lnTo>
                  <a:lnTo>
                    <a:pt x="6573138" y="1471142"/>
                  </a:lnTo>
                  <a:lnTo>
                    <a:pt x="6536690" y="1515059"/>
                  </a:lnTo>
                  <a:lnTo>
                    <a:pt x="6492748" y="1551508"/>
                  </a:lnTo>
                  <a:lnTo>
                    <a:pt x="6443091" y="1578165"/>
                  </a:lnTo>
                  <a:lnTo>
                    <a:pt x="6386830" y="1595704"/>
                  </a:lnTo>
                  <a:lnTo>
                    <a:pt x="6327902" y="1601762"/>
                  </a:lnTo>
                  <a:lnTo>
                    <a:pt x="0" y="1601762"/>
                  </a:lnTo>
                  <a:lnTo>
                    <a:pt x="0" y="295783"/>
                  </a:lnTo>
                  <a:lnTo>
                    <a:pt x="1270" y="266573"/>
                  </a:lnTo>
                  <a:lnTo>
                    <a:pt x="13462" y="208661"/>
                  </a:lnTo>
                  <a:lnTo>
                    <a:pt x="50546" y="131064"/>
                  </a:lnTo>
                  <a:lnTo>
                    <a:pt x="86613" y="86614"/>
                  </a:lnTo>
                  <a:lnTo>
                    <a:pt x="131063" y="50673"/>
                  </a:lnTo>
                  <a:lnTo>
                    <a:pt x="180467" y="23622"/>
                  </a:lnTo>
                  <a:lnTo>
                    <a:pt x="236855" y="5969"/>
                  </a:lnTo>
                  <a:lnTo>
                    <a:pt x="29578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16">
            <a:extLst>
              <a:ext uri="{FF2B5EF4-FFF2-40B4-BE49-F238E27FC236}">
                <a16:creationId xmlns:a16="http://schemas.microsoft.com/office/drawing/2014/main" id="{BC8E967A-C961-4617-9AB4-5349D596743D}"/>
              </a:ext>
            </a:extLst>
          </p:cNvPr>
          <p:cNvGrpSpPr/>
          <p:nvPr/>
        </p:nvGrpSpPr>
        <p:grpSpPr>
          <a:xfrm>
            <a:off x="10310764" y="815608"/>
            <a:ext cx="1498600" cy="273050"/>
            <a:chOff x="9969489" y="934176"/>
            <a:chExt cx="1498600" cy="273050"/>
          </a:xfrm>
        </p:grpSpPr>
        <p:pic>
          <p:nvPicPr>
            <p:cNvPr id="36" name="object 17">
              <a:extLst>
                <a:ext uri="{FF2B5EF4-FFF2-40B4-BE49-F238E27FC236}">
                  <a16:creationId xmlns:a16="http://schemas.microsoft.com/office/drawing/2014/main" id="{DCBFD237-A871-49A9-A8DA-B1F33F98325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69489" y="937597"/>
              <a:ext cx="178365" cy="243002"/>
            </a:xfrm>
            <a:prstGeom prst="rect">
              <a:avLst/>
            </a:prstGeom>
          </p:spPr>
        </p:pic>
        <p:pic>
          <p:nvPicPr>
            <p:cNvPr id="37" name="object 18">
              <a:extLst>
                <a:ext uri="{FF2B5EF4-FFF2-40B4-BE49-F238E27FC236}">
                  <a16:creationId xmlns:a16="http://schemas.microsoft.com/office/drawing/2014/main" id="{98FFDA53-E2B4-4286-AEB7-2834AA753CE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9400" y="937597"/>
              <a:ext cx="229067" cy="243002"/>
            </a:xfrm>
            <a:prstGeom prst="rect">
              <a:avLst/>
            </a:prstGeom>
          </p:spPr>
        </p:pic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103B5568-1C57-45FD-9611-492298009240}"/>
                </a:ext>
              </a:extLst>
            </p:cNvPr>
            <p:cNvSpPr/>
            <p:nvPr/>
          </p:nvSpPr>
          <p:spPr>
            <a:xfrm>
              <a:off x="10431482" y="937597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0">
              <a:extLst>
                <a:ext uri="{FF2B5EF4-FFF2-40B4-BE49-F238E27FC236}">
                  <a16:creationId xmlns:a16="http://schemas.microsoft.com/office/drawing/2014/main" id="{30D6A452-C2F6-4E91-A3F0-C87B5237A6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42711" y="937597"/>
              <a:ext cx="229067" cy="243002"/>
            </a:xfrm>
            <a:prstGeom prst="rect">
              <a:avLst/>
            </a:prstGeom>
          </p:spPr>
        </p:pic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FA983B67-EF20-4297-865D-6973AA918659}"/>
                </a:ext>
              </a:extLst>
            </p:cNvPr>
            <p:cNvSpPr/>
            <p:nvPr/>
          </p:nvSpPr>
          <p:spPr>
            <a:xfrm>
              <a:off x="10997236" y="934176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2">
              <a:extLst>
                <a:ext uri="{FF2B5EF4-FFF2-40B4-BE49-F238E27FC236}">
                  <a16:creationId xmlns:a16="http://schemas.microsoft.com/office/drawing/2014/main" id="{85C6781F-A016-4D90-A2A1-FCD9089C3C8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81024" y="934176"/>
              <a:ext cx="186726" cy="249630"/>
            </a:xfrm>
            <a:prstGeom prst="rect">
              <a:avLst/>
            </a:prstGeom>
          </p:spPr>
        </p:pic>
      </p:grpSp>
      <p:pic>
        <p:nvPicPr>
          <p:cNvPr id="42" name="object 17">
            <a:extLst>
              <a:ext uri="{FF2B5EF4-FFF2-40B4-BE49-F238E27FC236}">
                <a16:creationId xmlns:a16="http://schemas.microsoft.com/office/drawing/2014/main" id="{263AD832-C040-4406-8A3D-8125105CCC8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57360" y="148682"/>
            <a:ext cx="993936" cy="590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1575"/>
            <a:ext cx="105410" cy="6855459"/>
          </a:xfrm>
          <a:custGeom>
            <a:avLst/>
            <a:gdLst/>
            <a:ahLst/>
            <a:cxnLst/>
            <a:rect l="l" t="t" r="r" b="b"/>
            <a:pathLst>
              <a:path w="105409" h="6855459">
                <a:moveTo>
                  <a:pt x="104836" y="6854848"/>
                </a:moveTo>
                <a:lnTo>
                  <a:pt x="0" y="6854848"/>
                </a:lnTo>
                <a:lnTo>
                  <a:pt x="0" y="0"/>
                </a:lnTo>
                <a:lnTo>
                  <a:pt x="104836" y="0"/>
                </a:lnTo>
                <a:lnTo>
                  <a:pt x="104836" y="685484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445" y="1151197"/>
            <a:ext cx="4897755" cy="3085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b="1" spc="65" dirty="0" err="1">
                <a:solidFill>
                  <a:srgbClr val="BF0000"/>
                </a:solidFill>
                <a:latin typeface="Calibri"/>
                <a:cs typeface="Calibri"/>
              </a:rPr>
              <a:t>Fonction</a:t>
            </a:r>
            <a:r>
              <a:rPr lang="fr-FR" sz="2200" b="1" spc="65" dirty="0">
                <a:solidFill>
                  <a:srgbClr val="BF0000"/>
                </a:solidFill>
                <a:latin typeface="Calibri"/>
                <a:cs typeface="Calibri"/>
              </a:rPr>
              <a:t>n</a:t>
            </a:r>
            <a:r>
              <a:rPr sz="2200" b="1" spc="65" dirty="0" err="1">
                <a:solidFill>
                  <a:srgbClr val="BF0000"/>
                </a:solidFill>
                <a:latin typeface="Calibri"/>
                <a:cs typeface="Calibri"/>
              </a:rPr>
              <a:t>alités</a:t>
            </a:r>
            <a:r>
              <a:rPr lang="fr-FR" sz="2200" b="1" spc="6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200" b="1" spc="65" dirty="0">
                <a:solidFill>
                  <a:srgbClr val="BF0000"/>
                </a:solidFill>
                <a:latin typeface="Calibri"/>
                <a:cs typeface="Calibri"/>
              </a:rPr>
              <a:t>:</a:t>
            </a:r>
            <a:endParaRPr sz="2200" b="1" dirty="0">
              <a:latin typeface="Calibri"/>
              <a:cs typeface="Calibri"/>
            </a:endParaRPr>
          </a:p>
          <a:p>
            <a:pPr marL="356870" marR="1312545" indent="-319405">
              <a:lnSpc>
                <a:spcPct val="108200"/>
              </a:lnSpc>
              <a:spcBef>
                <a:spcPts val="2290"/>
              </a:spcBef>
              <a:buClr>
                <a:srgbClr val="B1174A"/>
              </a:buClr>
              <a:buSzPct val="117647"/>
              <a:buFont typeface="Verdana"/>
              <a:buChar char="o"/>
              <a:tabLst>
                <a:tab pos="356870" algn="l"/>
                <a:tab pos="357505" algn="l"/>
              </a:tabLst>
            </a:pPr>
            <a:r>
              <a:rPr lang="fr-FR" sz="2400" spc="104" baseline="1633" dirty="0">
                <a:latin typeface="Calibri"/>
                <a:cs typeface="Calibri"/>
              </a:rPr>
              <a:t>Gestions</a:t>
            </a:r>
            <a:r>
              <a:rPr lang="fr-FR" sz="2400" baseline="1633" dirty="0">
                <a:latin typeface="Calibri"/>
                <a:cs typeface="Calibri"/>
              </a:rPr>
              <a:t> </a:t>
            </a:r>
            <a:r>
              <a:rPr lang="fr-FR" sz="2400" spc="150" baseline="1633" dirty="0">
                <a:latin typeface="Calibri"/>
                <a:cs typeface="Calibri"/>
              </a:rPr>
              <a:t>des</a:t>
            </a:r>
            <a:r>
              <a:rPr lang="fr-FR" sz="2400" spc="7" baseline="1633" dirty="0">
                <a:latin typeface="Calibri"/>
                <a:cs typeface="Calibri"/>
              </a:rPr>
              <a:t> </a:t>
            </a:r>
            <a:r>
              <a:rPr lang="fr-FR" sz="2400" spc="75" baseline="1633" dirty="0">
                <a:latin typeface="Calibri"/>
                <a:cs typeface="Calibri"/>
              </a:rPr>
              <a:t>action</a:t>
            </a:r>
            <a:r>
              <a:rPr lang="fr-FR" sz="2400" spc="7" baseline="1633" dirty="0">
                <a:latin typeface="Calibri"/>
                <a:cs typeface="Calibri"/>
              </a:rPr>
              <a:t> </a:t>
            </a:r>
            <a:r>
              <a:rPr lang="fr-FR" sz="2400" spc="89" baseline="1633" dirty="0">
                <a:latin typeface="Calibri"/>
                <a:cs typeface="Calibri"/>
              </a:rPr>
              <a:t>correctives</a:t>
            </a:r>
            <a:r>
              <a:rPr lang="fr-FR" sz="2400" spc="7" baseline="1633" dirty="0">
                <a:latin typeface="Calibri"/>
                <a:cs typeface="Calibri"/>
              </a:rPr>
              <a:t> </a:t>
            </a:r>
            <a:r>
              <a:rPr lang="fr-FR" sz="2400" spc="-37" baseline="1633" dirty="0">
                <a:latin typeface="Calibri"/>
                <a:cs typeface="Calibri"/>
              </a:rPr>
              <a:t>et </a:t>
            </a:r>
            <a:r>
              <a:rPr lang="fr-FR" sz="1600" spc="45" dirty="0">
                <a:latin typeface="Calibri"/>
                <a:cs typeface="Calibri"/>
              </a:rPr>
              <a:t>d’amélioration</a:t>
            </a:r>
            <a:r>
              <a:rPr lang="fr-FR" sz="1600" spc="10" dirty="0">
                <a:latin typeface="Calibri"/>
                <a:cs typeface="Calibri"/>
              </a:rPr>
              <a:t> </a:t>
            </a:r>
            <a:r>
              <a:rPr lang="fr-FR" sz="1600" spc="70" dirty="0">
                <a:latin typeface="Calibri"/>
                <a:cs typeface="Calibri"/>
              </a:rPr>
              <a:t>en</a:t>
            </a:r>
            <a:r>
              <a:rPr lang="fr-FR" sz="1600" spc="15" dirty="0">
                <a:latin typeface="Calibri"/>
                <a:cs typeface="Calibri"/>
              </a:rPr>
              <a:t> </a:t>
            </a:r>
            <a:r>
              <a:rPr lang="fr-FR" sz="1600" spc="50" dirty="0">
                <a:latin typeface="Calibri"/>
                <a:cs typeface="Calibri"/>
              </a:rPr>
              <a:t>workflow</a:t>
            </a:r>
            <a:r>
              <a:rPr lang="fr-FR" sz="1600" spc="15" dirty="0">
                <a:latin typeface="Calibri"/>
                <a:cs typeface="Calibri"/>
              </a:rPr>
              <a:t> </a:t>
            </a:r>
            <a:r>
              <a:rPr lang="fr-FR" sz="1600" spc="-50" dirty="0">
                <a:latin typeface="Calibri"/>
                <a:cs typeface="Calibri"/>
              </a:rPr>
              <a:t>;</a:t>
            </a:r>
            <a:endParaRPr lang="fr-FR" sz="2400" spc="-10" dirty="0">
              <a:latin typeface="Calibri"/>
              <a:cs typeface="Calibri"/>
            </a:endParaRPr>
          </a:p>
          <a:p>
            <a:pPr marL="356870" marR="1312545" indent="-319405">
              <a:lnSpc>
                <a:spcPct val="108200"/>
              </a:lnSpc>
              <a:spcBef>
                <a:spcPts val="2290"/>
              </a:spcBef>
              <a:buClr>
                <a:srgbClr val="B1174A"/>
              </a:buClr>
              <a:buSzPct val="117647"/>
              <a:buFont typeface="Verdana"/>
              <a:buChar char="o"/>
              <a:tabLst>
                <a:tab pos="356870" algn="l"/>
                <a:tab pos="357505" algn="l"/>
              </a:tabLst>
            </a:pPr>
            <a:r>
              <a:rPr lang="fr-FR" sz="1600" spc="45" dirty="0">
                <a:latin typeface="Calibri"/>
                <a:cs typeface="Calibri"/>
              </a:rPr>
              <a:t>Automatisation</a:t>
            </a:r>
            <a:r>
              <a:rPr lang="fr-FR" sz="1600" spc="15" dirty="0">
                <a:latin typeface="Calibri"/>
                <a:cs typeface="Calibri"/>
              </a:rPr>
              <a:t> </a:t>
            </a:r>
            <a:r>
              <a:rPr lang="fr-FR" sz="1600" spc="90" dirty="0">
                <a:latin typeface="Calibri"/>
                <a:cs typeface="Calibri"/>
              </a:rPr>
              <a:t>des</a:t>
            </a:r>
            <a:r>
              <a:rPr lang="fr-FR" sz="1600" spc="15" dirty="0">
                <a:latin typeface="Calibri"/>
                <a:cs typeface="Calibri"/>
              </a:rPr>
              <a:t> </a:t>
            </a:r>
            <a:r>
              <a:rPr lang="fr-FR" sz="1600" spc="60" dirty="0">
                <a:latin typeface="Calibri"/>
                <a:cs typeface="Calibri"/>
              </a:rPr>
              <a:t>actions</a:t>
            </a:r>
            <a:r>
              <a:rPr lang="fr-FR" sz="1600" spc="15" dirty="0">
                <a:latin typeface="Calibri"/>
                <a:cs typeface="Calibri"/>
              </a:rPr>
              <a:t> </a:t>
            </a:r>
            <a:r>
              <a:rPr lang="fr-FR" sz="1600" spc="70" dirty="0">
                <a:latin typeface="Calibri"/>
                <a:cs typeface="Calibri"/>
              </a:rPr>
              <a:t>de</a:t>
            </a:r>
            <a:r>
              <a:rPr lang="fr-FR" sz="1600" spc="15" dirty="0">
                <a:latin typeface="Calibri"/>
                <a:cs typeface="Calibri"/>
              </a:rPr>
              <a:t> </a:t>
            </a:r>
            <a:r>
              <a:rPr lang="fr-FR" sz="1600" spc="45" dirty="0">
                <a:latin typeface="Calibri"/>
                <a:cs typeface="Calibri"/>
              </a:rPr>
              <a:t>différentes</a:t>
            </a:r>
            <a:r>
              <a:rPr lang="fr-FR" sz="1600" spc="20" dirty="0">
                <a:latin typeface="Calibri"/>
                <a:cs typeface="Calibri"/>
              </a:rPr>
              <a:t> </a:t>
            </a:r>
            <a:r>
              <a:rPr lang="fr-FR" sz="1600" spc="40" dirty="0">
                <a:latin typeface="Calibri"/>
                <a:cs typeface="Calibri"/>
              </a:rPr>
              <a:t>origines </a:t>
            </a:r>
            <a:r>
              <a:rPr lang="fr-FR" sz="1600" spc="70" dirty="0">
                <a:latin typeface="Calibri"/>
                <a:cs typeface="Calibri"/>
              </a:rPr>
              <a:t>avec</a:t>
            </a:r>
            <a:r>
              <a:rPr lang="fr-FR" sz="1600" spc="45" dirty="0">
                <a:latin typeface="Calibri"/>
                <a:cs typeface="Calibri"/>
              </a:rPr>
              <a:t> </a:t>
            </a:r>
            <a:r>
              <a:rPr lang="fr-FR" sz="1600" spc="85" dirty="0">
                <a:latin typeface="Calibri"/>
                <a:cs typeface="Calibri"/>
              </a:rPr>
              <a:t>les</a:t>
            </a:r>
            <a:r>
              <a:rPr lang="fr-FR" sz="1600" spc="50" dirty="0">
                <a:latin typeface="Calibri"/>
                <a:cs typeface="Calibri"/>
              </a:rPr>
              <a:t> </a:t>
            </a:r>
            <a:r>
              <a:rPr lang="fr-FR" sz="1600" spc="70" dirty="0">
                <a:latin typeface="Calibri"/>
                <a:cs typeface="Calibri"/>
              </a:rPr>
              <a:t>modules</a:t>
            </a:r>
            <a:r>
              <a:rPr lang="fr-FR" sz="1600" spc="50" dirty="0">
                <a:latin typeface="Calibri"/>
                <a:cs typeface="Calibri"/>
              </a:rPr>
              <a:t> </a:t>
            </a:r>
            <a:r>
              <a:rPr lang="fr-FR" sz="1600" dirty="0">
                <a:latin typeface="Calibri"/>
                <a:cs typeface="Calibri"/>
              </a:rPr>
              <a:t>:</a:t>
            </a:r>
            <a:r>
              <a:rPr lang="fr-FR" sz="1600" spc="45" dirty="0">
                <a:latin typeface="Calibri"/>
                <a:cs typeface="Calibri"/>
              </a:rPr>
              <a:t> </a:t>
            </a:r>
            <a:r>
              <a:rPr lang="fr-FR" sz="1600" dirty="0">
                <a:latin typeface="Calibri"/>
                <a:cs typeface="Calibri"/>
              </a:rPr>
              <a:t>audit,</a:t>
            </a:r>
            <a:r>
              <a:rPr lang="fr-FR" sz="1600" spc="50" dirty="0">
                <a:latin typeface="Calibri"/>
                <a:cs typeface="Calibri"/>
              </a:rPr>
              <a:t> </a:t>
            </a:r>
            <a:r>
              <a:rPr lang="fr-FR" sz="1600" spc="60" dirty="0">
                <a:latin typeface="Calibri"/>
                <a:cs typeface="Calibri"/>
              </a:rPr>
              <a:t>risque</a:t>
            </a:r>
            <a:r>
              <a:rPr lang="fr-FR" sz="1600" spc="50" dirty="0">
                <a:latin typeface="Calibri"/>
                <a:cs typeface="Calibri"/>
              </a:rPr>
              <a:t> management, </a:t>
            </a:r>
            <a:r>
              <a:rPr lang="fr-FR" sz="1600" spc="55" dirty="0">
                <a:latin typeface="Calibri"/>
                <a:cs typeface="Calibri"/>
              </a:rPr>
              <a:t>tableau</a:t>
            </a:r>
            <a:r>
              <a:rPr lang="fr-FR" sz="1600" dirty="0">
                <a:latin typeface="Calibri"/>
                <a:cs typeface="Calibri"/>
              </a:rPr>
              <a:t> </a:t>
            </a:r>
            <a:r>
              <a:rPr lang="fr-FR" sz="1600" spc="70" dirty="0">
                <a:latin typeface="Calibri"/>
                <a:cs typeface="Calibri"/>
              </a:rPr>
              <a:t>de</a:t>
            </a:r>
            <a:r>
              <a:rPr lang="fr-FR" sz="1600" dirty="0">
                <a:latin typeface="Calibri"/>
                <a:cs typeface="Calibri"/>
              </a:rPr>
              <a:t> </a:t>
            </a:r>
            <a:r>
              <a:rPr lang="fr-FR" sz="1600" spc="-10" dirty="0">
                <a:latin typeface="Calibri"/>
                <a:cs typeface="Calibri"/>
              </a:rPr>
              <a:t>bord...;</a:t>
            </a:r>
          </a:p>
          <a:p>
            <a:pPr marL="356870" marR="1312545" indent="-319405">
              <a:lnSpc>
                <a:spcPct val="108200"/>
              </a:lnSpc>
              <a:spcBef>
                <a:spcPts val="2290"/>
              </a:spcBef>
              <a:buClr>
                <a:srgbClr val="B1174A"/>
              </a:buClr>
              <a:buSzPct val="117647"/>
              <a:buFont typeface="Verdana"/>
              <a:buChar char="o"/>
              <a:tabLst>
                <a:tab pos="356870" algn="l"/>
                <a:tab pos="357505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8125" y="391106"/>
            <a:ext cx="24501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000" i="0" spc="254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000" i="0" spc="75" dirty="0">
                <a:solidFill>
                  <a:srgbClr val="4E216F"/>
                </a:solidFill>
                <a:latin typeface="Calibri"/>
                <a:cs typeface="Calibri"/>
              </a:rPr>
              <a:t>Actions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125" y="4360143"/>
            <a:ext cx="179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B1174A"/>
                </a:solidFill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9068" y="0"/>
            <a:ext cx="993936" cy="53847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9969489" y="617669"/>
            <a:ext cx="1498600" cy="273050"/>
            <a:chOff x="9969489" y="617669"/>
            <a:chExt cx="1498600" cy="2730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9489" y="621091"/>
              <a:ext cx="178365" cy="2430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9400" y="621091"/>
              <a:ext cx="229067" cy="2430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431482" y="621091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2711" y="621091"/>
              <a:ext cx="229067" cy="2430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997236" y="617669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1024" y="617669"/>
              <a:ext cx="186726" cy="24963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57051" y="4323102"/>
            <a:ext cx="3945831" cy="1128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Notification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par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mail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des </a:t>
            </a:r>
            <a:r>
              <a:rPr sz="1600" spc="65" dirty="0">
                <a:latin typeface="Calibri"/>
                <a:cs typeface="Calibri"/>
              </a:rPr>
              <a:t>acteurs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pour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la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réalisation </a:t>
            </a:r>
            <a:r>
              <a:rPr sz="1600" dirty="0">
                <a:latin typeface="Calibri"/>
                <a:cs typeface="Calibri"/>
              </a:rPr>
              <a:t>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le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suivi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des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actions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;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Génération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d’un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Dashbord </a:t>
            </a:r>
            <a:r>
              <a:rPr sz="1600" spc="90" dirty="0">
                <a:latin typeface="Calibri"/>
                <a:cs typeface="Calibri"/>
              </a:rPr>
              <a:t>des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actions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en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temps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réel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8</a:t>
            </a:r>
          </a:p>
        </p:txBody>
      </p:sp>
      <p:grpSp>
        <p:nvGrpSpPr>
          <p:cNvPr id="27" name="object 2">
            <a:extLst>
              <a:ext uri="{FF2B5EF4-FFF2-40B4-BE49-F238E27FC236}">
                <a16:creationId xmlns:a16="http://schemas.microsoft.com/office/drawing/2014/main" id="{632456AB-A1D7-4F95-B0EC-7534666CC4B6}"/>
              </a:ext>
            </a:extLst>
          </p:cNvPr>
          <p:cNvGrpSpPr/>
          <p:nvPr/>
        </p:nvGrpSpPr>
        <p:grpSpPr>
          <a:xfrm>
            <a:off x="4365931" y="971389"/>
            <a:ext cx="7518400" cy="5794375"/>
            <a:chOff x="4213859" y="809781"/>
            <a:chExt cx="7518400" cy="5794375"/>
          </a:xfrm>
        </p:grpSpPr>
        <p:sp>
          <p:nvSpPr>
            <p:cNvPr id="28" name="object 3">
              <a:extLst>
                <a:ext uri="{FF2B5EF4-FFF2-40B4-BE49-F238E27FC236}">
                  <a16:creationId xmlns:a16="http://schemas.microsoft.com/office/drawing/2014/main" id="{3BFEFA15-1EEC-4975-9482-BE65CC11AD6B}"/>
                </a:ext>
              </a:extLst>
            </p:cNvPr>
            <p:cNvSpPr/>
            <p:nvPr/>
          </p:nvSpPr>
          <p:spPr>
            <a:xfrm>
              <a:off x="4375911" y="809781"/>
              <a:ext cx="7319772" cy="3339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4418B3C1-9B6B-4CA0-8082-973AC28BF9AD}"/>
                </a:ext>
              </a:extLst>
            </p:cNvPr>
            <p:cNvSpPr/>
            <p:nvPr/>
          </p:nvSpPr>
          <p:spPr>
            <a:xfrm>
              <a:off x="4671821" y="1105153"/>
              <a:ext cx="6714617" cy="27359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BF621FDD-6B34-46BF-96F2-6D1DDA230A81}"/>
                </a:ext>
              </a:extLst>
            </p:cNvPr>
            <p:cNvSpPr/>
            <p:nvPr/>
          </p:nvSpPr>
          <p:spPr>
            <a:xfrm>
              <a:off x="4627371" y="1060703"/>
              <a:ext cx="6804025" cy="2825115"/>
            </a:xfrm>
            <a:custGeom>
              <a:avLst/>
              <a:gdLst/>
              <a:ahLst/>
              <a:cxnLst/>
              <a:rect l="l" t="t" r="r" b="b"/>
              <a:pathLst>
                <a:path w="6804025" h="2825115">
                  <a:moveTo>
                    <a:pt x="499363" y="0"/>
                  </a:moveTo>
                  <a:lnTo>
                    <a:pt x="6803644" y="0"/>
                  </a:lnTo>
                  <a:lnTo>
                    <a:pt x="6803644" y="2325624"/>
                  </a:lnTo>
                  <a:lnTo>
                    <a:pt x="6801104" y="2375789"/>
                  </a:lnTo>
                  <a:lnTo>
                    <a:pt x="6793610" y="2425573"/>
                  </a:lnTo>
                  <a:lnTo>
                    <a:pt x="6781037" y="2473452"/>
                  </a:lnTo>
                  <a:lnTo>
                    <a:pt x="6764401" y="2519172"/>
                  </a:lnTo>
                  <a:lnTo>
                    <a:pt x="6743192" y="2563114"/>
                  </a:lnTo>
                  <a:lnTo>
                    <a:pt x="6718300" y="2604516"/>
                  </a:lnTo>
                  <a:lnTo>
                    <a:pt x="6689598" y="2642870"/>
                  </a:lnTo>
                  <a:lnTo>
                    <a:pt x="6657339" y="2678684"/>
                  </a:lnTo>
                  <a:lnTo>
                    <a:pt x="6621526" y="2710815"/>
                  </a:lnTo>
                  <a:lnTo>
                    <a:pt x="6583172" y="2739644"/>
                  </a:lnTo>
                  <a:lnTo>
                    <a:pt x="6541770" y="2764409"/>
                  </a:lnTo>
                  <a:lnTo>
                    <a:pt x="6497828" y="2785745"/>
                  </a:lnTo>
                  <a:lnTo>
                    <a:pt x="6452108" y="2802382"/>
                  </a:lnTo>
                  <a:lnTo>
                    <a:pt x="6404229" y="2814955"/>
                  </a:lnTo>
                  <a:lnTo>
                    <a:pt x="6354445" y="2822448"/>
                  </a:lnTo>
                  <a:lnTo>
                    <a:pt x="6304280" y="2824988"/>
                  </a:lnTo>
                  <a:lnTo>
                    <a:pt x="0" y="2824988"/>
                  </a:lnTo>
                  <a:lnTo>
                    <a:pt x="0" y="499363"/>
                  </a:lnTo>
                  <a:lnTo>
                    <a:pt x="2539" y="449580"/>
                  </a:lnTo>
                  <a:lnTo>
                    <a:pt x="10032" y="399796"/>
                  </a:lnTo>
                  <a:lnTo>
                    <a:pt x="22605" y="351917"/>
                  </a:lnTo>
                  <a:lnTo>
                    <a:pt x="39115" y="305688"/>
                  </a:lnTo>
                  <a:lnTo>
                    <a:pt x="60578" y="262128"/>
                  </a:lnTo>
                  <a:lnTo>
                    <a:pt x="85343" y="220853"/>
                  </a:lnTo>
                  <a:lnTo>
                    <a:pt x="114553" y="181863"/>
                  </a:lnTo>
                  <a:lnTo>
                    <a:pt x="146685" y="146685"/>
                  </a:lnTo>
                  <a:lnTo>
                    <a:pt x="181863" y="114554"/>
                  </a:lnTo>
                  <a:lnTo>
                    <a:pt x="220852" y="85344"/>
                  </a:lnTo>
                  <a:lnTo>
                    <a:pt x="262127" y="60579"/>
                  </a:lnTo>
                  <a:lnTo>
                    <a:pt x="305688" y="39116"/>
                  </a:lnTo>
                  <a:lnTo>
                    <a:pt x="351916" y="22606"/>
                  </a:lnTo>
                  <a:lnTo>
                    <a:pt x="399795" y="9906"/>
                  </a:lnTo>
                  <a:lnTo>
                    <a:pt x="449579" y="2540"/>
                  </a:lnTo>
                  <a:lnTo>
                    <a:pt x="499363" y="0"/>
                  </a:lnTo>
                  <a:close/>
                </a:path>
              </a:pathLst>
            </a:custGeom>
            <a:ln w="888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75A5398D-200E-4E64-B97F-A1990BE26FEB}"/>
                </a:ext>
              </a:extLst>
            </p:cNvPr>
            <p:cNvSpPr/>
            <p:nvPr/>
          </p:nvSpPr>
          <p:spPr>
            <a:xfrm>
              <a:off x="7698739" y="3975100"/>
              <a:ext cx="4033520" cy="26212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0B1D5F03-DA1C-4B61-B846-4A9088742E16}"/>
                </a:ext>
              </a:extLst>
            </p:cNvPr>
            <p:cNvSpPr/>
            <p:nvPr/>
          </p:nvSpPr>
          <p:spPr>
            <a:xfrm>
              <a:off x="8043036" y="4321682"/>
              <a:ext cx="3343402" cy="19284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FEB90E27-B929-476D-BBAF-CC623AE9E86B}"/>
                </a:ext>
              </a:extLst>
            </p:cNvPr>
            <p:cNvSpPr/>
            <p:nvPr/>
          </p:nvSpPr>
          <p:spPr>
            <a:xfrm>
              <a:off x="7998586" y="4277232"/>
              <a:ext cx="3432810" cy="2017395"/>
            </a:xfrm>
            <a:custGeom>
              <a:avLst/>
              <a:gdLst/>
              <a:ahLst/>
              <a:cxnLst/>
              <a:rect l="l" t="t" r="r" b="b"/>
              <a:pathLst>
                <a:path w="3432809" h="2017395">
                  <a:moveTo>
                    <a:pt x="364871" y="0"/>
                  </a:moveTo>
                  <a:lnTo>
                    <a:pt x="3432556" y="0"/>
                  </a:lnTo>
                  <a:lnTo>
                    <a:pt x="3432556" y="1652930"/>
                  </a:lnTo>
                  <a:lnTo>
                    <a:pt x="3425317" y="1725383"/>
                  </a:lnTo>
                  <a:lnTo>
                    <a:pt x="3403600" y="1794370"/>
                  </a:lnTo>
                  <a:lnTo>
                    <a:pt x="3370199" y="1856105"/>
                  </a:lnTo>
                  <a:lnTo>
                    <a:pt x="3325368" y="1910473"/>
                  </a:lnTo>
                  <a:lnTo>
                    <a:pt x="3271266" y="1955063"/>
                  </a:lnTo>
                  <a:lnTo>
                    <a:pt x="3209163" y="1988439"/>
                  </a:lnTo>
                  <a:lnTo>
                    <a:pt x="3140202" y="2010194"/>
                  </a:lnTo>
                  <a:lnTo>
                    <a:pt x="3067685" y="2017382"/>
                  </a:lnTo>
                  <a:lnTo>
                    <a:pt x="0" y="2017382"/>
                  </a:lnTo>
                  <a:lnTo>
                    <a:pt x="0" y="364871"/>
                  </a:lnTo>
                  <a:lnTo>
                    <a:pt x="1778" y="328676"/>
                  </a:lnTo>
                  <a:lnTo>
                    <a:pt x="16256" y="256921"/>
                  </a:lnTo>
                  <a:lnTo>
                    <a:pt x="44069" y="191770"/>
                  </a:lnTo>
                  <a:lnTo>
                    <a:pt x="83566" y="133223"/>
                  </a:lnTo>
                  <a:lnTo>
                    <a:pt x="133223" y="83566"/>
                  </a:lnTo>
                  <a:lnTo>
                    <a:pt x="191643" y="44196"/>
                  </a:lnTo>
                  <a:lnTo>
                    <a:pt x="256794" y="16383"/>
                  </a:lnTo>
                  <a:lnTo>
                    <a:pt x="328549" y="1778"/>
                  </a:lnTo>
                  <a:lnTo>
                    <a:pt x="364871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04C69C9E-BCB4-438C-BF85-C17A4AE2229B}"/>
                </a:ext>
              </a:extLst>
            </p:cNvPr>
            <p:cNvSpPr/>
            <p:nvPr/>
          </p:nvSpPr>
          <p:spPr>
            <a:xfrm>
              <a:off x="4213859" y="3975100"/>
              <a:ext cx="3906520" cy="26289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6C8F1993-4E70-4A88-925A-BCD78F6C23DF}"/>
                </a:ext>
              </a:extLst>
            </p:cNvPr>
            <p:cNvSpPr/>
            <p:nvPr/>
          </p:nvSpPr>
          <p:spPr>
            <a:xfrm>
              <a:off x="4560061" y="4321682"/>
              <a:ext cx="3215640" cy="19362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F384ABFC-1E54-4718-B489-0791FB283C0F}"/>
                </a:ext>
              </a:extLst>
            </p:cNvPr>
            <p:cNvSpPr/>
            <p:nvPr/>
          </p:nvSpPr>
          <p:spPr>
            <a:xfrm>
              <a:off x="4515611" y="4277232"/>
              <a:ext cx="3305175" cy="2025650"/>
            </a:xfrm>
            <a:custGeom>
              <a:avLst/>
              <a:gdLst/>
              <a:ahLst/>
              <a:cxnLst/>
              <a:rect l="l" t="t" r="r" b="b"/>
              <a:pathLst>
                <a:path w="3305175" h="2025650">
                  <a:moveTo>
                    <a:pt x="366522" y="0"/>
                  </a:moveTo>
                  <a:lnTo>
                    <a:pt x="3304793" y="0"/>
                  </a:lnTo>
                  <a:lnTo>
                    <a:pt x="3304793" y="1659280"/>
                  </a:lnTo>
                  <a:lnTo>
                    <a:pt x="3297173" y="1732356"/>
                  </a:lnTo>
                  <a:lnTo>
                    <a:pt x="3276091" y="1800758"/>
                  </a:lnTo>
                  <a:lnTo>
                    <a:pt x="3241929" y="1863877"/>
                  </a:lnTo>
                  <a:lnTo>
                    <a:pt x="3197352" y="1917890"/>
                  </a:lnTo>
                  <a:lnTo>
                    <a:pt x="3143377" y="1962454"/>
                  </a:lnTo>
                  <a:lnTo>
                    <a:pt x="3080258" y="1996528"/>
                  </a:lnTo>
                  <a:lnTo>
                    <a:pt x="3011932" y="2017687"/>
                  </a:lnTo>
                  <a:lnTo>
                    <a:pt x="2938780" y="2025319"/>
                  </a:lnTo>
                  <a:lnTo>
                    <a:pt x="0" y="2025319"/>
                  </a:lnTo>
                  <a:lnTo>
                    <a:pt x="0" y="366522"/>
                  </a:lnTo>
                  <a:lnTo>
                    <a:pt x="1777" y="330073"/>
                  </a:lnTo>
                  <a:lnTo>
                    <a:pt x="16637" y="258445"/>
                  </a:lnTo>
                  <a:lnTo>
                    <a:pt x="44323" y="192278"/>
                  </a:lnTo>
                  <a:lnTo>
                    <a:pt x="84200" y="133477"/>
                  </a:lnTo>
                  <a:lnTo>
                    <a:pt x="133476" y="84201"/>
                  </a:lnTo>
                  <a:lnTo>
                    <a:pt x="192277" y="44323"/>
                  </a:lnTo>
                  <a:lnTo>
                    <a:pt x="258445" y="16637"/>
                  </a:lnTo>
                  <a:lnTo>
                    <a:pt x="330073" y="1778"/>
                  </a:lnTo>
                  <a:lnTo>
                    <a:pt x="36652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1791" y="1761806"/>
            <a:ext cx="3932554" cy="319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9750">
              <a:lnSpc>
                <a:spcPct val="125000"/>
              </a:lnSpc>
              <a:spcBef>
                <a:spcPts val="95"/>
              </a:spcBef>
              <a:buClr>
                <a:srgbClr val="B1174A"/>
              </a:buClr>
              <a:buChar char="o"/>
              <a:tabLst>
                <a:tab pos="197485" algn="l"/>
              </a:tabLst>
            </a:pPr>
            <a:r>
              <a:rPr sz="1850" spc="7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85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5" dirty="0">
                <a:solidFill>
                  <a:srgbClr val="3C0059"/>
                </a:solidFill>
                <a:latin typeface="Calibri"/>
                <a:cs typeface="Calibri"/>
              </a:rPr>
              <a:t>du</a:t>
            </a:r>
            <a:r>
              <a:rPr sz="185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75" dirty="0">
                <a:solidFill>
                  <a:srgbClr val="3C0059"/>
                </a:solidFill>
                <a:latin typeface="Calibri"/>
                <a:cs typeface="Calibri"/>
              </a:rPr>
              <a:t>programme</a:t>
            </a:r>
            <a:r>
              <a:rPr sz="1850" spc="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45" dirty="0">
                <a:solidFill>
                  <a:srgbClr val="3C0059"/>
                </a:solidFill>
                <a:latin typeface="Calibri"/>
                <a:cs typeface="Calibri"/>
              </a:rPr>
              <a:t>d’audit </a:t>
            </a:r>
            <a:r>
              <a:rPr sz="1850" spc="55" dirty="0">
                <a:solidFill>
                  <a:srgbClr val="3C0059"/>
                </a:solidFill>
                <a:latin typeface="Calibri"/>
                <a:cs typeface="Calibri"/>
              </a:rPr>
              <a:t>(planification</a:t>
            </a:r>
            <a:r>
              <a:rPr sz="1850" spc="-1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55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850" spc="-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45" dirty="0">
                <a:solidFill>
                  <a:srgbClr val="3C0059"/>
                </a:solidFill>
                <a:latin typeface="Calibri"/>
                <a:cs typeface="Calibri"/>
              </a:rPr>
              <a:t>suivi);</a:t>
            </a: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  <a:buClr>
                <a:srgbClr val="B1174A"/>
              </a:buClr>
              <a:buChar char="o"/>
              <a:tabLst>
                <a:tab pos="201295" algn="l"/>
              </a:tabLst>
            </a:pPr>
            <a:r>
              <a:rPr sz="1850" spc="80" dirty="0">
                <a:solidFill>
                  <a:srgbClr val="3C0059"/>
                </a:solidFill>
                <a:latin typeface="Calibri"/>
                <a:cs typeface="Calibri"/>
              </a:rPr>
              <a:t>Traitement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5" dirty="0">
                <a:solidFill>
                  <a:srgbClr val="3C0059"/>
                </a:solidFill>
                <a:latin typeface="Calibri"/>
                <a:cs typeface="Calibri"/>
              </a:rPr>
              <a:t>résultats</a:t>
            </a:r>
            <a:r>
              <a:rPr sz="18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70" dirty="0">
                <a:solidFill>
                  <a:srgbClr val="3C0059"/>
                </a:solidFill>
                <a:latin typeface="Calibri"/>
                <a:cs typeface="Calibri"/>
              </a:rPr>
              <a:t>d’audit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35" dirty="0">
                <a:solidFill>
                  <a:srgbClr val="3C0059"/>
                </a:solidFill>
                <a:latin typeface="Calibri"/>
                <a:cs typeface="Calibri"/>
              </a:rPr>
              <a:t>et </a:t>
            </a:r>
            <a:r>
              <a:rPr sz="1850" spc="8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18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8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90" dirty="0">
                <a:solidFill>
                  <a:srgbClr val="3C0059"/>
                </a:solidFill>
                <a:latin typeface="Calibri"/>
                <a:cs typeface="Calibri"/>
              </a:rPr>
              <a:t>actions</a:t>
            </a:r>
            <a:r>
              <a:rPr sz="18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5" dirty="0">
                <a:solidFill>
                  <a:srgbClr val="3C0059"/>
                </a:solidFill>
                <a:latin typeface="Calibri"/>
                <a:cs typeface="Calibri"/>
              </a:rPr>
              <a:t>correctives</a:t>
            </a:r>
            <a:r>
              <a:rPr sz="185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75" dirty="0">
                <a:solidFill>
                  <a:srgbClr val="3C0059"/>
                </a:solidFill>
                <a:latin typeface="Calibri"/>
                <a:cs typeface="Calibri"/>
              </a:rPr>
              <a:t>liées;</a:t>
            </a:r>
            <a:endParaRPr sz="1850" dirty="0">
              <a:latin typeface="Calibri"/>
              <a:cs typeface="Calibri"/>
            </a:endParaRPr>
          </a:p>
          <a:p>
            <a:pPr marL="12700" marR="33655">
              <a:lnSpc>
                <a:spcPct val="125000"/>
              </a:lnSpc>
              <a:buClr>
                <a:srgbClr val="B1174A"/>
              </a:buClr>
              <a:buChar char="o"/>
              <a:tabLst>
                <a:tab pos="201295" algn="l"/>
              </a:tabLst>
            </a:pPr>
            <a:r>
              <a:rPr sz="1850" spc="65" dirty="0">
                <a:solidFill>
                  <a:srgbClr val="3C0059"/>
                </a:solidFill>
                <a:latin typeface="Calibri"/>
                <a:cs typeface="Calibri"/>
              </a:rPr>
              <a:t>Notification</a:t>
            </a:r>
            <a:r>
              <a:rPr sz="185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0" dirty="0">
                <a:solidFill>
                  <a:srgbClr val="3C0059"/>
                </a:solidFill>
                <a:latin typeface="Calibri"/>
                <a:cs typeface="Calibri"/>
              </a:rPr>
              <a:t>par</a:t>
            </a:r>
            <a:r>
              <a:rPr sz="185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90" dirty="0">
                <a:solidFill>
                  <a:srgbClr val="3C0059"/>
                </a:solidFill>
                <a:latin typeface="Calibri"/>
                <a:cs typeface="Calibri"/>
              </a:rPr>
              <a:t>mail</a:t>
            </a:r>
            <a:r>
              <a:rPr sz="185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850" spc="1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5" dirty="0">
                <a:solidFill>
                  <a:srgbClr val="3C0059"/>
                </a:solidFill>
                <a:latin typeface="Calibri"/>
                <a:cs typeface="Calibri"/>
              </a:rPr>
              <a:t>acteurs </a:t>
            </a:r>
            <a:r>
              <a:rPr sz="1850" spc="95" dirty="0">
                <a:solidFill>
                  <a:srgbClr val="3C0059"/>
                </a:solidFill>
                <a:latin typeface="Calibri"/>
                <a:cs typeface="Calibri"/>
              </a:rPr>
              <a:t>impliqués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14" dirty="0">
                <a:solidFill>
                  <a:srgbClr val="3C0059"/>
                </a:solidFill>
                <a:latin typeface="Calibri"/>
                <a:cs typeface="Calibri"/>
              </a:rPr>
              <a:t>dans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5" dirty="0">
                <a:solidFill>
                  <a:srgbClr val="3C0059"/>
                </a:solidFill>
                <a:latin typeface="Calibri"/>
                <a:cs typeface="Calibri"/>
              </a:rPr>
              <a:t>le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14" dirty="0">
                <a:solidFill>
                  <a:srgbClr val="3C0059"/>
                </a:solidFill>
                <a:latin typeface="Calibri"/>
                <a:cs typeface="Calibri"/>
              </a:rPr>
              <a:t>processus</a:t>
            </a:r>
            <a:r>
              <a:rPr sz="185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55" dirty="0">
                <a:solidFill>
                  <a:srgbClr val="3C0059"/>
                </a:solidFill>
                <a:latin typeface="Calibri"/>
                <a:cs typeface="Calibri"/>
              </a:rPr>
              <a:t>d’audit;</a:t>
            </a:r>
            <a:endParaRPr sz="1850" dirty="0">
              <a:latin typeface="Calibri"/>
              <a:cs typeface="Calibri"/>
            </a:endParaRPr>
          </a:p>
          <a:p>
            <a:pPr marL="200660" indent="-188595">
              <a:lnSpc>
                <a:spcPct val="100000"/>
              </a:lnSpc>
              <a:spcBef>
                <a:spcPts val="555"/>
              </a:spcBef>
              <a:buClr>
                <a:srgbClr val="B1174A"/>
              </a:buClr>
              <a:buChar char="o"/>
              <a:tabLst>
                <a:tab pos="201295" algn="l"/>
              </a:tabLst>
            </a:pPr>
            <a:r>
              <a:rPr sz="1850" spc="70" dirty="0">
                <a:solidFill>
                  <a:srgbClr val="3C0059"/>
                </a:solidFill>
                <a:latin typeface="Calibri"/>
                <a:cs typeface="Calibri"/>
              </a:rPr>
              <a:t>Génération</a:t>
            </a:r>
            <a:r>
              <a:rPr sz="18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85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80" dirty="0">
                <a:solidFill>
                  <a:srgbClr val="3C0059"/>
                </a:solidFill>
                <a:latin typeface="Calibri"/>
                <a:cs typeface="Calibri"/>
              </a:rPr>
              <a:t>rapports</a:t>
            </a:r>
            <a:r>
              <a:rPr sz="1850" spc="3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55" dirty="0">
                <a:solidFill>
                  <a:srgbClr val="3C0059"/>
                </a:solidFill>
                <a:latin typeface="Calibri"/>
                <a:cs typeface="Calibri"/>
              </a:rPr>
              <a:t>d’audit;</a:t>
            </a:r>
            <a:endParaRPr sz="1850" dirty="0">
              <a:latin typeface="Calibri"/>
              <a:cs typeface="Calibri"/>
            </a:endParaRPr>
          </a:p>
          <a:p>
            <a:pPr marL="12700" marR="86360">
              <a:lnSpc>
                <a:spcPct val="125000"/>
              </a:lnSpc>
              <a:buClr>
                <a:srgbClr val="B1174A"/>
              </a:buClr>
              <a:buChar char="o"/>
              <a:tabLst>
                <a:tab pos="201295" algn="l"/>
              </a:tabLst>
            </a:pPr>
            <a:r>
              <a:rPr sz="1850" spc="85" dirty="0">
                <a:solidFill>
                  <a:srgbClr val="3C0059"/>
                </a:solidFill>
                <a:latin typeface="Calibri"/>
                <a:cs typeface="Calibri"/>
              </a:rPr>
              <a:t>Statistiques,</a:t>
            </a:r>
            <a:r>
              <a:rPr sz="185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00" dirty="0">
                <a:solidFill>
                  <a:srgbClr val="3C0059"/>
                </a:solidFill>
                <a:latin typeface="Calibri"/>
                <a:cs typeface="Calibri"/>
              </a:rPr>
              <a:t>analyse</a:t>
            </a:r>
            <a:r>
              <a:rPr sz="1850" spc="4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850" spc="4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850" spc="75" dirty="0">
                <a:solidFill>
                  <a:srgbClr val="3C0059"/>
                </a:solidFill>
                <a:latin typeface="Calibri"/>
                <a:cs typeface="Calibri"/>
              </a:rPr>
              <a:t>résultats </a:t>
            </a:r>
            <a:r>
              <a:rPr sz="1850" spc="70" dirty="0">
                <a:solidFill>
                  <a:srgbClr val="3C0059"/>
                </a:solidFill>
                <a:latin typeface="Calibri"/>
                <a:cs typeface="Calibri"/>
              </a:rPr>
              <a:t>d'audits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79477" y="228333"/>
            <a:ext cx="2743200" cy="1222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2745">
              <a:lnSpc>
                <a:spcPct val="122200"/>
              </a:lnSpc>
              <a:spcBef>
                <a:spcPts val="95"/>
              </a:spcBef>
            </a:pPr>
            <a:r>
              <a:rPr sz="2200" i="0" dirty="0">
                <a:solidFill>
                  <a:srgbClr val="4E216F"/>
                </a:solidFill>
                <a:latin typeface="Calibri"/>
                <a:cs typeface="Calibri"/>
              </a:rPr>
              <a:t>Module</a:t>
            </a:r>
            <a:r>
              <a:rPr sz="2200" i="0" spc="254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75" dirty="0">
                <a:solidFill>
                  <a:srgbClr val="4E216F"/>
                </a:solidFill>
                <a:latin typeface="Calibri"/>
                <a:cs typeface="Calibri"/>
              </a:rPr>
              <a:t>Audits</a:t>
            </a:r>
            <a:br>
              <a:rPr lang="fr-FR" sz="2200" i="0" spc="75" dirty="0">
                <a:solidFill>
                  <a:srgbClr val="4E216F"/>
                </a:solidFill>
                <a:latin typeface="Calibri"/>
                <a:cs typeface="Calibri"/>
              </a:rPr>
            </a:br>
            <a:br>
              <a:rPr lang="fr-MA" sz="2200" i="0" spc="75" dirty="0">
                <a:solidFill>
                  <a:srgbClr val="4E216F"/>
                </a:solidFill>
                <a:latin typeface="Calibri"/>
                <a:cs typeface="Calibri"/>
              </a:rPr>
            </a:br>
            <a:r>
              <a:rPr sz="2200" i="0" spc="75" dirty="0">
                <a:solidFill>
                  <a:srgbClr val="4E216F"/>
                </a:solidFill>
                <a:latin typeface="Calibri"/>
                <a:cs typeface="Calibri"/>
              </a:rPr>
              <a:t> </a:t>
            </a:r>
            <a:r>
              <a:rPr sz="2200" i="0" spc="65" dirty="0" err="1">
                <a:solidFill>
                  <a:srgbClr val="B1174A"/>
                </a:solidFill>
                <a:latin typeface="Calibri"/>
                <a:cs typeface="Calibri"/>
              </a:rPr>
              <a:t>Fonction</a:t>
            </a:r>
            <a:r>
              <a:rPr lang="fr-FR" sz="2200" i="0" spc="65" dirty="0">
                <a:solidFill>
                  <a:srgbClr val="B1174A"/>
                </a:solidFill>
                <a:latin typeface="Calibri"/>
                <a:cs typeface="Calibri"/>
              </a:rPr>
              <a:t>n</a:t>
            </a:r>
            <a:r>
              <a:rPr sz="2200" i="0" spc="65" dirty="0" err="1">
                <a:solidFill>
                  <a:srgbClr val="B1174A"/>
                </a:solidFill>
                <a:latin typeface="Calibri"/>
                <a:cs typeface="Calibri"/>
              </a:rPr>
              <a:t>alités</a:t>
            </a:r>
            <a:r>
              <a:rPr lang="fr-FR" sz="2200" i="0" spc="65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sz="2200" i="0" spc="65" dirty="0">
                <a:solidFill>
                  <a:srgbClr val="B1174A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2907" y="21786"/>
            <a:ext cx="930686" cy="55625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pc="55" dirty="0"/>
              <a:t>9</a:t>
            </a:r>
          </a:p>
        </p:txBody>
      </p:sp>
      <p:grpSp>
        <p:nvGrpSpPr>
          <p:cNvPr id="20" name="object 3">
            <a:extLst>
              <a:ext uri="{FF2B5EF4-FFF2-40B4-BE49-F238E27FC236}">
                <a16:creationId xmlns:a16="http://schemas.microsoft.com/office/drawing/2014/main" id="{830F03A1-77D2-4678-A308-22910CFF39DC}"/>
              </a:ext>
            </a:extLst>
          </p:cNvPr>
          <p:cNvGrpSpPr/>
          <p:nvPr/>
        </p:nvGrpSpPr>
        <p:grpSpPr>
          <a:xfrm>
            <a:off x="4629022" y="1066800"/>
            <a:ext cx="6738620" cy="5327015"/>
            <a:chOff x="4638040" y="642095"/>
            <a:chExt cx="6738620" cy="5327015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E2286196-919F-47AC-BC55-2379E27F1703}"/>
                </a:ext>
              </a:extLst>
            </p:cNvPr>
            <p:cNvSpPr/>
            <p:nvPr/>
          </p:nvSpPr>
          <p:spPr>
            <a:xfrm>
              <a:off x="4688328" y="642095"/>
              <a:ext cx="6651758" cy="3103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65BD1927-AEA8-48B5-817E-ED912E817DF4}"/>
                </a:ext>
              </a:extLst>
            </p:cNvPr>
            <p:cNvSpPr/>
            <p:nvPr/>
          </p:nvSpPr>
          <p:spPr>
            <a:xfrm>
              <a:off x="4983353" y="936752"/>
              <a:ext cx="6046470" cy="2498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104D2DCA-A180-4A56-BD7E-0880C722E680}"/>
                </a:ext>
              </a:extLst>
            </p:cNvPr>
            <p:cNvSpPr/>
            <p:nvPr/>
          </p:nvSpPr>
          <p:spPr>
            <a:xfrm>
              <a:off x="4938903" y="892302"/>
              <a:ext cx="6136005" cy="2588260"/>
            </a:xfrm>
            <a:custGeom>
              <a:avLst/>
              <a:gdLst/>
              <a:ahLst/>
              <a:cxnLst/>
              <a:rect l="l" t="t" r="r" b="b"/>
              <a:pathLst>
                <a:path w="6136005" h="2588260">
                  <a:moveTo>
                    <a:pt x="460121" y="0"/>
                  </a:moveTo>
                  <a:lnTo>
                    <a:pt x="6135624" y="0"/>
                  </a:lnTo>
                  <a:lnTo>
                    <a:pt x="6135624" y="2128266"/>
                  </a:lnTo>
                  <a:lnTo>
                    <a:pt x="6133592" y="2174113"/>
                  </a:lnTo>
                  <a:lnTo>
                    <a:pt x="6126480" y="2219833"/>
                  </a:lnTo>
                  <a:lnTo>
                    <a:pt x="6115050" y="2264156"/>
                  </a:lnTo>
                  <a:lnTo>
                    <a:pt x="6099683" y="2306574"/>
                  </a:lnTo>
                  <a:lnTo>
                    <a:pt x="6079871" y="2346960"/>
                  </a:lnTo>
                  <a:lnTo>
                    <a:pt x="6057011" y="2384679"/>
                  </a:lnTo>
                  <a:lnTo>
                    <a:pt x="6030341" y="2420112"/>
                  </a:lnTo>
                  <a:lnTo>
                    <a:pt x="6000877" y="2453132"/>
                  </a:lnTo>
                  <a:lnTo>
                    <a:pt x="5967857" y="2482723"/>
                  </a:lnTo>
                  <a:lnTo>
                    <a:pt x="5932424" y="2509393"/>
                  </a:lnTo>
                  <a:lnTo>
                    <a:pt x="5894705" y="2532126"/>
                  </a:lnTo>
                  <a:lnTo>
                    <a:pt x="5854192" y="2551938"/>
                  </a:lnTo>
                  <a:lnTo>
                    <a:pt x="5811520" y="2567432"/>
                  </a:lnTo>
                  <a:lnTo>
                    <a:pt x="5767578" y="2578735"/>
                  </a:lnTo>
                  <a:lnTo>
                    <a:pt x="5721350" y="2585847"/>
                  </a:lnTo>
                  <a:lnTo>
                    <a:pt x="5675503" y="2588006"/>
                  </a:lnTo>
                  <a:lnTo>
                    <a:pt x="0" y="2588006"/>
                  </a:lnTo>
                  <a:lnTo>
                    <a:pt x="0" y="460121"/>
                  </a:lnTo>
                  <a:lnTo>
                    <a:pt x="2159" y="414274"/>
                  </a:lnTo>
                  <a:lnTo>
                    <a:pt x="9144" y="368046"/>
                  </a:lnTo>
                  <a:lnTo>
                    <a:pt x="20700" y="323976"/>
                  </a:lnTo>
                  <a:lnTo>
                    <a:pt x="36449" y="281432"/>
                  </a:lnTo>
                  <a:lnTo>
                    <a:pt x="55625" y="241173"/>
                  </a:lnTo>
                  <a:lnTo>
                    <a:pt x="78612" y="203200"/>
                  </a:lnTo>
                  <a:lnTo>
                    <a:pt x="105537" y="167512"/>
                  </a:lnTo>
                  <a:lnTo>
                    <a:pt x="135255" y="135127"/>
                  </a:lnTo>
                  <a:lnTo>
                    <a:pt x="167512" y="105410"/>
                  </a:lnTo>
                  <a:lnTo>
                    <a:pt x="203200" y="78612"/>
                  </a:lnTo>
                  <a:lnTo>
                    <a:pt x="241173" y="55625"/>
                  </a:lnTo>
                  <a:lnTo>
                    <a:pt x="281432" y="36322"/>
                  </a:lnTo>
                  <a:lnTo>
                    <a:pt x="323976" y="20574"/>
                  </a:lnTo>
                  <a:lnTo>
                    <a:pt x="368046" y="9144"/>
                  </a:lnTo>
                  <a:lnTo>
                    <a:pt x="414274" y="2032"/>
                  </a:lnTo>
                  <a:lnTo>
                    <a:pt x="460121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EDD33B3F-9565-40A6-AE01-42878B8B3D08}"/>
                </a:ext>
              </a:extLst>
            </p:cNvPr>
            <p:cNvSpPr/>
            <p:nvPr/>
          </p:nvSpPr>
          <p:spPr>
            <a:xfrm>
              <a:off x="4638040" y="3360419"/>
              <a:ext cx="6738619" cy="2608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A1CE2099-AD6E-47C0-A3E6-1CE88A0BE555}"/>
                </a:ext>
              </a:extLst>
            </p:cNvPr>
            <p:cNvSpPr/>
            <p:nvPr/>
          </p:nvSpPr>
          <p:spPr>
            <a:xfrm>
              <a:off x="4983353" y="3704716"/>
              <a:ext cx="6046470" cy="19174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15C027E3-DEB8-467D-9AEC-8DB8003D0A98}"/>
                </a:ext>
              </a:extLst>
            </p:cNvPr>
            <p:cNvSpPr/>
            <p:nvPr/>
          </p:nvSpPr>
          <p:spPr>
            <a:xfrm>
              <a:off x="4938903" y="3660266"/>
              <a:ext cx="6136005" cy="2006600"/>
            </a:xfrm>
            <a:custGeom>
              <a:avLst/>
              <a:gdLst/>
              <a:ahLst/>
              <a:cxnLst/>
              <a:rect l="l" t="t" r="r" b="b"/>
              <a:pathLst>
                <a:path w="6136005" h="2006600">
                  <a:moveTo>
                    <a:pt x="363220" y="0"/>
                  </a:moveTo>
                  <a:lnTo>
                    <a:pt x="6135624" y="0"/>
                  </a:lnTo>
                  <a:lnTo>
                    <a:pt x="6135624" y="1643760"/>
                  </a:lnTo>
                  <a:lnTo>
                    <a:pt x="6128512" y="1715896"/>
                  </a:lnTo>
                  <a:lnTo>
                    <a:pt x="6107176" y="1784222"/>
                  </a:lnTo>
                  <a:lnTo>
                    <a:pt x="6073394" y="1846198"/>
                  </a:lnTo>
                  <a:lnTo>
                    <a:pt x="6029071" y="1899919"/>
                  </a:lnTo>
                  <a:lnTo>
                    <a:pt x="5975223" y="1944268"/>
                  </a:lnTo>
                  <a:lnTo>
                    <a:pt x="5913374" y="1978126"/>
                  </a:lnTo>
                  <a:lnTo>
                    <a:pt x="5844540" y="1999424"/>
                  </a:lnTo>
                  <a:lnTo>
                    <a:pt x="5772404" y="2006599"/>
                  </a:lnTo>
                  <a:lnTo>
                    <a:pt x="0" y="2006599"/>
                  </a:lnTo>
                  <a:lnTo>
                    <a:pt x="0" y="363219"/>
                  </a:lnTo>
                  <a:lnTo>
                    <a:pt x="1777" y="327405"/>
                  </a:lnTo>
                  <a:lnTo>
                    <a:pt x="16256" y="255904"/>
                  </a:lnTo>
                  <a:lnTo>
                    <a:pt x="43942" y="190626"/>
                  </a:lnTo>
                  <a:lnTo>
                    <a:pt x="83058" y="132460"/>
                  </a:lnTo>
                  <a:lnTo>
                    <a:pt x="132461" y="83057"/>
                  </a:lnTo>
                  <a:lnTo>
                    <a:pt x="190500" y="43941"/>
                  </a:lnTo>
                  <a:lnTo>
                    <a:pt x="255905" y="16255"/>
                  </a:lnTo>
                  <a:lnTo>
                    <a:pt x="327406" y="1777"/>
                  </a:lnTo>
                  <a:lnTo>
                    <a:pt x="36322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11">
            <a:extLst>
              <a:ext uri="{FF2B5EF4-FFF2-40B4-BE49-F238E27FC236}">
                <a16:creationId xmlns:a16="http://schemas.microsoft.com/office/drawing/2014/main" id="{A85882A1-0F3B-463F-BE9A-6226421C5483}"/>
              </a:ext>
            </a:extLst>
          </p:cNvPr>
          <p:cNvGrpSpPr/>
          <p:nvPr/>
        </p:nvGrpSpPr>
        <p:grpSpPr>
          <a:xfrm>
            <a:off x="327216" y="4979699"/>
            <a:ext cx="4434840" cy="1971039"/>
            <a:chOff x="25400" y="4318000"/>
            <a:chExt cx="4434840" cy="1971039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EA9ECB7B-7637-4D57-925E-49CE29303CC6}"/>
                </a:ext>
              </a:extLst>
            </p:cNvPr>
            <p:cNvSpPr/>
            <p:nvPr/>
          </p:nvSpPr>
          <p:spPr>
            <a:xfrm>
              <a:off x="25400" y="4318000"/>
              <a:ext cx="4434840" cy="19710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EE4DE265-BF2E-44F6-874A-2E8BD52B869C}"/>
                </a:ext>
              </a:extLst>
            </p:cNvPr>
            <p:cNvSpPr/>
            <p:nvPr/>
          </p:nvSpPr>
          <p:spPr>
            <a:xfrm>
              <a:off x="370077" y="4663440"/>
              <a:ext cx="3744468" cy="12794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18">
            <a:extLst>
              <a:ext uri="{FF2B5EF4-FFF2-40B4-BE49-F238E27FC236}">
                <a16:creationId xmlns:a16="http://schemas.microsoft.com/office/drawing/2014/main" id="{247C79BB-5035-4365-AB17-8DEDF159D211}"/>
              </a:ext>
            </a:extLst>
          </p:cNvPr>
          <p:cNvGrpSpPr/>
          <p:nvPr/>
        </p:nvGrpSpPr>
        <p:grpSpPr>
          <a:xfrm>
            <a:off x="9694542" y="667897"/>
            <a:ext cx="1498600" cy="273050"/>
            <a:chOff x="9969489" y="617669"/>
            <a:chExt cx="1498600" cy="273050"/>
          </a:xfrm>
        </p:grpSpPr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id="{DA6D24D0-C5F8-47BA-98F2-7C816E143A7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9489" y="621091"/>
              <a:ext cx="178365" cy="243002"/>
            </a:xfrm>
            <a:prstGeom prst="rect">
              <a:avLst/>
            </a:prstGeom>
          </p:spPr>
        </p:pic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0BFC286A-4934-4C13-A19C-E72FDDB8C28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9400" y="621091"/>
              <a:ext cx="229067" cy="243002"/>
            </a:xfrm>
            <a:prstGeom prst="rect">
              <a:avLst/>
            </a:prstGeom>
          </p:spPr>
        </p:pic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6D8007C9-2758-4E8D-AC8C-DE033D1CF3F1}"/>
                </a:ext>
              </a:extLst>
            </p:cNvPr>
            <p:cNvSpPr/>
            <p:nvPr/>
          </p:nvSpPr>
          <p:spPr>
            <a:xfrm>
              <a:off x="10431482" y="621091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2">
              <a:extLst>
                <a:ext uri="{FF2B5EF4-FFF2-40B4-BE49-F238E27FC236}">
                  <a16:creationId xmlns:a16="http://schemas.microsoft.com/office/drawing/2014/main" id="{090C7E59-041D-4B96-BBAC-2BA0974E0EE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42711" y="621091"/>
              <a:ext cx="229067" cy="243002"/>
            </a:xfrm>
            <a:prstGeom prst="rect">
              <a:avLst/>
            </a:prstGeom>
          </p:spPr>
        </p:pic>
        <p:sp>
          <p:nvSpPr>
            <p:cNvPr id="35" name="object 23">
              <a:extLst>
                <a:ext uri="{FF2B5EF4-FFF2-40B4-BE49-F238E27FC236}">
                  <a16:creationId xmlns:a16="http://schemas.microsoft.com/office/drawing/2014/main" id="{D18CB486-1343-43F8-B34E-CA022B15004A}"/>
                </a:ext>
              </a:extLst>
            </p:cNvPr>
            <p:cNvSpPr/>
            <p:nvPr/>
          </p:nvSpPr>
          <p:spPr>
            <a:xfrm>
              <a:off x="10997236" y="617669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24">
              <a:extLst>
                <a:ext uri="{FF2B5EF4-FFF2-40B4-BE49-F238E27FC236}">
                  <a16:creationId xmlns:a16="http://schemas.microsoft.com/office/drawing/2014/main" id="{BB9DCE50-3860-4916-9541-D0E31E16F11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81024" y="617669"/>
              <a:ext cx="186726" cy="249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877</Words>
  <Application>Microsoft Office PowerPoint</Application>
  <PresentationFormat>Grand écran</PresentationFormat>
  <Paragraphs>193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Candara Light</vt:lpstr>
      <vt:lpstr>Times New Roman</vt:lpstr>
      <vt:lpstr>Verdana</vt:lpstr>
      <vt:lpstr>Office Theme</vt:lpstr>
      <vt:lpstr>Présentation de la solution PROGYS</vt:lpstr>
      <vt:lpstr>Introduction à la solution</vt:lpstr>
      <vt:lpstr>4 POINTS CLÉS</vt:lpstr>
      <vt:lpstr>Valeur Ajoutée de la solution</vt:lpstr>
      <vt:lpstr>Zoom sur la solution PROGYS: UNE APPLICATION WEB , MODULAIRE INTERFACE ERGONOMIQUE , FACILE À EXPLOITER</vt:lpstr>
      <vt:lpstr>Modules disponibles</vt:lpstr>
      <vt:lpstr>Aperçu des fonctionnalités par module:</vt:lpstr>
      <vt:lpstr>Module Actions</vt:lpstr>
      <vt:lpstr>Module Audits   Fonctionnalités :</vt:lpstr>
      <vt:lpstr>Module GRH</vt:lpstr>
      <vt:lpstr>Module Tableau de Bord</vt:lpstr>
      <vt:lpstr>Module Enquête de satisfaction</vt:lpstr>
      <vt:lpstr>Module Métrologie</vt:lpstr>
      <vt:lpstr>Module: Non-conformité / Module Réclamations</vt:lpstr>
      <vt:lpstr>Module: Risque Management</vt:lpstr>
      <vt:lpstr>Module: Continuité d’activité, PCA</vt:lpstr>
      <vt:lpstr>Module: Gestion des Incidents Fonctionnalités:</vt:lpstr>
      <vt:lpstr>Module: Environnement Fonctionnalités:</vt:lpstr>
      <vt:lpstr>Témoignage Client</vt:lpstr>
      <vt:lpstr>Témoignage Client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de prestation (1).pdf</dc:title>
  <dc:creator>Yasser Hababa</dc:creator>
  <cp:keywords>DAE57187EL8,BADqwPsLPZ4</cp:keywords>
  <cp:lastModifiedBy>nelly Njouyep</cp:lastModifiedBy>
  <cp:revision>8</cp:revision>
  <dcterms:created xsi:type="dcterms:W3CDTF">2022-05-12T17:43:53Z</dcterms:created>
  <dcterms:modified xsi:type="dcterms:W3CDTF">2023-01-13T10:22:45Z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2022-03-18T00:00:00Z</vt:filetime>
  </property>
</Properties>
</file>