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3" r:id="rId9"/>
    <p:sldId id="268" r:id="rId10"/>
    <p:sldId id="269" r:id="rId11"/>
    <p:sldId id="264" r:id="rId12"/>
    <p:sldId id="271" r:id="rId13"/>
    <p:sldId id="270" r:id="rId14"/>
    <p:sldId id="278" r:id="rId15"/>
    <p:sldId id="279" r:id="rId16"/>
    <p:sldId id="280" r:id="rId17"/>
    <p:sldId id="281" r:id="rId18"/>
    <p:sldId id="282" r:id="rId19"/>
    <p:sldId id="267" r:id="rId20"/>
    <p:sldId id="273" r:id="rId21"/>
    <p:sldId id="272" r:id="rId22"/>
    <p:sldId id="274" r:id="rId23"/>
    <p:sldId id="275" r:id="rId24"/>
    <p:sldId id="276" r:id="rId25"/>
    <p:sldId id="277"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72E6CA-006C-43C2-AC2D-9AFDF6E0FA2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MA"/>
          </a:p>
        </p:txBody>
      </p:sp>
      <p:sp>
        <p:nvSpPr>
          <p:cNvPr id="3" name="Sous-titre 2">
            <a:extLst>
              <a:ext uri="{FF2B5EF4-FFF2-40B4-BE49-F238E27FC236}">
                <a16:creationId xmlns:a16="http://schemas.microsoft.com/office/drawing/2014/main" id="{1A9BC1C4-6C78-4803-9982-34C810BCC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MA"/>
          </a:p>
        </p:txBody>
      </p:sp>
      <p:sp>
        <p:nvSpPr>
          <p:cNvPr id="4" name="Espace réservé de la date 3">
            <a:extLst>
              <a:ext uri="{FF2B5EF4-FFF2-40B4-BE49-F238E27FC236}">
                <a16:creationId xmlns:a16="http://schemas.microsoft.com/office/drawing/2014/main" id="{E3DE7173-E5ED-479C-BCE3-4347443708BB}"/>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5" name="Espace réservé du pied de page 4">
            <a:extLst>
              <a:ext uri="{FF2B5EF4-FFF2-40B4-BE49-F238E27FC236}">
                <a16:creationId xmlns:a16="http://schemas.microsoft.com/office/drawing/2014/main" id="{0EC9888B-805C-4B0B-AE4F-2DE197656F7B}"/>
              </a:ext>
            </a:extLst>
          </p:cNvPr>
          <p:cNvSpPr>
            <a:spLocks noGrp="1"/>
          </p:cNvSpPr>
          <p:nvPr>
            <p:ph type="ftr" sz="quarter" idx="11"/>
          </p:nvPr>
        </p:nvSpPr>
        <p:spPr/>
        <p:txBody>
          <a:bodyPr/>
          <a:lstStyle/>
          <a:p>
            <a:endParaRPr lang="fr-MA"/>
          </a:p>
        </p:txBody>
      </p:sp>
      <p:sp>
        <p:nvSpPr>
          <p:cNvPr id="6" name="Espace réservé du numéro de diapositive 5">
            <a:extLst>
              <a:ext uri="{FF2B5EF4-FFF2-40B4-BE49-F238E27FC236}">
                <a16:creationId xmlns:a16="http://schemas.microsoft.com/office/drawing/2014/main" id="{10B0B57F-4C51-47B2-AA49-EDED319074C8}"/>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74718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26797-DE6A-4966-B46E-6C1EBE5A666A}"/>
              </a:ext>
            </a:extLst>
          </p:cNvPr>
          <p:cNvSpPr>
            <a:spLocks noGrp="1"/>
          </p:cNvSpPr>
          <p:nvPr>
            <p:ph type="title"/>
          </p:nvPr>
        </p:nvSpPr>
        <p:spPr/>
        <p:txBody>
          <a:bodyPr/>
          <a:lstStyle/>
          <a:p>
            <a:r>
              <a:rPr lang="fr-FR"/>
              <a:t>Modifiez le style du titre</a:t>
            </a:r>
            <a:endParaRPr lang="fr-MA"/>
          </a:p>
        </p:txBody>
      </p:sp>
      <p:sp>
        <p:nvSpPr>
          <p:cNvPr id="3" name="Espace réservé du texte vertical 2">
            <a:extLst>
              <a:ext uri="{FF2B5EF4-FFF2-40B4-BE49-F238E27FC236}">
                <a16:creationId xmlns:a16="http://schemas.microsoft.com/office/drawing/2014/main" id="{9BF82B65-D46E-49FB-AC91-916EE463009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e la date 3">
            <a:extLst>
              <a:ext uri="{FF2B5EF4-FFF2-40B4-BE49-F238E27FC236}">
                <a16:creationId xmlns:a16="http://schemas.microsoft.com/office/drawing/2014/main" id="{9ACDA0D9-482F-461A-B4B0-3AAE635217F3}"/>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5" name="Espace réservé du pied de page 4">
            <a:extLst>
              <a:ext uri="{FF2B5EF4-FFF2-40B4-BE49-F238E27FC236}">
                <a16:creationId xmlns:a16="http://schemas.microsoft.com/office/drawing/2014/main" id="{D5E62542-14FC-439B-BD2A-2898E68C22BD}"/>
              </a:ext>
            </a:extLst>
          </p:cNvPr>
          <p:cNvSpPr>
            <a:spLocks noGrp="1"/>
          </p:cNvSpPr>
          <p:nvPr>
            <p:ph type="ftr" sz="quarter" idx="11"/>
          </p:nvPr>
        </p:nvSpPr>
        <p:spPr/>
        <p:txBody>
          <a:bodyPr/>
          <a:lstStyle/>
          <a:p>
            <a:endParaRPr lang="fr-MA"/>
          </a:p>
        </p:txBody>
      </p:sp>
      <p:sp>
        <p:nvSpPr>
          <p:cNvPr id="6" name="Espace réservé du numéro de diapositive 5">
            <a:extLst>
              <a:ext uri="{FF2B5EF4-FFF2-40B4-BE49-F238E27FC236}">
                <a16:creationId xmlns:a16="http://schemas.microsoft.com/office/drawing/2014/main" id="{F8ED76B3-B2D2-4FF5-AF42-1458D5CB6DB3}"/>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341736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28EEBE1-0069-4125-868E-7E01E86E650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MA"/>
          </a:p>
        </p:txBody>
      </p:sp>
      <p:sp>
        <p:nvSpPr>
          <p:cNvPr id="3" name="Espace réservé du texte vertical 2">
            <a:extLst>
              <a:ext uri="{FF2B5EF4-FFF2-40B4-BE49-F238E27FC236}">
                <a16:creationId xmlns:a16="http://schemas.microsoft.com/office/drawing/2014/main" id="{62CFA431-AA41-49BD-8B24-E27EE84F30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e la date 3">
            <a:extLst>
              <a:ext uri="{FF2B5EF4-FFF2-40B4-BE49-F238E27FC236}">
                <a16:creationId xmlns:a16="http://schemas.microsoft.com/office/drawing/2014/main" id="{CEA7332B-EBAA-47EC-8FE0-78116B7ACF10}"/>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5" name="Espace réservé du pied de page 4">
            <a:extLst>
              <a:ext uri="{FF2B5EF4-FFF2-40B4-BE49-F238E27FC236}">
                <a16:creationId xmlns:a16="http://schemas.microsoft.com/office/drawing/2014/main" id="{2702630B-0AE1-438E-850C-B921175C94BD}"/>
              </a:ext>
            </a:extLst>
          </p:cNvPr>
          <p:cNvSpPr>
            <a:spLocks noGrp="1"/>
          </p:cNvSpPr>
          <p:nvPr>
            <p:ph type="ftr" sz="quarter" idx="11"/>
          </p:nvPr>
        </p:nvSpPr>
        <p:spPr/>
        <p:txBody>
          <a:bodyPr/>
          <a:lstStyle/>
          <a:p>
            <a:endParaRPr lang="fr-MA"/>
          </a:p>
        </p:txBody>
      </p:sp>
      <p:sp>
        <p:nvSpPr>
          <p:cNvPr id="6" name="Espace réservé du numéro de diapositive 5">
            <a:extLst>
              <a:ext uri="{FF2B5EF4-FFF2-40B4-BE49-F238E27FC236}">
                <a16:creationId xmlns:a16="http://schemas.microsoft.com/office/drawing/2014/main" id="{D5726E9F-5821-4353-9598-8E36CC9780DB}"/>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27741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0C133E-F73D-409C-B221-169B6FD8508B}"/>
              </a:ext>
            </a:extLst>
          </p:cNvPr>
          <p:cNvSpPr>
            <a:spLocks noGrp="1"/>
          </p:cNvSpPr>
          <p:nvPr>
            <p:ph type="title"/>
          </p:nvPr>
        </p:nvSpPr>
        <p:spPr/>
        <p:txBody>
          <a:bodyPr/>
          <a:lstStyle/>
          <a:p>
            <a:r>
              <a:rPr lang="fr-FR"/>
              <a:t>Modifiez le style du titre</a:t>
            </a:r>
            <a:endParaRPr lang="fr-MA"/>
          </a:p>
        </p:txBody>
      </p:sp>
      <p:sp>
        <p:nvSpPr>
          <p:cNvPr id="3" name="Espace réservé du contenu 2">
            <a:extLst>
              <a:ext uri="{FF2B5EF4-FFF2-40B4-BE49-F238E27FC236}">
                <a16:creationId xmlns:a16="http://schemas.microsoft.com/office/drawing/2014/main" id="{4AE42A02-223F-4D46-9B21-5F207380234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e la date 3">
            <a:extLst>
              <a:ext uri="{FF2B5EF4-FFF2-40B4-BE49-F238E27FC236}">
                <a16:creationId xmlns:a16="http://schemas.microsoft.com/office/drawing/2014/main" id="{824C16EA-7DE6-41A8-9026-1BD1CCE193C8}"/>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5" name="Espace réservé du pied de page 4">
            <a:extLst>
              <a:ext uri="{FF2B5EF4-FFF2-40B4-BE49-F238E27FC236}">
                <a16:creationId xmlns:a16="http://schemas.microsoft.com/office/drawing/2014/main" id="{67560ECF-9468-44C0-9D3F-1FC23CE62168}"/>
              </a:ext>
            </a:extLst>
          </p:cNvPr>
          <p:cNvSpPr>
            <a:spLocks noGrp="1"/>
          </p:cNvSpPr>
          <p:nvPr>
            <p:ph type="ftr" sz="quarter" idx="11"/>
          </p:nvPr>
        </p:nvSpPr>
        <p:spPr/>
        <p:txBody>
          <a:bodyPr/>
          <a:lstStyle/>
          <a:p>
            <a:endParaRPr lang="fr-MA"/>
          </a:p>
        </p:txBody>
      </p:sp>
      <p:sp>
        <p:nvSpPr>
          <p:cNvPr id="6" name="Espace réservé du numéro de diapositive 5">
            <a:extLst>
              <a:ext uri="{FF2B5EF4-FFF2-40B4-BE49-F238E27FC236}">
                <a16:creationId xmlns:a16="http://schemas.microsoft.com/office/drawing/2014/main" id="{1C21A668-BE82-4481-A24D-4802336750FA}"/>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320802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BDC9E4-B2B0-4B7C-8017-AFAE8410EEE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MA"/>
          </a:p>
        </p:txBody>
      </p:sp>
      <p:sp>
        <p:nvSpPr>
          <p:cNvPr id="3" name="Espace réservé du texte 2">
            <a:extLst>
              <a:ext uri="{FF2B5EF4-FFF2-40B4-BE49-F238E27FC236}">
                <a16:creationId xmlns:a16="http://schemas.microsoft.com/office/drawing/2014/main" id="{69BA3982-BC2D-4B3F-9965-270096307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56EC73-9AC8-460F-B2E6-16C87F947BC9}"/>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5" name="Espace réservé du pied de page 4">
            <a:extLst>
              <a:ext uri="{FF2B5EF4-FFF2-40B4-BE49-F238E27FC236}">
                <a16:creationId xmlns:a16="http://schemas.microsoft.com/office/drawing/2014/main" id="{30A12941-828E-47BB-94B9-00195F3BA5FB}"/>
              </a:ext>
            </a:extLst>
          </p:cNvPr>
          <p:cNvSpPr>
            <a:spLocks noGrp="1"/>
          </p:cNvSpPr>
          <p:nvPr>
            <p:ph type="ftr" sz="quarter" idx="11"/>
          </p:nvPr>
        </p:nvSpPr>
        <p:spPr/>
        <p:txBody>
          <a:bodyPr/>
          <a:lstStyle/>
          <a:p>
            <a:endParaRPr lang="fr-MA"/>
          </a:p>
        </p:txBody>
      </p:sp>
      <p:sp>
        <p:nvSpPr>
          <p:cNvPr id="6" name="Espace réservé du numéro de diapositive 5">
            <a:extLst>
              <a:ext uri="{FF2B5EF4-FFF2-40B4-BE49-F238E27FC236}">
                <a16:creationId xmlns:a16="http://schemas.microsoft.com/office/drawing/2014/main" id="{BFA39850-A13E-44AA-BFC5-7D5A502E421E}"/>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167443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042F29-099A-4FE2-A65D-D35DF9280D86}"/>
              </a:ext>
            </a:extLst>
          </p:cNvPr>
          <p:cNvSpPr>
            <a:spLocks noGrp="1"/>
          </p:cNvSpPr>
          <p:nvPr>
            <p:ph type="title"/>
          </p:nvPr>
        </p:nvSpPr>
        <p:spPr/>
        <p:txBody>
          <a:bodyPr/>
          <a:lstStyle/>
          <a:p>
            <a:r>
              <a:rPr lang="fr-FR"/>
              <a:t>Modifiez le style du titre</a:t>
            </a:r>
            <a:endParaRPr lang="fr-MA"/>
          </a:p>
        </p:txBody>
      </p:sp>
      <p:sp>
        <p:nvSpPr>
          <p:cNvPr id="3" name="Espace réservé du contenu 2">
            <a:extLst>
              <a:ext uri="{FF2B5EF4-FFF2-40B4-BE49-F238E27FC236}">
                <a16:creationId xmlns:a16="http://schemas.microsoft.com/office/drawing/2014/main" id="{C8E835BB-AA0A-4571-AF3A-393880D74A8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u contenu 3">
            <a:extLst>
              <a:ext uri="{FF2B5EF4-FFF2-40B4-BE49-F238E27FC236}">
                <a16:creationId xmlns:a16="http://schemas.microsoft.com/office/drawing/2014/main" id="{C125ED7A-7B6F-4B3C-9B61-DAB48EAAC95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5" name="Espace réservé de la date 4">
            <a:extLst>
              <a:ext uri="{FF2B5EF4-FFF2-40B4-BE49-F238E27FC236}">
                <a16:creationId xmlns:a16="http://schemas.microsoft.com/office/drawing/2014/main" id="{FA581AD3-F890-4D35-908C-19B89246C344}"/>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6" name="Espace réservé du pied de page 5">
            <a:extLst>
              <a:ext uri="{FF2B5EF4-FFF2-40B4-BE49-F238E27FC236}">
                <a16:creationId xmlns:a16="http://schemas.microsoft.com/office/drawing/2014/main" id="{495D40C4-591C-4003-8E7E-760D4D0DAA6D}"/>
              </a:ext>
            </a:extLst>
          </p:cNvPr>
          <p:cNvSpPr>
            <a:spLocks noGrp="1"/>
          </p:cNvSpPr>
          <p:nvPr>
            <p:ph type="ftr" sz="quarter" idx="11"/>
          </p:nvPr>
        </p:nvSpPr>
        <p:spPr/>
        <p:txBody>
          <a:bodyPr/>
          <a:lstStyle/>
          <a:p>
            <a:endParaRPr lang="fr-MA"/>
          </a:p>
        </p:txBody>
      </p:sp>
      <p:sp>
        <p:nvSpPr>
          <p:cNvPr id="7" name="Espace réservé du numéro de diapositive 6">
            <a:extLst>
              <a:ext uri="{FF2B5EF4-FFF2-40B4-BE49-F238E27FC236}">
                <a16:creationId xmlns:a16="http://schemas.microsoft.com/office/drawing/2014/main" id="{A7942F4A-ACBC-43A4-9FBF-4C5702D939FA}"/>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129824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C7FDD-CB5A-4E04-A8F8-FD0F89AF621C}"/>
              </a:ext>
            </a:extLst>
          </p:cNvPr>
          <p:cNvSpPr>
            <a:spLocks noGrp="1"/>
          </p:cNvSpPr>
          <p:nvPr>
            <p:ph type="title"/>
          </p:nvPr>
        </p:nvSpPr>
        <p:spPr>
          <a:xfrm>
            <a:off x="839788" y="365125"/>
            <a:ext cx="10515600" cy="1325563"/>
          </a:xfrm>
        </p:spPr>
        <p:txBody>
          <a:bodyPr/>
          <a:lstStyle/>
          <a:p>
            <a:r>
              <a:rPr lang="fr-FR"/>
              <a:t>Modifiez le style du titre</a:t>
            </a:r>
            <a:endParaRPr lang="fr-MA"/>
          </a:p>
        </p:txBody>
      </p:sp>
      <p:sp>
        <p:nvSpPr>
          <p:cNvPr id="3" name="Espace réservé du texte 2">
            <a:extLst>
              <a:ext uri="{FF2B5EF4-FFF2-40B4-BE49-F238E27FC236}">
                <a16:creationId xmlns:a16="http://schemas.microsoft.com/office/drawing/2014/main" id="{1CF3E308-8E2B-4B6F-8D1E-D755854B4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C1940E-ACB7-44E8-9AB1-B3355E00D40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5" name="Espace réservé du texte 4">
            <a:extLst>
              <a:ext uri="{FF2B5EF4-FFF2-40B4-BE49-F238E27FC236}">
                <a16:creationId xmlns:a16="http://schemas.microsoft.com/office/drawing/2014/main" id="{2E9E87DB-F920-439F-893B-53A88D316E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D8B1352-AE2F-4EC7-BC1A-96360661600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7" name="Espace réservé de la date 6">
            <a:extLst>
              <a:ext uri="{FF2B5EF4-FFF2-40B4-BE49-F238E27FC236}">
                <a16:creationId xmlns:a16="http://schemas.microsoft.com/office/drawing/2014/main" id="{887EBB56-2496-4D9D-B39D-96BB2E08EE42}"/>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8" name="Espace réservé du pied de page 7">
            <a:extLst>
              <a:ext uri="{FF2B5EF4-FFF2-40B4-BE49-F238E27FC236}">
                <a16:creationId xmlns:a16="http://schemas.microsoft.com/office/drawing/2014/main" id="{E3544292-CE9F-4B8B-ADB1-C3E9AE2C582A}"/>
              </a:ext>
            </a:extLst>
          </p:cNvPr>
          <p:cNvSpPr>
            <a:spLocks noGrp="1"/>
          </p:cNvSpPr>
          <p:nvPr>
            <p:ph type="ftr" sz="quarter" idx="11"/>
          </p:nvPr>
        </p:nvSpPr>
        <p:spPr/>
        <p:txBody>
          <a:bodyPr/>
          <a:lstStyle/>
          <a:p>
            <a:endParaRPr lang="fr-MA"/>
          </a:p>
        </p:txBody>
      </p:sp>
      <p:sp>
        <p:nvSpPr>
          <p:cNvPr id="9" name="Espace réservé du numéro de diapositive 8">
            <a:extLst>
              <a:ext uri="{FF2B5EF4-FFF2-40B4-BE49-F238E27FC236}">
                <a16:creationId xmlns:a16="http://schemas.microsoft.com/office/drawing/2014/main" id="{0AF72ABA-FD2E-4CC0-83EE-4A5D701F2CE0}"/>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304423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6B44A-045F-4E3E-AB25-89FF3DB047AE}"/>
              </a:ext>
            </a:extLst>
          </p:cNvPr>
          <p:cNvSpPr>
            <a:spLocks noGrp="1"/>
          </p:cNvSpPr>
          <p:nvPr>
            <p:ph type="title"/>
          </p:nvPr>
        </p:nvSpPr>
        <p:spPr/>
        <p:txBody>
          <a:bodyPr/>
          <a:lstStyle/>
          <a:p>
            <a:r>
              <a:rPr lang="fr-FR"/>
              <a:t>Modifiez le style du titre</a:t>
            </a:r>
            <a:endParaRPr lang="fr-MA"/>
          </a:p>
        </p:txBody>
      </p:sp>
      <p:sp>
        <p:nvSpPr>
          <p:cNvPr id="3" name="Espace réservé de la date 2">
            <a:extLst>
              <a:ext uri="{FF2B5EF4-FFF2-40B4-BE49-F238E27FC236}">
                <a16:creationId xmlns:a16="http://schemas.microsoft.com/office/drawing/2014/main" id="{4B6839D4-D40A-4146-BDBD-8559D43AD221}"/>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4" name="Espace réservé du pied de page 3">
            <a:extLst>
              <a:ext uri="{FF2B5EF4-FFF2-40B4-BE49-F238E27FC236}">
                <a16:creationId xmlns:a16="http://schemas.microsoft.com/office/drawing/2014/main" id="{D8703CDF-3F3F-40BA-A3F6-48F32E660D45}"/>
              </a:ext>
            </a:extLst>
          </p:cNvPr>
          <p:cNvSpPr>
            <a:spLocks noGrp="1"/>
          </p:cNvSpPr>
          <p:nvPr>
            <p:ph type="ftr" sz="quarter" idx="11"/>
          </p:nvPr>
        </p:nvSpPr>
        <p:spPr/>
        <p:txBody>
          <a:bodyPr/>
          <a:lstStyle/>
          <a:p>
            <a:endParaRPr lang="fr-MA"/>
          </a:p>
        </p:txBody>
      </p:sp>
      <p:sp>
        <p:nvSpPr>
          <p:cNvPr id="5" name="Espace réservé du numéro de diapositive 4">
            <a:extLst>
              <a:ext uri="{FF2B5EF4-FFF2-40B4-BE49-F238E27FC236}">
                <a16:creationId xmlns:a16="http://schemas.microsoft.com/office/drawing/2014/main" id="{C6EEC85E-4B9C-464C-8C3F-DDBED02FE3FD}"/>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61284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9DBE0F2-29B6-4F3D-9D9A-6FA5724C6E64}"/>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3" name="Espace réservé du pied de page 2">
            <a:extLst>
              <a:ext uri="{FF2B5EF4-FFF2-40B4-BE49-F238E27FC236}">
                <a16:creationId xmlns:a16="http://schemas.microsoft.com/office/drawing/2014/main" id="{F7B76C40-A900-4CC4-B75D-01483EFDA3A6}"/>
              </a:ext>
            </a:extLst>
          </p:cNvPr>
          <p:cNvSpPr>
            <a:spLocks noGrp="1"/>
          </p:cNvSpPr>
          <p:nvPr>
            <p:ph type="ftr" sz="quarter" idx="11"/>
          </p:nvPr>
        </p:nvSpPr>
        <p:spPr/>
        <p:txBody>
          <a:bodyPr/>
          <a:lstStyle/>
          <a:p>
            <a:endParaRPr lang="fr-MA"/>
          </a:p>
        </p:txBody>
      </p:sp>
      <p:sp>
        <p:nvSpPr>
          <p:cNvPr id="4" name="Espace réservé du numéro de diapositive 3">
            <a:extLst>
              <a:ext uri="{FF2B5EF4-FFF2-40B4-BE49-F238E27FC236}">
                <a16:creationId xmlns:a16="http://schemas.microsoft.com/office/drawing/2014/main" id="{03395412-0D91-41B7-B91D-8B344DCFF49D}"/>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384001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DD743-F359-4C86-BACE-29318AA826B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MA"/>
          </a:p>
        </p:txBody>
      </p:sp>
      <p:sp>
        <p:nvSpPr>
          <p:cNvPr id="3" name="Espace réservé du contenu 2">
            <a:extLst>
              <a:ext uri="{FF2B5EF4-FFF2-40B4-BE49-F238E27FC236}">
                <a16:creationId xmlns:a16="http://schemas.microsoft.com/office/drawing/2014/main" id="{D72B6EE3-2EC5-46D4-A2D9-3277A5809C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u texte 3">
            <a:extLst>
              <a:ext uri="{FF2B5EF4-FFF2-40B4-BE49-F238E27FC236}">
                <a16:creationId xmlns:a16="http://schemas.microsoft.com/office/drawing/2014/main" id="{E974B793-49F5-4DBE-A4CB-6931904C6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C09515-2CCC-48E6-9D03-1F20FF308828}"/>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6" name="Espace réservé du pied de page 5">
            <a:extLst>
              <a:ext uri="{FF2B5EF4-FFF2-40B4-BE49-F238E27FC236}">
                <a16:creationId xmlns:a16="http://schemas.microsoft.com/office/drawing/2014/main" id="{943707ED-8431-4ED8-B87C-D26A2E1E041B}"/>
              </a:ext>
            </a:extLst>
          </p:cNvPr>
          <p:cNvSpPr>
            <a:spLocks noGrp="1"/>
          </p:cNvSpPr>
          <p:nvPr>
            <p:ph type="ftr" sz="quarter" idx="11"/>
          </p:nvPr>
        </p:nvSpPr>
        <p:spPr/>
        <p:txBody>
          <a:bodyPr/>
          <a:lstStyle/>
          <a:p>
            <a:endParaRPr lang="fr-MA"/>
          </a:p>
        </p:txBody>
      </p:sp>
      <p:sp>
        <p:nvSpPr>
          <p:cNvPr id="7" name="Espace réservé du numéro de diapositive 6">
            <a:extLst>
              <a:ext uri="{FF2B5EF4-FFF2-40B4-BE49-F238E27FC236}">
                <a16:creationId xmlns:a16="http://schemas.microsoft.com/office/drawing/2014/main" id="{3ED0EFAD-D8D3-448F-8B76-0A1054D933C4}"/>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156405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EDBFA-2705-4251-91AF-AEC2028BD97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MA"/>
          </a:p>
        </p:txBody>
      </p:sp>
      <p:sp>
        <p:nvSpPr>
          <p:cNvPr id="3" name="Espace réservé pour une image  2">
            <a:extLst>
              <a:ext uri="{FF2B5EF4-FFF2-40B4-BE49-F238E27FC236}">
                <a16:creationId xmlns:a16="http://schemas.microsoft.com/office/drawing/2014/main" id="{ABDA1371-F82A-480A-83ED-5A23F3614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MA"/>
          </a:p>
        </p:txBody>
      </p:sp>
      <p:sp>
        <p:nvSpPr>
          <p:cNvPr id="4" name="Espace réservé du texte 3">
            <a:extLst>
              <a:ext uri="{FF2B5EF4-FFF2-40B4-BE49-F238E27FC236}">
                <a16:creationId xmlns:a16="http://schemas.microsoft.com/office/drawing/2014/main" id="{26BAB028-692B-41FF-AA12-237746902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D6E0EDF-CF9E-4FAF-B396-D36315025536}"/>
              </a:ext>
            </a:extLst>
          </p:cNvPr>
          <p:cNvSpPr>
            <a:spLocks noGrp="1"/>
          </p:cNvSpPr>
          <p:nvPr>
            <p:ph type="dt" sz="half" idx="10"/>
          </p:nvPr>
        </p:nvSpPr>
        <p:spPr/>
        <p:txBody>
          <a:bodyPr/>
          <a:lstStyle/>
          <a:p>
            <a:fld id="{B54A29E9-A866-429C-BAAA-E83F837A202C}" type="datetimeFigureOut">
              <a:rPr lang="fr-MA" smtClean="0"/>
              <a:t>04/01/2023</a:t>
            </a:fld>
            <a:endParaRPr lang="fr-MA"/>
          </a:p>
        </p:txBody>
      </p:sp>
      <p:sp>
        <p:nvSpPr>
          <p:cNvPr id="6" name="Espace réservé du pied de page 5">
            <a:extLst>
              <a:ext uri="{FF2B5EF4-FFF2-40B4-BE49-F238E27FC236}">
                <a16:creationId xmlns:a16="http://schemas.microsoft.com/office/drawing/2014/main" id="{46F5549E-174A-4040-960F-6EB6D23F292B}"/>
              </a:ext>
            </a:extLst>
          </p:cNvPr>
          <p:cNvSpPr>
            <a:spLocks noGrp="1"/>
          </p:cNvSpPr>
          <p:nvPr>
            <p:ph type="ftr" sz="quarter" idx="11"/>
          </p:nvPr>
        </p:nvSpPr>
        <p:spPr/>
        <p:txBody>
          <a:bodyPr/>
          <a:lstStyle/>
          <a:p>
            <a:endParaRPr lang="fr-MA"/>
          </a:p>
        </p:txBody>
      </p:sp>
      <p:sp>
        <p:nvSpPr>
          <p:cNvPr id="7" name="Espace réservé du numéro de diapositive 6">
            <a:extLst>
              <a:ext uri="{FF2B5EF4-FFF2-40B4-BE49-F238E27FC236}">
                <a16:creationId xmlns:a16="http://schemas.microsoft.com/office/drawing/2014/main" id="{7ACFFF83-92FF-4DF6-99F8-581D9978C74D}"/>
              </a:ext>
            </a:extLst>
          </p:cNvPr>
          <p:cNvSpPr>
            <a:spLocks noGrp="1"/>
          </p:cNvSpPr>
          <p:nvPr>
            <p:ph type="sldNum" sz="quarter" idx="12"/>
          </p:nvPr>
        </p:nvSpPr>
        <p:spPr/>
        <p:txBody>
          <a:bodyPr/>
          <a:lstStyle/>
          <a:p>
            <a:fld id="{5870D4A1-9D3D-42EB-A6D8-B6ED81E48125}" type="slidenum">
              <a:rPr lang="fr-MA" smtClean="0"/>
              <a:t>‹N°›</a:t>
            </a:fld>
            <a:endParaRPr lang="fr-MA"/>
          </a:p>
        </p:txBody>
      </p:sp>
    </p:spTree>
    <p:extLst>
      <p:ext uri="{BB962C8B-B14F-4D97-AF65-F5344CB8AC3E}">
        <p14:creationId xmlns:p14="http://schemas.microsoft.com/office/powerpoint/2010/main" val="136415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FA0DC9-6014-4E90-8899-85B576915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MA"/>
          </a:p>
        </p:txBody>
      </p:sp>
      <p:sp>
        <p:nvSpPr>
          <p:cNvPr id="3" name="Espace réservé du texte 2">
            <a:extLst>
              <a:ext uri="{FF2B5EF4-FFF2-40B4-BE49-F238E27FC236}">
                <a16:creationId xmlns:a16="http://schemas.microsoft.com/office/drawing/2014/main" id="{41935EC1-A1B4-470E-8825-C1B4FC2E6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e la date 3">
            <a:extLst>
              <a:ext uri="{FF2B5EF4-FFF2-40B4-BE49-F238E27FC236}">
                <a16:creationId xmlns:a16="http://schemas.microsoft.com/office/drawing/2014/main" id="{9FD1FBE2-B9E8-4AAD-99F7-F53EA76175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A29E9-A866-429C-BAAA-E83F837A202C}" type="datetimeFigureOut">
              <a:rPr lang="fr-MA" smtClean="0"/>
              <a:t>04/01/2023</a:t>
            </a:fld>
            <a:endParaRPr lang="fr-MA"/>
          </a:p>
        </p:txBody>
      </p:sp>
      <p:sp>
        <p:nvSpPr>
          <p:cNvPr id="5" name="Espace réservé du pied de page 4">
            <a:extLst>
              <a:ext uri="{FF2B5EF4-FFF2-40B4-BE49-F238E27FC236}">
                <a16:creationId xmlns:a16="http://schemas.microsoft.com/office/drawing/2014/main" id="{A85A23A3-1B9F-493C-AB2A-E83A4F4CC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MA"/>
          </a:p>
        </p:txBody>
      </p:sp>
      <p:sp>
        <p:nvSpPr>
          <p:cNvPr id="6" name="Espace réservé du numéro de diapositive 5">
            <a:extLst>
              <a:ext uri="{FF2B5EF4-FFF2-40B4-BE49-F238E27FC236}">
                <a16:creationId xmlns:a16="http://schemas.microsoft.com/office/drawing/2014/main" id="{F4DC1BF0-CDD0-4E6D-A6ED-8CBFAED25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0D4A1-9D3D-42EB-A6D8-B6ED81E48125}" type="slidenum">
              <a:rPr lang="fr-MA" smtClean="0"/>
              <a:t>‹N°›</a:t>
            </a:fld>
            <a:endParaRPr lang="fr-MA"/>
          </a:p>
        </p:txBody>
      </p:sp>
    </p:spTree>
    <p:extLst>
      <p:ext uri="{BB962C8B-B14F-4D97-AF65-F5344CB8AC3E}">
        <p14:creationId xmlns:p14="http://schemas.microsoft.com/office/powerpoint/2010/main" val="143171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jp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58EFF48-92FE-4E94-A17C-E90B7F2DC7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1493" y="0"/>
            <a:ext cx="1356648" cy="1248277"/>
          </a:xfrm>
          <a:prstGeom prst="rect">
            <a:avLst/>
          </a:prstGeom>
          <a:noFill/>
        </p:spPr>
      </p:pic>
      <p:sp>
        <p:nvSpPr>
          <p:cNvPr id="5" name="object 17">
            <a:extLst>
              <a:ext uri="{FF2B5EF4-FFF2-40B4-BE49-F238E27FC236}">
                <a16:creationId xmlns:a16="http://schemas.microsoft.com/office/drawing/2014/main" id="{D2EA3EC2-4A86-49E3-94A1-ECB78A524C86}"/>
              </a:ext>
            </a:extLst>
          </p:cNvPr>
          <p:cNvSpPr txBox="1"/>
          <p:nvPr/>
        </p:nvSpPr>
        <p:spPr>
          <a:xfrm>
            <a:off x="209200" y="950356"/>
            <a:ext cx="5474283" cy="693780"/>
          </a:xfrm>
          <a:prstGeom prst="rect">
            <a:avLst/>
          </a:prstGeom>
        </p:spPr>
        <p:txBody>
          <a:bodyPr vert="horz" wrap="square" lIns="0" tIns="16510" rIns="0" bIns="0" rtlCol="0">
            <a:spAutoFit/>
          </a:bodyPr>
          <a:lstStyle/>
          <a:p>
            <a:pPr marL="12700">
              <a:lnSpc>
                <a:spcPts val="3510"/>
              </a:lnSpc>
              <a:spcBef>
                <a:spcPts val="130"/>
              </a:spcBef>
            </a:pPr>
            <a:r>
              <a:rPr lang="fr-MA" sz="1400" spc="10" dirty="0">
                <a:solidFill>
                  <a:srgbClr val="585858"/>
                </a:solidFill>
                <a:latin typeface="Calibri Light"/>
                <a:cs typeface="Calibri Light"/>
              </a:rPr>
              <a:t>Consulting &amp; solutions</a:t>
            </a:r>
          </a:p>
          <a:p>
            <a:pPr marL="12700">
              <a:spcBef>
                <a:spcPts val="130"/>
              </a:spcBef>
            </a:pPr>
            <a:r>
              <a:rPr lang="fr-MA" sz="1400" dirty="0" err="1">
                <a:latin typeface="Trebuchet MS"/>
                <a:cs typeface="Trebuchet MS"/>
              </a:rPr>
              <a:t>Your</a:t>
            </a:r>
            <a:r>
              <a:rPr lang="fr-MA" sz="1400" dirty="0">
                <a:latin typeface="Trebuchet MS"/>
                <a:cs typeface="Trebuchet MS"/>
              </a:rPr>
              <a:t> </a:t>
            </a:r>
            <a:r>
              <a:rPr lang="fr-MA" sz="1400" dirty="0" err="1">
                <a:latin typeface="Trebuchet MS"/>
                <a:cs typeface="Trebuchet MS"/>
              </a:rPr>
              <a:t>dreams</a:t>
            </a:r>
            <a:r>
              <a:rPr lang="fr-MA" sz="1400" dirty="0">
                <a:latin typeface="Trebuchet MS"/>
                <a:cs typeface="Trebuchet MS"/>
              </a:rPr>
              <a:t>, </a:t>
            </a:r>
            <a:r>
              <a:rPr lang="fr-MA" sz="1400" dirty="0" err="1">
                <a:latin typeface="Trebuchet MS"/>
                <a:cs typeface="Trebuchet MS"/>
              </a:rPr>
              <a:t>our</a:t>
            </a:r>
            <a:r>
              <a:rPr lang="fr-MA" sz="1400" dirty="0">
                <a:latin typeface="Trebuchet MS"/>
                <a:cs typeface="Trebuchet MS"/>
              </a:rPr>
              <a:t> challenge</a:t>
            </a:r>
            <a:endParaRPr sz="1400" dirty="0">
              <a:latin typeface="Trebuchet MS"/>
              <a:cs typeface="Trebuchet MS"/>
            </a:endParaRPr>
          </a:p>
        </p:txBody>
      </p:sp>
      <p:sp>
        <p:nvSpPr>
          <p:cNvPr id="6" name="object 14">
            <a:extLst>
              <a:ext uri="{FF2B5EF4-FFF2-40B4-BE49-F238E27FC236}">
                <a16:creationId xmlns:a16="http://schemas.microsoft.com/office/drawing/2014/main" id="{0C53657F-F118-47BC-B322-C598EC36453A}"/>
              </a:ext>
            </a:extLst>
          </p:cNvPr>
          <p:cNvSpPr txBox="1"/>
          <p:nvPr/>
        </p:nvSpPr>
        <p:spPr>
          <a:xfrm>
            <a:off x="5409487" y="336250"/>
            <a:ext cx="4067023" cy="1496948"/>
          </a:xfrm>
          <a:prstGeom prst="rect">
            <a:avLst/>
          </a:prstGeom>
        </p:spPr>
        <p:txBody>
          <a:bodyPr vert="horz" wrap="square" lIns="0" tIns="66040" rIns="0" bIns="0" rtlCol="0">
            <a:spAutoFit/>
          </a:bodyPr>
          <a:lstStyle/>
          <a:p>
            <a:pPr marL="671195" marR="5080" indent="-659130" algn="ctr">
              <a:lnSpc>
                <a:spcPts val="3450"/>
              </a:lnSpc>
              <a:spcBef>
                <a:spcPts val="520"/>
              </a:spcBef>
            </a:pPr>
            <a:endParaRPr lang="fr-MA" sz="2000" spc="-20" dirty="0">
              <a:solidFill>
                <a:srgbClr val="7E7E7E"/>
              </a:solidFill>
              <a:latin typeface="Calibri Light"/>
              <a:cs typeface="Calibri Light"/>
            </a:endParaRPr>
          </a:p>
          <a:p>
            <a:pPr marL="671195" marR="5080" indent="-659130" algn="ctr">
              <a:lnSpc>
                <a:spcPts val="3450"/>
              </a:lnSpc>
              <a:spcBef>
                <a:spcPts val="520"/>
              </a:spcBef>
            </a:pPr>
            <a:endParaRPr lang="fr-MA" sz="2000" spc="-20" dirty="0">
              <a:solidFill>
                <a:srgbClr val="7E7E7E"/>
              </a:solidFill>
              <a:latin typeface="Calibri Light"/>
              <a:cs typeface="Calibri Light"/>
            </a:endParaRPr>
          </a:p>
          <a:p>
            <a:pPr marL="671195" marR="5080" indent="-659130" algn="ctr">
              <a:lnSpc>
                <a:spcPts val="3450"/>
              </a:lnSpc>
              <a:spcBef>
                <a:spcPts val="520"/>
              </a:spcBef>
            </a:pPr>
            <a:r>
              <a:rPr sz="2000" b="1" spc="-20" dirty="0">
                <a:solidFill>
                  <a:srgbClr val="7E7E7E"/>
                </a:solidFill>
                <a:latin typeface="Calibri Light"/>
                <a:cs typeface="Calibri Light"/>
              </a:rPr>
              <a:t>for</a:t>
            </a:r>
            <a:r>
              <a:rPr sz="2000" b="1" spc="5" dirty="0">
                <a:solidFill>
                  <a:srgbClr val="7E7E7E"/>
                </a:solidFill>
                <a:latin typeface="Calibri Light"/>
                <a:cs typeface="Calibri Light"/>
              </a:rPr>
              <a:t> Industry</a:t>
            </a:r>
            <a:r>
              <a:rPr sz="2000" b="1" spc="10" dirty="0">
                <a:solidFill>
                  <a:srgbClr val="7E7E7E"/>
                </a:solidFill>
                <a:latin typeface="Calibri Light"/>
                <a:cs typeface="Calibri Light"/>
              </a:rPr>
              <a:t> 4.0</a:t>
            </a:r>
            <a:endParaRPr sz="2400" b="1" dirty="0">
              <a:latin typeface="Calibri Light"/>
              <a:cs typeface="Calibri Light"/>
            </a:endParaRPr>
          </a:p>
        </p:txBody>
      </p:sp>
      <p:sp>
        <p:nvSpPr>
          <p:cNvPr id="7" name="object 15">
            <a:extLst>
              <a:ext uri="{FF2B5EF4-FFF2-40B4-BE49-F238E27FC236}">
                <a16:creationId xmlns:a16="http://schemas.microsoft.com/office/drawing/2014/main" id="{F55AC5C0-A767-4411-8ACE-658354F7D21A}"/>
              </a:ext>
            </a:extLst>
          </p:cNvPr>
          <p:cNvSpPr txBox="1"/>
          <p:nvPr/>
        </p:nvSpPr>
        <p:spPr>
          <a:xfrm>
            <a:off x="254000" y="6486218"/>
            <a:ext cx="1356648" cy="258404"/>
          </a:xfrm>
          <a:prstGeom prst="rect">
            <a:avLst/>
          </a:prstGeom>
        </p:spPr>
        <p:txBody>
          <a:bodyPr vert="horz" wrap="square" lIns="0" tIns="12065" rIns="0" bIns="0" rtlCol="0">
            <a:spAutoFit/>
          </a:bodyPr>
          <a:lstStyle/>
          <a:p>
            <a:pPr marL="12700">
              <a:lnSpc>
                <a:spcPct val="100000"/>
              </a:lnSpc>
              <a:spcBef>
                <a:spcPts val="95"/>
              </a:spcBef>
            </a:pPr>
            <a:r>
              <a:rPr lang="fr-MA" sz="1600" spc="-15" dirty="0">
                <a:latin typeface="Calibri Light"/>
                <a:cs typeface="Calibri Light"/>
              </a:rPr>
              <a:t>Janvier </a:t>
            </a:r>
            <a:r>
              <a:rPr sz="1600" spc="-15" dirty="0">
                <a:latin typeface="Calibri Light"/>
                <a:cs typeface="Calibri Light"/>
              </a:rPr>
              <a:t>202</a:t>
            </a:r>
            <a:r>
              <a:rPr lang="fr-MA" sz="1600" spc="-5" dirty="0">
                <a:latin typeface="Calibri Light"/>
                <a:cs typeface="Calibri Light"/>
              </a:rPr>
              <a:t>3</a:t>
            </a:r>
            <a:endParaRPr sz="1600" dirty="0">
              <a:latin typeface="Calibri Light"/>
              <a:cs typeface="Calibri Light"/>
            </a:endParaRPr>
          </a:p>
        </p:txBody>
      </p:sp>
      <p:pic>
        <p:nvPicPr>
          <p:cNvPr id="8" name="Image 7">
            <a:extLst>
              <a:ext uri="{FF2B5EF4-FFF2-40B4-BE49-F238E27FC236}">
                <a16:creationId xmlns:a16="http://schemas.microsoft.com/office/drawing/2014/main" id="{FEBE5BFC-3A13-4BEF-8341-006A83B3B149}"/>
              </a:ext>
            </a:extLst>
          </p:cNvPr>
          <p:cNvPicPr>
            <a:picLocks noChangeAspect="1"/>
          </p:cNvPicPr>
          <p:nvPr/>
        </p:nvPicPr>
        <p:blipFill>
          <a:blip r:embed="rId3"/>
          <a:stretch>
            <a:fillRect/>
          </a:stretch>
        </p:blipFill>
        <p:spPr>
          <a:xfrm>
            <a:off x="858234" y="2335126"/>
            <a:ext cx="10801250" cy="3933643"/>
          </a:xfrm>
          <a:prstGeom prst="rect">
            <a:avLst/>
          </a:prstGeom>
        </p:spPr>
      </p:pic>
      <p:pic>
        <p:nvPicPr>
          <p:cNvPr id="9" name="Picture 2" descr="Productys">
            <a:extLst>
              <a:ext uri="{FF2B5EF4-FFF2-40B4-BE49-F238E27FC236}">
                <a16:creationId xmlns:a16="http://schemas.microsoft.com/office/drawing/2014/main" id="{F717D1DD-2696-4E1A-B5A6-36C43653B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117" y="503152"/>
            <a:ext cx="3085032" cy="99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5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2042445" cy="263754"/>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1247686" y="874961"/>
            <a:ext cx="4269453"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MES</a:t>
            </a:r>
            <a:endParaRPr lang="fr-MA" sz="3300" dirty="0"/>
          </a:p>
        </p:txBody>
      </p:sp>
      <p:grpSp>
        <p:nvGrpSpPr>
          <p:cNvPr id="7" name="object 2">
            <a:extLst>
              <a:ext uri="{FF2B5EF4-FFF2-40B4-BE49-F238E27FC236}">
                <a16:creationId xmlns:a16="http://schemas.microsoft.com/office/drawing/2014/main" id="{6B284072-7332-43D3-B17E-00613D3DF059}"/>
              </a:ext>
            </a:extLst>
          </p:cNvPr>
          <p:cNvGrpSpPr/>
          <p:nvPr/>
        </p:nvGrpSpPr>
        <p:grpSpPr>
          <a:xfrm>
            <a:off x="2364636" y="1734796"/>
            <a:ext cx="8830310" cy="4859020"/>
            <a:chOff x="1680972" y="1103375"/>
            <a:chExt cx="8830310" cy="4859020"/>
          </a:xfrm>
        </p:grpSpPr>
        <p:sp>
          <p:nvSpPr>
            <p:cNvPr id="8" name="object 3">
              <a:extLst>
                <a:ext uri="{FF2B5EF4-FFF2-40B4-BE49-F238E27FC236}">
                  <a16:creationId xmlns:a16="http://schemas.microsoft.com/office/drawing/2014/main" id="{62B49FD7-BC3B-4C14-B87D-C63DFA9EBB37}"/>
                </a:ext>
              </a:extLst>
            </p:cNvPr>
            <p:cNvSpPr/>
            <p:nvPr/>
          </p:nvSpPr>
          <p:spPr>
            <a:xfrm>
              <a:off x="1680972" y="1103375"/>
              <a:ext cx="8830056" cy="4858512"/>
            </a:xfrm>
            <a:prstGeom prst="rect">
              <a:avLst/>
            </a:prstGeom>
            <a:blipFill>
              <a:blip r:embed="rId2" cstate="print"/>
              <a:stretch>
                <a:fillRect/>
              </a:stretch>
            </a:blipFill>
          </p:spPr>
          <p:txBody>
            <a:bodyPr wrap="square" lIns="0" tIns="0" rIns="0" bIns="0" rtlCol="0"/>
            <a:lstStyle/>
            <a:p>
              <a:endParaRPr/>
            </a:p>
          </p:txBody>
        </p:sp>
        <p:sp>
          <p:nvSpPr>
            <p:cNvPr id="11" name="object 4">
              <a:extLst>
                <a:ext uri="{FF2B5EF4-FFF2-40B4-BE49-F238E27FC236}">
                  <a16:creationId xmlns:a16="http://schemas.microsoft.com/office/drawing/2014/main" id="{E76C3770-EE87-4C69-9962-63D1629B7C1F}"/>
                </a:ext>
              </a:extLst>
            </p:cNvPr>
            <p:cNvSpPr/>
            <p:nvPr/>
          </p:nvSpPr>
          <p:spPr>
            <a:xfrm>
              <a:off x="2461259" y="3855719"/>
              <a:ext cx="656844" cy="665988"/>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00457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4178893" cy="221025"/>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0" y="893539"/>
            <a:ext cx="4269453"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La continuité numérique</a:t>
            </a:r>
            <a:endParaRPr lang="fr-MA" sz="3300" dirty="0"/>
          </a:p>
        </p:txBody>
      </p:sp>
      <p:pic>
        <p:nvPicPr>
          <p:cNvPr id="3" name="Image 2">
            <a:extLst>
              <a:ext uri="{FF2B5EF4-FFF2-40B4-BE49-F238E27FC236}">
                <a16:creationId xmlns:a16="http://schemas.microsoft.com/office/drawing/2014/main" id="{3F6F05E0-0349-4FD2-86E5-FE3A7773B476}"/>
              </a:ext>
            </a:extLst>
          </p:cNvPr>
          <p:cNvPicPr>
            <a:picLocks noChangeAspect="1"/>
          </p:cNvPicPr>
          <p:nvPr/>
        </p:nvPicPr>
        <p:blipFill>
          <a:blip r:embed="rId2"/>
          <a:stretch>
            <a:fillRect/>
          </a:stretch>
        </p:blipFill>
        <p:spPr>
          <a:xfrm>
            <a:off x="1646166" y="2231125"/>
            <a:ext cx="9486026" cy="4089600"/>
          </a:xfrm>
          <a:prstGeom prst="rect">
            <a:avLst/>
          </a:prstGeom>
        </p:spPr>
      </p:pic>
    </p:spTree>
    <p:extLst>
      <p:ext uri="{BB962C8B-B14F-4D97-AF65-F5344CB8AC3E}">
        <p14:creationId xmlns:p14="http://schemas.microsoft.com/office/powerpoint/2010/main" val="240536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2042445" cy="263754"/>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1247686" y="874961"/>
            <a:ext cx="4269453"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MES</a:t>
            </a:r>
            <a:endParaRPr lang="fr-MA" sz="3300" dirty="0"/>
          </a:p>
        </p:txBody>
      </p:sp>
      <p:pic>
        <p:nvPicPr>
          <p:cNvPr id="12" name="Image 11">
            <a:extLst>
              <a:ext uri="{FF2B5EF4-FFF2-40B4-BE49-F238E27FC236}">
                <a16:creationId xmlns:a16="http://schemas.microsoft.com/office/drawing/2014/main" id="{2DE85B0B-8B14-4D80-9C3E-587C015AE559}"/>
              </a:ext>
            </a:extLst>
          </p:cNvPr>
          <p:cNvPicPr>
            <a:picLocks noChangeAspect="1"/>
          </p:cNvPicPr>
          <p:nvPr/>
        </p:nvPicPr>
        <p:blipFill>
          <a:blip r:embed="rId2"/>
          <a:stretch>
            <a:fillRect/>
          </a:stretch>
        </p:blipFill>
        <p:spPr>
          <a:xfrm>
            <a:off x="3566891" y="0"/>
            <a:ext cx="7172325" cy="6696075"/>
          </a:xfrm>
          <a:prstGeom prst="rect">
            <a:avLst/>
          </a:prstGeom>
        </p:spPr>
      </p:pic>
      <p:sp>
        <p:nvSpPr>
          <p:cNvPr id="2" name="Rectangle 1">
            <a:extLst>
              <a:ext uri="{FF2B5EF4-FFF2-40B4-BE49-F238E27FC236}">
                <a16:creationId xmlns:a16="http://schemas.microsoft.com/office/drawing/2014/main" id="{F380DF3D-33E1-4240-805A-0147EB8730D2}"/>
              </a:ext>
            </a:extLst>
          </p:cNvPr>
          <p:cNvSpPr/>
          <p:nvPr/>
        </p:nvSpPr>
        <p:spPr>
          <a:xfrm>
            <a:off x="73989" y="3909630"/>
            <a:ext cx="3198976" cy="1477328"/>
          </a:xfrm>
          <a:prstGeom prst="rect">
            <a:avLst/>
          </a:prstGeom>
        </p:spPr>
        <p:txBody>
          <a:bodyPr wrap="square">
            <a:spAutoFit/>
          </a:bodyPr>
          <a:lstStyle/>
          <a:p>
            <a:pPr algn="r"/>
            <a:r>
              <a:rPr lang="fr-FR" b="0" i="0" dirty="0">
                <a:solidFill>
                  <a:srgbClr val="424242"/>
                </a:solidFill>
                <a:effectLst/>
                <a:latin typeface="Roboto"/>
              </a:rPr>
              <a:t>Votre Solution Productys MES pour couvrir </a:t>
            </a:r>
            <a:r>
              <a:rPr lang="fr-FR" b="1" i="0" dirty="0">
                <a:solidFill>
                  <a:srgbClr val="424242"/>
                </a:solidFill>
                <a:effectLst/>
                <a:latin typeface="Roboto"/>
              </a:rPr>
              <a:t>80% de vos besoins génériques</a:t>
            </a:r>
            <a:r>
              <a:rPr lang="fr-FR" b="0" i="0" dirty="0">
                <a:solidFill>
                  <a:srgbClr val="424242"/>
                </a:solidFill>
                <a:effectLst/>
                <a:latin typeface="Roboto"/>
              </a:rPr>
              <a:t> en un mois, chez vous ou </a:t>
            </a:r>
            <a:r>
              <a:rPr lang="fr-FR" b="1" i="0" dirty="0">
                <a:solidFill>
                  <a:srgbClr val="424242"/>
                </a:solidFill>
                <a:effectLst/>
                <a:latin typeface="Roboto"/>
              </a:rPr>
              <a:t>en Cloud sous 48 h</a:t>
            </a:r>
            <a:endParaRPr lang="fr-MA" dirty="0"/>
          </a:p>
        </p:txBody>
      </p:sp>
    </p:spTree>
    <p:extLst>
      <p:ext uri="{BB962C8B-B14F-4D97-AF65-F5344CB8AC3E}">
        <p14:creationId xmlns:p14="http://schemas.microsoft.com/office/powerpoint/2010/main" val="24944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3871245" cy="340666"/>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342955" y="959018"/>
            <a:ext cx="4269453" cy="443711"/>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2800" spc="-45" dirty="0"/>
              <a:t>La gamme PRODUCTYS</a:t>
            </a:r>
            <a:endParaRPr lang="fr-MA" sz="2800" dirty="0"/>
          </a:p>
        </p:txBody>
      </p:sp>
      <p:sp>
        <p:nvSpPr>
          <p:cNvPr id="2" name="Rectangle 1">
            <a:extLst>
              <a:ext uri="{FF2B5EF4-FFF2-40B4-BE49-F238E27FC236}">
                <a16:creationId xmlns:a16="http://schemas.microsoft.com/office/drawing/2014/main" id="{90658189-F5C2-4F66-AA24-2600CB6B230A}"/>
              </a:ext>
            </a:extLst>
          </p:cNvPr>
          <p:cNvSpPr/>
          <p:nvPr/>
        </p:nvSpPr>
        <p:spPr>
          <a:xfrm>
            <a:off x="199402" y="3202649"/>
            <a:ext cx="3671843" cy="2215991"/>
          </a:xfrm>
          <a:prstGeom prst="rect">
            <a:avLst/>
          </a:prstGeom>
        </p:spPr>
        <p:txBody>
          <a:bodyPr wrap="square">
            <a:spAutoFit/>
          </a:bodyPr>
          <a:lstStyle/>
          <a:p>
            <a:r>
              <a:rPr lang="fr-FR" dirty="0"/>
              <a:t>Solutions pour Industrie 4.0 avec pour objectif de :</a:t>
            </a:r>
          </a:p>
          <a:p>
            <a:endParaRPr lang="fr-FR" dirty="0"/>
          </a:p>
          <a:p>
            <a:pPr marL="171450" indent="-171450">
              <a:buFont typeface="Arial" panose="020B0604020202020204" pitchFamily="34" charset="0"/>
              <a:buChar char="•"/>
            </a:pPr>
            <a:r>
              <a:rPr lang="fr-FR" sz="1400" dirty="0"/>
              <a:t>digitaliser tout le suivi de production afin de gagner en efficacité, </a:t>
            </a:r>
          </a:p>
          <a:p>
            <a:pPr marL="171450" indent="-171450">
              <a:buFont typeface="Arial" panose="020B0604020202020204" pitchFamily="34" charset="0"/>
              <a:buChar char="•"/>
            </a:pPr>
            <a:r>
              <a:rPr lang="fr-FR" sz="1400" dirty="0"/>
              <a:t>limiter les saisies ou les erreurs, </a:t>
            </a:r>
          </a:p>
          <a:p>
            <a:pPr marL="171450" indent="-171450">
              <a:buFont typeface="Arial" panose="020B0604020202020204" pitchFamily="34" charset="0"/>
              <a:buChar char="•"/>
            </a:pPr>
            <a:r>
              <a:rPr lang="fr-FR" sz="1400" dirty="0"/>
              <a:t>apporter de la visibilité en tout point des ateliers, donc de la réactivité et de la productivité</a:t>
            </a:r>
            <a:endParaRPr lang="fr-MA" sz="1400" dirty="0"/>
          </a:p>
        </p:txBody>
      </p:sp>
      <p:pic>
        <p:nvPicPr>
          <p:cNvPr id="3" name="Image 2">
            <a:extLst>
              <a:ext uri="{FF2B5EF4-FFF2-40B4-BE49-F238E27FC236}">
                <a16:creationId xmlns:a16="http://schemas.microsoft.com/office/drawing/2014/main" id="{BE49FBB9-10A0-4082-8337-55C1CA70FA9B}"/>
              </a:ext>
            </a:extLst>
          </p:cNvPr>
          <p:cNvPicPr>
            <a:picLocks noChangeAspect="1"/>
          </p:cNvPicPr>
          <p:nvPr/>
        </p:nvPicPr>
        <p:blipFill>
          <a:blip r:embed="rId2"/>
          <a:stretch>
            <a:fillRect/>
          </a:stretch>
        </p:blipFill>
        <p:spPr>
          <a:xfrm>
            <a:off x="4451608" y="590748"/>
            <a:ext cx="2904313" cy="1456949"/>
          </a:xfrm>
          <a:prstGeom prst="rect">
            <a:avLst/>
          </a:prstGeom>
        </p:spPr>
      </p:pic>
      <p:pic>
        <p:nvPicPr>
          <p:cNvPr id="4" name="Image 3">
            <a:extLst>
              <a:ext uri="{FF2B5EF4-FFF2-40B4-BE49-F238E27FC236}">
                <a16:creationId xmlns:a16="http://schemas.microsoft.com/office/drawing/2014/main" id="{37283D10-F9AA-4FF3-976E-D2D13CDAF686}"/>
              </a:ext>
            </a:extLst>
          </p:cNvPr>
          <p:cNvPicPr>
            <a:picLocks noChangeAspect="1"/>
          </p:cNvPicPr>
          <p:nvPr/>
        </p:nvPicPr>
        <p:blipFill>
          <a:blip r:embed="rId3"/>
          <a:stretch>
            <a:fillRect/>
          </a:stretch>
        </p:blipFill>
        <p:spPr>
          <a:xfrm>
            <a:off x="8398023" y="794767"/>
            <a:ext cx="2933700" cy="1352550"/>
          </a:xfrm>
          <a:prstGeom prst="rect">
            <a:avLst/>
          </a:prstGeom>
        </p:spPr>
      </p:pic>
      <p:pic>
        <p:nvPicPr>
          <p:cNvPr id="5" name="Image 4">
            <a:extLst>
              <a:ext uri="{FF2B5EF4-FFF2-40B4-BE49-F238E27FC236}">
                <a16:creationId xmlns:a16="http://schemas.microsoft.com/office/drawing/2014/main" id="{7FC1D209-4026-42D5-B3C1-33CAACD4D8ED}"/>
              </a:ext>
            </a:extLst>
          </p:cNvPr>
          <p:cNvPicPr>
            <a:picLocks noChangeAspect="1"/>
          </p:cNvPicPr>
          <p:nvPr/>
        </p:nvPicPr>
        <p:blipFill>
          <a:blip r:embed="rId4"/>
          <a:stretch>
            <a:fillRect/>
          </a:stretch>
        </p:blipFill>
        <p:spPr>
          <a:xfrm>
            <a:off x="4503590" y="2762250"/>
            <a:ext cx="2800350" cy="1333500"/>
          </a:xfrm>
          <a:prstGeom prst="rect">
            <a:avLst/>
          </a:prstGeom>
        </p:spPr>
      </p:pic>
      <p:pic>
        <p:nvPicPr>
          <p:cNvPr id="6" name="Image 5">
            <a:extLst>
              <a:ext uri="{FF2B5EF4-FFF2-40B4-BE49-F238E27FC236}">
                <a16:creationId xmlns:a16="http://schemas.microsoft.com/office/drawing/2014/main" id="{0FC2585A-5079-47C9-878A-2C3CD6AA825E}"/>
              </a:ext>
            </a:extLst>
          </p:cNvPr>
          <p:cNvPicPr>
            <a:picLocks noChangeAspect="1"/>
          </p:cNvPicPr>
          <p:nvPr/>
        </p:nvPicPr>
        <p:blipFill>
          <a:blip r:embed="rId5"/>
          <a:stretch>
            <a:fillRect/>
          </a:stretch>
        </p:blipFill>
        <p:spPr>
          <a:xfrm>
            <a:off x="8340873" y="2937531"/>
            <a:ext cx="2990850" cy="1323975"/>
          </a:xfrm>
          <a:prstGeom prst="rect">
            <a:avLst/>
          </a:prstGeom>
        </p:spPr>
      </p:pic>
      <p:pic>
        <p:nvPicPr>
          <p:cNvPr id="15" name="Image 14">
            <a:extLst>
              <a:ext uri="{FF2B5EF4-FFF2-40B4-BE49-F238E27FC236}">
                <a16:creationId xmlns:a16="http://schemas.microsoft.com/office/drawing/2014/main" id="{B305B181-98FF-497F-994E-337FEACBEBA0}"/>
              </a:ext>
            </a:extLst>
          </p:cNvPr>
          <p:cNvPicPr>
            <a:picLocks noChangeAspect="1"/>
          </p:cNvPicPr>
          <p:nvPr/>
        </p:nvPicPr>
        <p:blipFill>
          <a:blip r:embed="rId6"/>
          <a:stretch>
            <a:fillRect/>
          </a:stretch>
        </p:blipFill>
        <p:spPr>
          <a:xfrm>
            <a:off x="4294040" y="4810303"/>
            <a:ext cx="3009900" cy="1390650"/>
          </a:xfrm>
          <a:prstGeom prst="rect">
            <a:avLst/>
          </a:prstGeom>
        </p:spPr>
      </p:pic>
      <p:pic>
        <p:nvPicPr>
          <p:cNvPr id="16" name="Image 15">
            <a:extLst>
              <a:ext uri="{FF2B5EF4-FFF2-40B4-BE49-F238E27FC236}">
                <a16:creationId xmlns:a16="http://schemas.microsoft.com/office/drawing/2014/main" id="{A332689E-577C-4B7F-A8A9-E72EAE226A8A}"/>
              </a:ext>
            </a:extLst>
          </p:cNvPr>
          <p:cNvPicPr>
            <a:picLocks noChangeAspect="1"/>
          </p:cNvPicPr>
          <p:nvPr/>
        </p:nvPicPr>
        <p:blipFill>
          <a:blip r:embed="rId7"/>
          <a:stretch>
            <a:fillRect/>
          </a:stretch>
        </p:blipFill>
        <p:spPr>
          <a:xfrm>
            <a:off x="8541433" y="4932259"/>
            <a:ext cx="2867025" cy="1371600"/>
          </a:xfrm>
          <a:prstGeom prst="rect">
            <a:avLst/>
          </a:prstGeom>
        </p:spPr>
      </p:pic>
    </p:spTree>
    <p:extLst>
      <p:ext uri="{BB962C8B-B14F-4D97-AF65-F5344CB8AC3E}">
        <p14:creationId xmlns:p14="http://schemas.microsoft.com/office/powerpoint/2010/main" val="3734346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3871245" cy="340666"/>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2" name="Rectangle 1">
            <a:extLst>
              <a:ext uri="{FF2B5EF4-FFF2-40B4-BE49-F238E27FC236}">
                <a16:creationId xmlns:a16="http://schemas.microsoft.com/office/drawing/2014/main" id="{90658189-F5C2-4F66-AA24-2600CB6B230A}"/>
              </a:ext>
            </a:extLst>
          </p:cNvPr>
          <p:cNvSpPr/>
          <p:nvPr/>
        </p:nvSpPr>
        <p:spPr>
          <a:xfrm>
            <a:off x="507623" y="2754533"/>
            <a:ext cx="4266070" cy="1877437"/>
          </a:xfrm>
          <a:prstGeom prst="rect">
            <a:avLst/>
          </a:prstGeom>
        </p:spPr>
        <p:txBody>
          <a:bodyPr wrap="square">
            <a:spAutoFit/>
          </a:bodyPr>
          <a:lstStyle/>
          <a:p>
            <a:r>
              <a:rPr lang="fr-FR" dirty="0"/>
              <a:t>Machine Data Acquisition</a:t>
            </a:r>
            <a:br>
              <a:rPr lang="fr-FR" sz="1400" dirty="0"/>
            </a:br>
            <a:br>
              <a:rPr lang="fr-FR" sz="1400" dirty="0"/>
            </a:br>
            <a:r>
              <a:rPr lang="fr-FR" sz="1400" dirty="0">
                <a:latin typeface="+mj-lt"/>
              </a:rPr>
              <a:t>Communication/historisation/consignation 100% paramétrable pour établir un lien entre les interfaces Temps Réel de type Automates Industriels ou IoT (OPC, Modbus, </a:t>
            </a:r>
            <a:r>
              <a:rPr lang="fr-FR" sz="1400" dirty="0" err="1">
                <a:latin typeface="+mj-lt"/>
              </a:rPr>
              <a:t>Profinet</a:t>
            </a:r>
            <a:r>
              <a:rPr lang="fr-FR" sz="1400" dirty="0">
                <a:latin typeface="+mj-lt"/>
              </a:rPr>
              <a:t>) et les bases de données existantes (MS SQL, Oracle, PSQL, MySQL) ou à créer instantanément. </a:t>
            </a:r>
            <a:endParaRPr lang="fr-MA" sz="1400" dirty="0">
              <a:latin typeface="+mj-lt"/>
            </a:endParaRPr>
          </a:p>
        </p:txBody>
      </p:sp>
      <p:pic>
        <p:nvPicPr>
          <p:cNvPr id="7" name="Image 6">
            <a:extLst>
              <a:ext uri="{FF2B5EF4-FFF2-40B4-BE49-F238E27FC236}">
                <a16:creationId xmlns:a16="http://schemas.microsoft.com/office/drawing/2014/main" id="{1C4F385F-F08E-4AED-B458-2C009259B59C}"/>
              </a:ext>
            </a:extLst>
          </p:cNvPr>
          <p:cNvPicPr>
            <a:picLocks noChangeAspect="1"/>
          </p:cNvPicPr>
          <p:nvPr/>
        </p:nvPicPr>
        <p:blipFill>
          <a:blip r:embed="rId2"/>
          <a:stretch>
            <a:fillRect/>
          </a:stretch>
        </p:blipFill>
        <p:spPr>
          <a:xfrm>
            <a:off x="527560" y="450229"/>
            <a:ext cx="3333750" cy="952500"/>
          </a:xfrm>
          <a:prstGeom prst="rect">
            <a:avLst/>
          </a:prstGeom>
        </p:spPr>
      </p:pic>
      <p:pic>
        <p:nvPicPr>
          <p:cNvPr id="8" name="Image 7">
            <a:extLst>
              <a:ext uri="{FF2B5EF4-FFF2-40B4-BE49-F238E27FC236}">
                <a16:creationId xmlns:a16="http://schemas.microsoft.com/office/drawing/2014/main" id="{F0149388-7F37-489D-89C1-4E861EC0C94E}"/>
              </a:ext>
            </a:extLst>
          </p:cNvPr>
          <p:cNvPicPr>
            <a:picLocks noChangeAspect="1"/>
          </p:cNvPicPr>
          <p:nvPr/>
        </p:nvPicPr>
        <p:blipFill>
          <a:blip r:embed="rId3"/>
          <a:stretch>
            <a:fillRect/>
          </a:stretch>
        </p:blipFill>
        <p:spPr>
          <a:xfrm>
            <a:off x="5041449" y="2361577"/>
            <a:ext cx="6622991" cy="3304435"/>
          </a:xfrm>
          <a:prstGeom prst="rect">
            <a:avLst/>
          </a:prstGeom>
        </p:spPr>
      </p:pic>
    </p:spTree>
    <p:extLst>
      <p:ext uri="{BB962C8B-B14F-4D97-AF65-F5344CB8AC3E}">
        <p14:creationId xmlns:p14="http://schemas.microsoft.com/office/powerpoint/2010/main" val="222997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3871245" cy="340666"/>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2" name="Rectangle 1">
            <a:extLst>
              <a:ext uri="{FF2B5EF4-FFF2-40B4-BE49-F238E27FC236}">
                <a16:creationId xmlns:a16="http://schemas.microsoft.com/office/drawing/2014/main" id="{90658189-F5C2-4F66-AA24-2600CB6B230A}"/>
              </a:ext>
            </a:extLst>
          </p:cNvPr>
          <p:cNvSpPr/>
          <p:nvPr/>
        </p:nvSpPr>
        <p:spPr>
          <a:xfrm>
            <a:off x="276887" y="2984190"/>
            <a:ext cx="4266070" cy="2554545"/>
          </a:xfrm>
          <a:prstGeom prst="rect">
            <a:avLst/>
          </a:prstGeom>
        </p:spPr>
        <p:txBody>
          <a:bodyPr wrap="square">
            <a:spAutoFit/>
          </a:bodyPr>
          <a:lstStyle/>
          <a:p>
            <a:r>
              <a:rPr lang="fr-FR" sz="1600" dirty="0">
                <a:latin typeface="+mj-lt"/>
              </a:rPr>
              <a:t>Solution générique SAAS ou On </a:t>
            </a:r>
            <a:r>
              <a:rPr lang="fr-FR" sz="1600" dirty="0" err="1">
                <a:latin typeface="+mj-lt"/>
              </a:rPr>
              <a:t>Premise</a:t>
            </a:r>
            <a:r>
              <a:rPr lang="fr-FR" sz="1600" dirty="0">
                <a:latin typeface="+mj-lt"/>
              </a:rPr>
              <a:t> complète avec Gestion des Ressources / Articles / Gammes / Opérations, Ordonnancement, Lancement, Productivité, Contrôle Qualité, Suivi décisionnel, Stock et G.E.D. </a:t>
            </a:r>
          </a:p>
          <a:p>
            <a:endParaRPr lang="fr-FR" sz="1600" dirty="0">
              <a:latin typeface="+mj-lt"/>
            </a:endParaRPr>
          </a:p>
          <a:p>
            <a:r>
              <a:rPr lang="fr-FR" sz="1600" dirty="0">
                <a:latin typeface="+mj-lt"/>
              </a:rPr>
              <a:t>Productys MES est ouvert à tous compléments de données personnalisées de façon 100% paramétrable pour une souplesse et une adaptation maximale.</a:t>
            </a:r>
            <a:endParaRPr lang="fr-MA" sz="1200" dirty="0">
              <a:latin typeface="+mj-lt"/>
            </a:endParaRPr>
          </a:p>
        </p:txBody>
      </p:sp>
      <p:pic>
        <p:nvPicPr>
          <p:cNvPr id="3" name="Image 2">
            <a:extLst>
              <a:ext uri="{FF2B5EF4-FFF2-40B4-BE49-F238E27FC236}">
                <a16:creationId xmlns:a16="http://schemas.microsoft.com/office/drawing/2014/main" id="{641CBE4B-E929-46D4-8851-5B68D0B75398}"/>
              </a:ext>
            </a:extLst>
          </p:cNvPr>
          <p:cNvPicPr>
            <a:picLocks noChangeAspect="1"/>
          </p:cNvPicPr>
          <p:nvPr/>
        </p:nvPicPr>
        <p:blipFill>
          <a:blip r:embed="rId2"/>
          <a:stretch>
            <a:fillRect/>
          </a:stretch>
        </p:blipFill>
        <p:spPr>
          <a:xfrm>
            <a:off x="714208" y="434213"/>
            <a:ext cx="2798114" cy="921732"/>
          </a:xfrm>
          <a:prstGeom prst="rect">
            <a:avLst/>
          </a:prstGeom>
        </p:spPr>
      </p:pic>
      <p:pic>
        <p:nvPicPr>
          <p:cNvPr id="11266" name="Picture 2" descr="Productys MES - Manager">
            <a:extLst>
              <a:ext uri="{FF2B5EF4-FFF2-40B4-BE49-F238E27FC236}">
                <a16:creationId xmlns:a16="http://schemas.microsoft.com/office/drawing/2014/main" id="{C9AB60C7-A30C-4A19-B964-D9E8B4302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93" y="1811708"/>
            <a:ext cx="7334840" cy="408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1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3871245" cy="340666"/>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2" name="Rectangle 1">
            <a:extLst>
              <a:ext uri="{FF2B5EF4-FFF2-40B4-BE49-F238E27FC236}">
                <a16:creationId xmlns:a16="http://schemas.microsoft.com/office/drawing/2014/main" id="{90658189-F5C2-4F66-AA24-2600CB6B230A}"/>
              </a:ext>
            </a:extLst>
          </p:cNvPr>
          <p:cNvSpPr/>
          <p:nvPr/>
        </p:nvSpPr>
        <p:spPr>
          <a:xfrm>
            <a:off x="276887" y="2984190"/>
            <a:ext cx="4266070" cy="1877437"/>
          </a:xfrm>
          <a:prstGeom prst="rect">
            <a:avLst/>
          </a:prstGeom>
        </p:spPr>
        <p:txBody>
          <a:bodyPr wrap="square">
            <a:spAutoFit/>
          </a:bodyPr>
          <a:lstStyle/>
          <a:p>
            <a:r>
              <a:rPr lang="fr-FR" dirty="0"/>
              <a:t>Full Web </a:t>
            </a:r>
            <a:r>
              <a:rPr lang="fr-FR" dirty="0" err="1"/>
              <a:t>Dashboards</a:t>
            </a:r>
            <a:r>
              <a:rPr lang="fr-FR" dirty="0"/>
              <a:t>, HMI &amp; Reports</a:t>
            </a:r>
            <a:br>
              <a:rPr lang="fr-FR" sz="1600" dirty="0"/>
            </a:br>
            <a:br>
              <a:rPr lang="fr-FR" sz="1600" dirty="0"/>
            </a:br>
            <a:r>
              <a:rPr lang="fr-FR" sz="1600" dirty="0">
                <a:latin typeface="+mj-lt"/>
              </a:rPr>
              <a:t>Premier logiciel web 100% paramétrable dédié au Décisionnel Industriel pour tous les acteurs d'un site industriel, sans aucune installation sur les postes Clients ou écrans géants de restitution (TV en atelier ou salles de réunion).</a:t>
            </a:r>
            <a:r>
              <a:rPr lang="fr-FR" dirty="0"/>
              <a:t> </a:t>
            </a:r>
            <a:endParaRPr lang="fr-MA" sz="1200" dirty="0">
              <a:latin typeface="+mj-lt"/>
            </a:endParaRPr>
          </a:p>
        </p:txBody>
      </p:sp>
      <p:pic>
        <p:nvPicPr>
          <p:cNvPr id="4" name="Image 3">
            <a:extLst>
              <a:ext uri="{FF2B5EF4-FFF2-40B4-BE49-F238E27FC236}">
                <a16:creationId xmlns:a16="http://schemas.microsoft.com/office/drawing/2014/main" id="{D654201F-9B98-488A-AB17-2B4015D21256}"/>
              </a:ext>
            </a:extLst>
          </p:cNvPr>
          <p:cNvPicPr>
            <a:picLocks noChangeAspect="1"/>
          </p:cNvPicPr>
          <p:nvPr/>
        </p:nvPicPr>
        <p:blipFill>
          <a:blip r:embed="rId2"/>
          <a:stretch>
            <a:fillRect/>
          </a:stretch>
        </p:blipFill>
        <p:spPr>
          <a:xfrm>
            <a:off x="547020" y="298560"/>
            <a:ext cx="3324225" cy="1000125"/>
          </a:xfrm>
          <a:prstGeom prst="rect">
            <a:avLst/>
          </a:prstGeom>
        </p:spPr>
      </p:pic>
      <p:pic>
        <p:nvPicPr>
          <p:cNvPr id="12290" name="Picture 2" descr="Explorer">
            <a:extLst>
              <a:ext uri="{FF2B5EF4-FFF2-40B4-BE49-F238E27FC236}">
                <a16:creationId xmlns:a16="http://schemas.microsoft.com/office/drawing/2014/main" id="{5C8EFE0F-4FE0-4C9F-A89B-D8C8F8D60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384" y="1914259"/>
            <a:ext cx="6187155" cy="348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42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3871245" cy="340666"/>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2" name="Rectangle 1">
            <a:extLst>
              <a:ext uri="{FF2B5EF4-FFF2-40B4-BE49-F238E27FC236}">
                <a16:creationId xmlns:a16="http://schemas.microsoft.com/office/drawing/2014/main" id="{90658189-F5C2-4F66-AA24-2600CB6B230A}"/>
              </a:ext>
            </a:extLst>
          </p:cNvPr>
          <p:cNvSpPr/>
          <p:nvPr/>
        </p:nvSpPr>
        <p:spPr>
          <a:xfrm>
            <a:off x="276887" y="2984190"/>
            <a:ext cx="4266070" cy="1877437"/>
          </a:xfrm>
          <a:prstGeom prst="rect">
            <a:avLst/>
          </a:prstGeom>
        </p:spPr>
        <p:txBody>
          <a:bodyPr wrap="square">
            <a:spAutoFit/>
          </a:bodyPr>
          <a:lstStyle/>
          <a:p>
            <a:r>
              <a:rPr lang="fr-FR" dirty="0"/>
              <a:t>Stat </a:t>
            </a:r>
            <a:r>
              <a:rPr lang="fr-FR" dirty="0" err="1"/>
              <a:t>Dashboards</a:t>
            </a:r>
            <a:r>
              <a:rPr lang="fr-FR" dirty="0"/>
              <a:t>, Graphics &amp; Reports</a:t>
            </a:r>
            <a:br>
              <a:rPr lang="fr-FR" dirty="0"/>
            </a:br>
            <a:br>
              <a:rPr lang="fr-FR" dirty="0"/>
            </a:br>
            <a:r>
              <a:rPr lang="fr-FR" sz="1600" dirty="0">
                <a:latin typeface="+mj-lt"/>
              </a:rPr>
              <a:t>Premier logiciel Win 100% paramétrable dédié à l'analyse statistique, corrélation et régression linéaire, cartes de contrôles, graphiques 3D, etc. Inclut des fonctions de corrections de données intuitives et immédiates</a:t>
            </a:r>
            <a:endParaRPr lang="fr-MA" sz="1200" dirty="0">
              <a:latin typeface="+mj-lt"/>
            </a:endParaRPr>
          </a:p>
        </p:txBody>
      </p:sp>
      <p:pic>
        <p:nvPicPr>
          <p:cNvPr id="3" name="Image 2">
            <a:extLst>
              <a:ext uri="{FF2B5EF4-FFF2-40B4-BE49-F238E27FC236}">
                <a16:creationId xmlns:a16="http://schemas.microsoft.com/office/drawing/2014/main" id="{24A683BA-E74D-456B-88DC-13C959FA62AD}"/>
              </a:ext>
            </a:extLst>
          </p:cNvPr>
          <p:cNvPicPr>
            <a:picLocks noChangeAspect="1"/>
          </p:cNvPicPr>
          <p:nvPr/>
        </p:nvPicPr>
        <p:blipFill>
          <a:blip r:embed="rId2"/>
          <a:stretch>
            <a:fillRect/>
          </a:stretch>
        </p:blipFill>
        <p:spPr>
          <a:xfrm>
            <a:off x="668129" y="403789"/>
            <a:ext cx="3267075" cy="962025"/>
          </a:xfrm>
          <a:prstGeom prst="rect">
            <a:avLst/>
          </a:prstGeom>
        </p:spPr>
      </p:pic>
      <p:pic>
        <p:nvPicPr>
          <p:cNvPr id="13314" name="Picture 2" descr="Explorer">
            <a:extLst>
              <a:ext uri="{FF2B5EF4-FFF2-40B4-BE49-F238E27FC236}">
                <a16:creationId xmlns:a16="http://schemas.microsoft.com/office/drawing/2014/main" id="{6B683C2D-7B18-4672-A6A6-90A036C51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706" y="1726653"/>
            <a:ext cx="7260101" cy="393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4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3871245" cy="340666"/>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2" name="Rectangle 1">
            <a:extLst>
              <a:ext uri="{FF2B5EF4-FFF2-40B4-BE49-F238E27FC236}">
                <a16:creationId xmlns:a16="http://schemas.microsoft.com/office/drawing/2014/main" id="{90658189-F5C2-4F66-AA24-2600CB6B230A}"/>
              </a:ext>
            </a:extLst>
          </p:cNvPr>
          <p:cNvSpPr/>
          <p:nvPr/>
        </p:nvSpPr>
        <p:spPr>
          <a:xfrm>
            <a:off x="59820" y="2001268"/>
            <a:ext cx="3751604" cy="4154984"/>
          </a:xfrm>
          <a:prstGeom prst="rect">
            <a:avLst/>
          </a:prstGeom>
        </p:spPr>
        <p:txBody>
          <a:bodyPr wrap="square">
            <a:spAutoFit/>
          </a:bodyPr>
          <a:lstStyle/>
          <a:p>
            <a:r>
              <a:rPr lang="fr-FR" b="1" dirty="0"/>
              <a:t>Le complément parfait en Gestion de Production</a:t>
            </a:r>
          </a:p>
          <a:p>
            <a:endParaRPr lang="fr-FR" b="1" dirty="0"/>
          </a:p>
          <a:p>
            <a:r>
              <a:rPr lang="fr-FR" sz="1600" dirty="0"/>
              <a:t>Productys est désormais </a:t>
            </a:r>
            <a:r>
              <a:rPr lang="fr-FR" sz="1600" b="1" dirty="0"/>
              <a:t>intégrateur de la </a:t>
            </a:r>
            <a:r>
              <a:rPr lang="fr-FR" sz="1600" b="1" dirty="0">
                <a:latin typeface="+mj-lt"/>
              </a:rPr>
              <a:t>solution ERP </a:t>
            </a:r>
            <a:r>
              <a:rPr lang="fr-FR" sz="1600" b="1" dirty="0" err="1">
                <a:latin typeface="+mj-lt"/>
              </a:rPr>
              <a:t>Axelor</a:t>
            </a:r>
            <a:r>
              <a:rPr lang="fr-FR" sz="1600" b="1" dirty="0">
                <a:latin typeface="+mj-lt"/>
              </a:rPr>
              <a:t> pour le monde industriel</a:t>
            </a:r>
            <a:r>
              <a:rPr lang="fr-FR" sz="1600" dirty="0">
                <a:latin typeface="+mj-lt"/>
              </a:rPr>
              <a:t>, vous garantissant ainsi un ensemble complet  immédiatement opérationnel, et un seul fournisseur responsable.</a:t>
            </a:r>
            <a:br>
              <a:rPr lang="fr-FR" sz="1600" dirty="0">
                <a:latin typeface="+mj-lt"/>
              </a:rPr>
            </a:br>
            <a:br>
              <a:rPr lang="fr-FR" sz="1600" dirty="0">
                <a:latin typeface="+mj-lt"/>
              </a:rPr>
            </a:br>
            <a:r>
              <a:rPr lang="fr-FR" sz="1600" dirty="0">
                <a:latin typeface="+mj-lt"/>
              </a:rPr>
              <a:t>L'ERP constitue la référence financière et commerciale à la journée, le MES intègre les données nécessaires au déroulement de production à la minute ou seconde près. </a:t>
            </a:r>
            <a:r>
              <a:rPr lang="fr-FR" sz="1600" b="1" dirty="0">
                <a:latin typeface="+mj-lt"/>
              </a:rPr>
              <a:t>L'ensemble constitue une chaîne complète et totalement complémentaire</a:t>
            </a:r>
            <a:r>
              <a:rPr lang="fr-FR" sz="1600" dirty="0">
                <a:latin typeface="+mj-lt"/>
              </a:rPr>
              <a:t>.</a:t>
            </a:r>
            <a:r>
              <a:rPr lang="fr-FR" dirty="0">
                <a:latin typeface="+mj-lt"/>
              </a:rPr>
              <a:t> </a:t>
            </a:r>
          </a:p>
        </p:txBody>
      </p:sp>
      <p:sp>
        <p:nvSpPr>
          <p:cNvPr id="6" name="object 7">
            <a:extLst>
              <a:ext uri="{FF2B5EF4-FFF2-40B4-BE49-F238E27FC236}">
                <a16:creationId xmlns:a16="http://schemas.microsoft.com/office/drawing/2014/main" id="{7D3DC0A6-1D5C-4E8E-B1DA-CE8CAF901AE0}"/>
              </a:ext>
            </a:extLst>
          </p:cNvPr>
          <p:cNvSpPr txBox="1">
            <a:spLocks/>
          </p:cNvSpPr>
          <p:nvPr/>
        </p:nvSpPr>
        <p:spPr>
          <a:xfrm>
            <a:off x="-342955" y="959018"/>
            <a:ext cx="4269453" cy="443711"/>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2800" b="1" spc="-45" dirty="0"/>
              <a:t>ERP - AXELOR</a:t>
            </a:r>
            <a:endParaRPr lang="fr-MA" sz="2800" b="1" dirty="0"/>
          </a:p>
        </p:txBody>
      </p:sp>
      <p:sp>
        <p:nvSpPr>
          <p:cNvPr id="10" name="object 3">
            <a:extLst>
              <a:ext uri="{FF2B5EF4-FFF2-40B4-BE49-F238E27FC236}">
                <a16:creationId xmlns:a16="http://schemas.microsoft.com/office/drawing/2014/main" id="{A490C18D-7BA2-49E9-8300-67734231A053}"/>
              </a:ext>
            </a:extLst>
          </p:cNvPr>
          <p:cNvSpPr/>
          <p:nvPr/>
        </p:nvSpPr>
        <p:spPr>
          <a:xfrm>
            <a:off x="3852591" y="2124379"/>
            <a:ext cx="8339409" cy="390876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3205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4178893" cy="221025"/>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0" y="893539"/>
            <a:ext cx="4269453"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Interfaces</a:t>
            </a:r>
            <a:endParaRPr lang="fr-MA" sz="3300" dirty="0"/>
          </a:p>
        </p:txBody>
      </p:sp>
      <p:grpSp>
        <p:nvGrpSpPr>
          <p:cNvPr id="5" name="object 5">
            <a:extLst>
              <a:ext uri="{FF2B5EF4-FFF2-40B4-BE49-F238E27FC236}">
                <a16:creationId xmlns:a16="http://schemas.microsoft.com/office/drawing/2014/main" id="{2D781FCA-A27D-45BA-BF7E-34E3DE3C0ECC}"/>
              </a:ext>
            </a:extLst>
          </p:cNvPr>
          <p:cNvGrpSpPr/>
          <p:nvPr/>
        </p:nvGrpSpPr>
        <p:grpSpPr>
          <a:xfrm>
            <a:off x="909320" y="1414194"/>
            <a:ext cx="11282680" cy="5401310"/>
            <a:chOff x="752855" y="1022603"/>
            <a:chExt cx="11282680" cy="5401310"/>
          </a:xfrm>
        </p:grpSpPr>
        <p:sp>
          <p:nvSpPr>
            <p:cNvPr id="6" name="object 6">
              <a:extLst>
                <a:ext uri="{FF2B5EF4-FFF2-40B4-BE49-F238E27FC236}">
                  <a16:creationId xmlns:a16="http://schemas.microsoft.com/office/drawing/2014/main" id="{A84FC8D7-F673-4B3F-A544-D7CDBD641C06}"/>
                </a:ext>
              </a:extLst>
            </p:cNvPr>
            <p:cNvSpPr/>
            <p:nvPr/>
          </p:nvSpPr>
          <p:spPr>
            <a:xfrm>
              <a:off x="4395215" y="1022603"/>
              <a:ext cx="7639811" cy="5401056"/>
            </a:xfrm>
            <a:prstGeom prst="rect">
              <a:avLst/>
            </a:prstGeom>
            <a:blipFill>
              <a:blip r:embed="rId2"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B1DA525E-D745-47B4-B293-3CDACAFDFC97}"/>
                </a:ext>
              </a:extLst>
            </p:cNvPr>
            <p:cNvSpPr/>
            <p:nvPr/>
          </p:nvSpPr>
          <p:spPr>
            <a:xfrm>
              <a:off x="752855" y="1705101"/>
              <a:ext cx="5343017" cy="9651"/>
            </a:xfrm>
            <a:prstGeom prst="rect">
              <a:avLst/>
            </a:prstGeom>
            <a:blipFill>
              <a:blip r:embed="rId3" cstate="print"/>
              <a:stretch>
                <a:fillRect/>
              </a:stretch>
            </a:blipFill>
          </p:spPr>
          <p:txBody>
            <a:bodyPr wrap="square" lIns="0" tIns="0" rIns="0" bIns="0" rtlCol="0"/>
            <a:lstStyle/>
            <a:p>
              <a:endParaRPr/>
            </a:p>
          </p:txBody>
        </p:sp>
      </p:grpSp>
      <p:sp>
        <p:nvSpPr>
          <p:cNvPr id="8" name="object 3">
            <a:extLst>
              <a:ext uri="{FF2B5EF4-FFF2-40B4-BE49-F238E27FC236}">
                <a16:creationId xmlns:a16="http://schemas.microsoft.com/office/drawing/2014/main" id="{83335577-B05D-4DDC-8675-469B08AE8805}"/>
              </a:ext>
            </a:extLst>
          </p:cNvPr>
          <p:cNvSpPr txBox="1"/>
          <p:nvPr/>
        </p:nvSpPr>
        <p:spPr>
          <a:xfrm>
            <a:off x="1234758" y="2209836"/>
            <a:ext cx="2991485" cy="2651125"/>
          </a:xfrm>
          <a:prstGeom prst="rect">
            <a:avLst/>
          </a:prstGeom>
        </p:spPr>
        <p:txBody>
          <a:bodyPr vert="horz" wrap="square" lIns="0" tIns="12700" rIns="0" bIns="0" rtlCol="0">
            <a:spAutoFit/>
          </a:bodyPr>
          <a:lstStyle/>
          <a:p>
            <a:pPr marL="12700" marR="284480">
              <a:lnSpc>
                <a:spcPct val="121500"/>
              </a:lnSpc>
              <a:spcBef>
                <a:spcPts val="100"/>
              </a:spcBef>
            </a:pPr>
            <a:r>
              <a:rPr sz="2000" b="1" dirty="0">
                <a:solidFill>
                  <a:srgbClr val="585858"/>
                </a:solidFill>
                <a:latin typeface="Carlito"/>
                <a:cs typeface="Carlito"/>
              </a:rPr>
              <a:t>Interfaces </a:t>
            </a:r>
            <a:r>
              <a:rPr sz="2000" b="1" spc="-5" dirty="0">
                <a:solidFill>
                  <a:srgbClr val="585858"/>
                </a:solidFill>
                <a:latin typeface="Carlito"/>
                <a:cs typeface="Carlito"/>
              </a:rPr>
              <a:t>web </a:t>
            </a:r>
            <a:r>
              <a:rPr sz="2000" b="1" dirty="0">
                <a:solidFill>
                  <a:srgbClr val="585858"/>
                </a:solidFill>
                <a:latin typeface="Carlito"/>
                <a:cs typeface="Carlito"/>
              </a:rPr>
              <a:t>ou</a:t>
            </a:r>
            <a:r>
              <a:rPr sz="2000" b="1" spc="-90" dirty="0">
                <a:solidFill>
                  <a:srgbClr val="585858"/>
                </a:solidFill>
                <a:latin typeface="Carlito"/>
                <a:cs typeface="Carlito"/>
              </a:rPr>
              <a:t> </a:t>
            </a:r>
            <a:r>
              <a:rPr sz="2000" b="1" dirty="0">
                <a:solidFill>
                  <a:srgbClr val="585858"/>
                </a:solidFill>
                <a:latin typeface="Carlito"/>
                <a:cs typeface="Carlito"/>
              </a:rPr>
              <a:t>mobile  Multi-supports</a:t>
            </a:r>
            <a:r>
              <a:rPr sz="2000" b="1" spc="-50" dirty="0">
                <a:solidFill>
                  <a:srgbClr val="585858"/>
                </a:solidFill>
                <a:latin typeface="Carlito"/>
                <a:cs typeface="Carlito"/>
              </a:rPr>
              <a:t> </a:t>
            </a:r>
            <a:r>
              <a:rPr sz="2000" b="1" dirty="0">
                <a:solidFill>
                  <a:srgbClr val="585858"/>
                </a:solidFill>
                <a:latin typeface="Carlito"/>
                <a:cs typeface="Carlito"/>
              </a:rPr>
              <a:t>:</a:t>
            </a:r>
            <a:endParaRPr sz="2000" dirty="0">
              <a:latin typeface="Carlito"/>
              <a:cs typeface="Carlito"/>
            </a:endParaRPr>
          </a:p>
          <a:p>
            <a:pPr>
              <a:lnSpc>
                <a:spcPct val="100000"/>
              </a:lnSpc>
            </a:pPr>
            <a:endParaRPr sz="2000" dirty="0">
              <a:latin typeface="Carlito"/>
              <a:cs typeface="Carlito"/>
            </a:endParaRPr>
          </a:p>
          <a:p>
            <a:pPr marL="698500" indent="-228600">
              <a:lnSpc>
                <a:spcPct val="100000"/>
              </a:lnSpc>
              <a:spcBef>
                <a:spcPts val="1325"/>
              </a:spcBef>
              <a:buFont typeface="Arial"/>
              <a:buChar char="•"/>
              <a:tabLst>
                <a:tab pos="697865" algn="l"/>
                <a:tab pos="698500" algn="l"/>
              </a:tabLst>
            </a:pPr>
            <a:r>
              <a:rPr sz="1800" b="1" dirty="0">
                <a:solidFill>
                  <a:srgbClr val="C00000"/>
                </a:solidFill>
                <a:latin typeface="Carlito"/>
                <a:cs typeface="Carlito"/>
              </a:rPr>
              <a:t>PC</a:t>
            </a:r>
            <a:endParaRPr sz="1800" dirty="0">
              <a:solidFill>
                <a:srgbClr val="C00000"/>
              </a:solidFill>
              <a:latin typeface="Carlito"/>
              <a:cs typeface="Carlito"/>
            </a:endParaRPr>
          </a:p>
          <a:p>
            <a:pPr marL="698500" indent="-228600">
              <a:lnSpc>
                <a:spcPct val="100000"/>
              </a:lnSpc>
              <a:spcBef>
                <a:spcPts val="70"/>
              </a:spcBef>
              <a:buFont typeface="Arial"/>
              <a:buChar char="•"/>
              <a:tabLst>
                <a:tab pos="697865" algn="l"/>
                <a:tab pos="698500" algn="l"/>
              </a:tabLst>
            </a:pPr>
            <a:r>
              <a:rPr sz="1800" b="1" spc="-5" dirty="0">
                <a:solidFill>
                  <a:srgbClr val="C00000"/>
                </a:solidFill>
                <a:latin typeface="Carlito"/>
                <a:cs typeface="Carlito"/>
              </a:rPr>
              <a:t>Panels</a:t>
            </a:r>
            <a:r>
              <a:rPr sz="1800" b="1" spc="-25" dirty="0">
                <a:solidFill>
                  <a:srgbClr val="C00000"/>
                </a:solidFill>
                <a:latin typeface="Carlito"/>
                <a:cs typeface="Carlito"/>
              </a:rPr>
              <a:t> </a:t>
            </a:r>
            <a:r>
              <a:rPr sz="1800" b="1" dirty="0">
                <a:solidFill>
                  <a:srgbClr val="C00000"/>
                </a:solidFill>
                <a:latin typeface="Carlito"/>
                <a:cs typeface="Carlito"/>
              </a:rPr>
              <a:t>tactiles</a:t>
            </a:r>
            <a:endParaRPr sz="1800" dirty="0">
              <a:solidFill>
                <a:srgbClr val="C00000"/>
              </a:solidFill>
              <a:latin typeface="Carlito"/>
              <a:cs typeface="Carlito"/>
            </a:endParaRPr>
          </a:p>
          <a:p>
            <a:pPr marL="698500" indent="-228600">
              <a:lnSpc>
                <a:spcPct val="100000"/>
              </a:lnSpc>
              <a:spcBef>
                <a:spcPts val="70"/>
              </a:spcBef>
              <a:buFont typeface="Arial"/>
              <a:buChar char="•"/>
              <a:tabLst>
                <a:tab pos="697865" algn="l"/>
                <a:tab pos="698500" algn="l"/>
              </a:tabLst>
            </a:pPr>
            <a:r>
              <a:rPr sz="1800" b="1" dirty="0">
                <a:solidFill>
                  <a:srgbClr val="C00000"/>
                </a:solidFill>
                <a:latin typeface="Carlito"/>
                <a:cs typeface="Carlito"/>
              </a:rPr>
              <a:t>Smartphones</a:t>
            </a:r>
            <a:endParaRPr sz="1800" dirty="0">
              <a:solidFill>
                <a:srgbClr val="C00000"/>
              </a:solidFill>
              <a:latin typeface="Carlito"/>
              <a:cs typeface="Carlito"/>
            </a:endParaRPr>
          </a:p>
          <a:p>
            <a:pPr marL="698500" indent="-228600">
              <a:lnSpc>
                <a:spcPct val="100000"/>
              </a:lnSpc>
              <a:spcBef>
                <a:spcPts val="60"/>
              </a:spcBef>
              <a:buFont typeface="Arial"/>
              <a:buChar char="•"/>
              <a:tabLst>
                <a:tab pos="697865" algn="l"/>
                <a:tab pos="698500" algn="l"/>
              </a:tabLst>
            </a:pPr>
            <a:r>
              <a:rPr sz="1800" b="1" spc="-5" dirty="0">
                <a:solidFill>
                  <a:srgbClr val="C00000"/>
                </a:solidFill>
                <a:latin typeface="Carlito"/>
                <a:cs typeface="Carlito"/>
              </a:rPr>
              <a:t>Tablettes Android </a:t>
            </a:r>
            <a:r>
              <a:rPr sz="1800" b="1" dirty="0">
                <a:solidFill>
                  <a:srgbClr val="C00000"/>
                </a:solidFill>
                <a:latin typeface="Carlito"/>
                <a:cs typeface="Carlito"/>
              </a:rPr>
              <a:t>&amp;</a:t>
            </a:r>
            <a:r>
              <a:rPr sz="1800" b="1" spc="-105" dirty="0">
                <a:solidFill>
                  <a:srgbClr val="C00000"/>
                </a:solidFill>
                <a:latin typeface="Carlito"/>
                <a:cs typeface="Carlito"/>
              </a:rPr>
              <a:t> </a:t>
            </a:r>
            <a:r>
              <a:rPr sz="1800" b="1" dirty="0">
                <a:solidFill>
                  <a:srgbClr val="C00000"/>
                </a:solidFill>
                <a:latin typeface="Carlito"/>
                <a:cs typeface="Carlito"/>
              </a:rPr>
              <a:t>iOS</a:t>
            </a:r>
            <a:endParaRPr sz="1800" dirty="0">
              <a:solidFill>
                <a:srgbClr val="C00000"/>
              </a:solidFill>
              <a:latin typeface="Carlito"/>
              <a:cs typeface="Carlito"/>
            </a:endParaRPr>
          </a:p>
          <a:p>
            <a:pPr marL="698500" indent="-228600">
              <a:lnSpc>
                <a:spcPct val="100000"/>
              </a:lnSpc>
              <a:spcBef>
                <a:spcPts val="75"/>
              </a:spcBef>
              <a:buFont typeface="Arial"/>
              <a:buChar char="•"/>
              <a:tabLst>
                <a:tab pos="697865" algn="l"/>
                <a:tab pos="698500" algn="l"/>
              </a:tabLst>
            </a:pPr>
            <a:r>
              <a:rPr sz="1800" b="1" spc="-5" dirty="0">
                <a:solidFill>
                  <a:srgbClr val="C00000"/>
                </a:solidFill>
                <a:latin typeface="Carlito"/>
                <a:cs typeface="Carlito"/>
              </a:rPr>
              <a:t>TV connectées</a:t>
            </a:r>
            <a:endParaRPr sz="1800" dirty="0">
              <a:solidFill>
                <a:srgbClr val="C00000"/>
              </a:solidFill>
              <a:latin typeface="Carlito"/>
              <a:cs typeface="Carlito"/>
            </a:endParaRPr>
          </a:p>
        </p:txBody>
      </p:sp>
      <p:sp>
        <p:nvSpPr>
          <p:cNvPr id="11" name="object 4">
            <a:extLst>
              <a:ext uri="{FF2B5EF4-FFF2-40B4-BE49-F238E27FC236}">
                <a16:creationId xmlns:a16="http://schemas.microsoft.com/office/drawing/2014/main" id="{8528E49C-28EE-43BD-AF74-7E2FBD75A589}"/>
              </a:ext>
            </a:extLst>
          </p:cNvPr>
          <p:cNvSpPr txBox="1"/>
          <p:nvPr/>
        </p:nvSpPr>
        <p:spPr>
          <a:xfrm>
            <a:off x="932180" y="5718822"/>
            <a:ext cx="658812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585858"/>
                </a:solidFill>
                <a:latin typeface="Carlito"/>
                <a:cs typeface="Carlito"/>
              </a:rPr>
              <a:t>Exploitation autonome ou compatibles </a:t>
            </a:r>
            <a:r>
              <a:rPr sz="2000" b="1" dirty="0">
                <a:solidFill>
                  <a:srgbClr val="C00000"/>
                </a:solidFill>
                <a:latin typeface="Carlito"/>
                <a:cs typeface="Carlito"/>
              </a:rPr>
              <a:t>principaux</a:t>
            </a:r>
            <a:r>
              <a:rPr sz="2000" b="1" spc="-155" dirty="0">
                <a:solidFill>
                  <a:srgbClr val="C00000"/>
                </a:solidFill>
                <a:latin typeface="Carlito"/>
                <a:cs typeface="Carlito"/>
              </a:rPr>
              <a:t> </a:t>
            </a:r>
            <a:r>
              <a:rPr sz="2000" b="1" dirty="0">
                <a:solidFill>
                  <a:srgbClr val="C00000"/>
                </a:solidFill>
                <a:latin typeface="Carlito"/>
                <a:cs typeface="Carlito"/>
              </a:rPr>
              <a:t>navigateurs</a:t>
            </a:r>
            <a:endParaRPr sz="2000" dirty="0">
              <a:solidFill>
                <a:srgbClr val="C00000"/>
              </a:solidFill>
              <a:latin typeface="Carlito"/>
              <a:cs typeface="Carlito"/>
            </a:endParaRPr>
          </a:p>
        </p:txBody>
      </p:sp>
    </p:spTree>
    <p:extLst>
      <p:ext uri="{BB962C8B-B14F-4D97-AF65-F5344CB8AC3E}">
        <p14:creationId xmlns:p14="http://schemas.microsoft.com/office/powerpoint/2010/main" val="189316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63039"/>
            <a:ext cx="2952115" cy="180340"/>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811479" y="810005"/>
            <a:ext cx="2154555" cy="528320"/>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a:t>Votre</a:t>
            </a:r>
            <a:r>
              <a:rPr lang="fr-MA" sz="3300" spc="-60"/>
              <a:t> </a:t>
            </a:r>
            <a:r>
              <a:rPr lang="fr-MA" sz="3300"/>
              <a:t>besoin</a:t>
            </a:r>
            <a:endParaRPr lang="fr-MA" sz="3300" dirty="0"/>
          </a:p>
        </p:txBody>
      </p:sp>
      <p:sp>
        <p:nvSpPr>
          <p:cNvPr id="11" name="object 5">
            <a:extLst>
              <a:ext uri="{FF2B5EF4-FFF2-40B4-BE49-F238E27FC236}">
                <a16:creationId xmlns:a16="http://schemas.microsoft.com/office/drawing/2014/main" id="{0846067F-B0DC-418F-86E1-6FABAB7E84F9}"/>
              </a:ext>
            </a:extLst>
          </p:cNvPr>
          <p:cNvSpPr txBox="1"/>
          <p:nvPr/>
        </p:nvSpPr>
        <p:spPr>
          <a:xfrm>
            <a:off x="1310774" y="2663601"/>
            <a:ext cx="4394423" cy="2180084"/>
          </a:xfrm>
          <a:prstGeom prst="rect">
            <a:avLst/>
          </a:prstGeom>
        </p:spPr>
        <p:txBody>
          <a:bodyPr vert="horz" wrap="square" lIns="0" tIns="12700" rIns="0" bIns="0" rtlCol="0">
            <a:spAutoFit/>
          </a:bodyPr>
          <a:lstStyle/>
          <a:p>
            <a:pPr marL="355600" indent="-342900">
              <a:lnSpc>
                <a:spcPct val="100000"/>
              </a:lnSpc>
              <a:spcBef>
                <a:spcPts val="100"/>
              </a:spcBef>
              <a:buFont typeface="Courier New"/>
              <a:buChar char="o"/>
              <a:tabLst>
                <a:tab pos="355600" algn="l"/>
              </a:tabLst>
            </a:pPr>
            <a:r>
              <a:rPr lang="fr-MA" sz="2000" spc="-10" dirty="0">
                <a:solidFill>
                  <a:srgbClr val="585858"/>
                </a:solidFill>
                <a:latin typeface="Calibri Light"/>
                <a:cs typeface="Calibri Light"/>
              </a:rPr>
              <a:t>Suivi de production</a:t>
            </a:r>
          </a:p>
          <a:p>
            <a:pPr marL="355600" indent="-342900">
              <a:lnSpc>
                <a:spcPct val="100000"/>
              </a:lnSpc>
              <a:spcBef>
                <a:spcPts val="100"/>
              </a:spcBef>
              <a:buFont typeface="Courier New"/>
              <a:buChar char="o"/>
              <a:tabLst>
                <a:tab pos="355600" algn="l"/>
              </a:tabLst>
            </a:pPr>
            <a:r>
              <a:rPr sz="2000" spc="-10" dirty="0" err="1">
                <a:solidFill>
                  <a:srgbClr val="585858"/>
                </a:solidFill>
                <a:latin typeface="Calibri Light"/>
                <a:cs typeface="Calibri Light"/>
              </a:rPr>
              <a:t>Amélioration</a:t>
            </a:r>
            <a:r>
              <a:rPr sz="2000" spc="-50" dirty="0">
                <a:solidFill>
                  <a:srgbClr val="585858"/>
                </a:solidFill>
                <a:latin typeface="Calibri Light"/>
                <a:cs typeface="Calibri Light"/>
              </a:rPr>
              <a:t> </a:t>
            </a:r>
            <a:r>
              <a:rPr sz="2000" spc="-10" dirty="0">
                <a:solidFill>
                  <a:srgbClr val="585858"/>
                </a:solidFill>
                <a:latin typeface="Calibri Light"/>
                <a:cs typeface="Calibri Light"/>
              </a:rPr>
              <a:t>continue</a:t>
            </a:r>
            <a:endParaRPr sz="2000" dirty="0">
              <a:latin typeface="Calibri Light"/>
              <a:cs typeface="Calibri Light"/>
            </a:endParaRPr>
          </a:p>
          <a:p>
            <a:pPr marL="355600" indent="-342900">
              <a:lnSpc>
                <a:spcPct val="100000"/>
              </a:lnSpc>
              <a:buFont typeface="Courier New"/>
              <a:buChar char="o"/>
              <a:tabLst>
                <a:tab pos="355600" algn="l"/>
              </a:tabLst>
            </a:pPr>
            <a:r>
              <a:rPr sz="2000" spc="-10" dirty="0">
                <a:solidFill>
                  <a:srgbClr val="585858"/>
                </a:solidFill>
                <a:latin typeface="Calibri Light"/>
                <a:cs typeface="Calibri Light"/>
              </a:rPr>
              <a:t>Standardisation</a:t>
            </a:r>
            <a:r>
              <a:rPr sz="2000" spc="-50" dirty="0">
                <a:solidFill>
                  <a:srgbClr val="585858"/>
                </a:solidFill>
                <a:latin typeface="Calibri Light"/>
                <a:cs typeface="Calibri Light"/>
              </a:rPr>
              <a:t> </a:t>
            </a:r>
            <a:r>
              <a:rPr sz="2000" dirty="0">
                <a:solidFill>
                  <a:srgbClr val="585858"/>
                </a:solidFill>
                <a:latin typeface="Calibri Light"/>
                <a:cs typeface="Calibri Light"/>
              </a:rPr>
              <a:t>de</a:t>
            </a:r>
            <a:r>
              <a:rPr sz="2000" spc="-20" dirty="0">
                <a:solidFill>
                  <a:srgbClr val="585858"/>
                </a:solidFill>
                <a:latin typeface="Calibri Light"/>
                <a:cs typeface="Calibri Light"/>
              </a:rPr>
              <a:t> </a:t>
            </a:r>
            <a:r>
              <a:rPr sz="2000" spc="-10" dirty="0">
                <a:solidFill>
                  <a:srgbClr val="585858"/>
                </a:solidFill>
                <a:latin typeface="Calibri Light"/>
                <a:cs typeface="Calibri Light"/>
              </a:rPr>
              <a:t>vos</a:t>
            </a:r>
            <a:r>
              <a:rPr sz="2000" spc="-25" dirty="0">
                <a:solidFill>
                  <a:srgbClr val="585858"/>
                </a:solidFill>
                <a:latin typeface="Calibri Light"/>
                <a:cs typeface="Calibri Light"/>
              </a:rPr>
              <a:t> </a:t>
            </a:r>
            <a:r>
              <a:rPr sz="2000" spc="-10" dirty="0">
                <a:solidFill>
                  <a:srgbClr val="585858"/>
                </a:solidFill>
                <a:latin typeface="Calibri Light"/>
                <a:cs typeface="Calibri Light"/>
              </a:rPr>
              <a:t>processus</a:t>
            </a:r>
            <a:endParaRPr sz="2000" dirty="0">
              <a:latin typeface="Calibri Light"/>
              <a:cs typeface="Calibri Light"/>
            </a:endParaRPr>
          </a:p>
          <a:p>
            <a:pPr marL="355600" indent="-342900">
              <a:lnSpc>
                <a:spcPct val="100000"/>
              </a:lnSpc>
              <a:buFont typeface="Courier New"/>
              <a:buChar char="o"/>
              <a:tabLst>
                <a:tab pos="355600" algn="l"/>
              </a:tabLst>
            </a:pPr>
            <a:r>
              <a:rPr sz="2000" spc="-5" dirty="0">
                <a:solidFill>
                  <a:srgbClr val="585858"/>
                </a:solidFill>
                <a:latin typeface="Calibri Light"/>
                <a:cs typeface="Calibri Light"/>
              </a:rPr>
              <a:t>Suppression</a:t>
            </a:r>
            <a:r>
              <a:rPr sz="2000" spc="-40" dirty="0">
                <a:solidFill>
                  <a:srgbClr val="585858"/>
                </a:solidFill>
                <a:latin typeface="Calibri Light"/>
                <a:cs typeface="Calibri Light"/>
              </a:rPr>
              <a:t> </a:t>
            </a:r>
            <a:r>
              <a:rPr sz="2000" dirty="0">
                <a:solidFill>
                  <a:srgbClr val="585858"/>
                </a:solidFill>
                <a:latin typeface="Calibri Light"/>
                <a:cs typeface="Calibri Light"/>
              </a:rPr>
              <a:t>du</a:t>
            </a:r>
            <a:r>
              <a:rPr sz="2000" spc="-25" dirty="0">
                <a:solidFill>
                  <a:srgbClr val="585858"/>
                </a:solidFill>
                <a:latin typeface="Calibri Light"/>
                <a:cs typeface="Calibri Light"/>
              </a:rPr>
              <a:t> </a:t>
            </a:r>
            <a:r>
              <a:rPr sz="2000" spc="-5" dirty="0">
                <a:solidFill>
                  <a:srgbClr val="585858"/>
                </a:solidFill>
                <a:latin typeface="Calibri Light"/>
                <a:cs typeface="Calibri Light"/>
              </a:rPr>
              <a:t>papier</a:t>
            </a:r>
            <a:endParaRPr sz="2000" dirty="0">
              <a:latin typeface="Calibri Light"/>
              <a:cs typeface="Calibri Light"/>
            </a:endParaRPr>
          </a:p>
          <a:p>
            <a:pPr marL="355600" indent="-342900">
              <a:lnSpc>
                <a:spcPct val="100000"/>
              </a:lnSpc>
              <a:buFont typeface="Courier New"/>
              <a:buChar char="o"/>
              <a:tabLst>
                <a:tab pos="355600" algn="l"/>
              </a:tabLst>
            </a:pPr>
            <a:r>
              <a:rPr sz="2000" spc="-10" dirty="0">
                <a:solidFill>
                  <a:srgbClr val="585858"/>
                </a:solidFill>
                <a:latin typeface="Calibri Light"/>
                <a:cs typeface="Calibri Light"/>
              </a:rPr>
              <a:t>Réduction</a:t>
            </a:r>
            <a:r>
              <a:rPr sz="2000" spc="-25" dirty="0">
                <a:solidFill>
                  <a:srgbClr val="585858"/>
                </a:solidFill>
                <a:latin typeface="Calibri Light"/>
                <a:cs typeface="Calibri Light"/>
              </a:rPr>
              <a:t> </a:t>
            </a:r>
            <a:r>
              <a:rPr sz="2000" dirty="0">
                <a:solidFill>
                  <a:srgbClr val="585858"/>
                </a:solidFill>
                <a:latin typeface="Calibri Light"/>
                <a:cs typeface="Calibri Light"/>
              </a:rPr>
              <a:t>des</a:t>
            </a:r>
            <a:r>
              <a:rPr sz="2000" spc="-30" dirty="0">
                <a:solidFill>
                  <a:srgbClr val="585858"/>
                </a:solidFill>
                <a:latin typeface="Calibri Light"/>
                <a:cs typeface="Calibri Light"/>
              </a:rPr>
              <a:t> </a:t>
            </a:r>
            <a:r>
              <a:rPr sz="2000" spc="-10" dirty="0">
                <a:solidFill>
                  <a:srgbClr val="585858"/>
                </a:solidFill>
                <a:latin typeface="Calibri Light"/>
                <a:cs typeface="Calibri Light"/>
              </a:rPr>
              <a:t>coûts</a:t>
            </a:r>
            <a:endParaRPr sz="2000" dirty="0">
              <a:latin typeface="Calibri Light"/>
              <a:cs typeface="Calibri Light"/>
            </a:endParaRPr>
          </a:p>
          <a:p>
            <a:pPr marL="355600" indent="-342900">
              <a:lnSpc>
                <a:spcPct val="100000"/>
              </a:lnSpc>
              <a:buFont typeface="Courier New"/>
              <a:buChar char="o"/>
              <a:tabLst>
                <a:tab pos="355600" algn="l"/>
              </a:tabLst>
            </a:pPr>
            <a:r>
              <a:rPr sz="2000" spc="-5" dirty="0">
                <a:solidFill>
                  <a:srgbClr val="585858"/>
                </a:solidFill>
                <a:latin typeface="Calibri Light"/>
                <a:cs typeface="Calibri Light"/>
              </a:rPr>
              <a:t>Fiabilisation</a:t>
            </a:r>
            <a:endParaRPr sz="2000" dirty="0">
              <a:latin typeface="Calibri Light"/>
              <a:cs typeface="Calibri Light"/>
            </a:endParaRPr>
          </a:p>
          <a:p>
            <a:pPr marL="355600" indent="-342900">
              <a:lnSpc>
                <a:spcPct val="100000"/>
              </a:lnSpc>
              <a:buFont typeface="Courier New"/>
              <a:buChar char="o"/>
              <a:tabLst>
                <a:tab pos="355600" algn="l"/>
              </a:tabLst>
            </a:pPr>
            <a:r>
              <a:rPr sz="2000" spc="-30" dirty="0">
                <a:solidFill>
                  <a:srgbClr val="585858"/>
                </a:solidFill>
                <a:latin typeface="Calibri Light"/>
                <a:cs typeface="Calibri Light"/>
              </a:rPr>
              <a:t>Traçabilité </a:t>
            </a:r>
            <a:r>
              <a:rPr sz="2000" spc="-15" dirty="0">
                <a:solidFill>
                  <a:srgbClr val="585858"/>
                </a:solidFill>
                <a:latin typeface="Calibri Light"/>
                <a:cs typeface="Calibri Light"/>
              </a:rPr>
              <a:t>totale</a:t>
            </a:r>
            <a:endParaRPr sz="2000" dirty="0">
              <a:latin typeface="Calibri Light"/>
              <a:cs typeface="Calibri Light"/>
            </a:endParaRPr>
          </a:p>
        </p:txBody>
      </p:sp>
      <p:pic>
        <p:nvPicPr>
          <p:cNvPr id="1032" name="Picture 8" descr="Customer relationship management in pharmaceutical industry - Expertise CDMO">
            <a:extLst>
              <a:ext uri="{FF2B5EF4-FFF2-40B4-BE49-F238E27FC236}">
                <a16:creationId xmlns:a16="http://schemas.microsoft.com/office/drawing/2014/main" id="{940F610E-5E8E-4478-9CA5-8477E8B5A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327" y="1853405"/>
            <a:ext cx="664845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911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3871245" cy="340666"/>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342955" y="959018"/>
            <a:ext cx="4269453" cy="443711"/>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2800" spc="-45" dirty="0"/>
              <a:t>La gamme PRODUCTYS</a:t>
            </a:r>
            <a:endParaRPr lang="fr-MA" sz="2800" dirty="0"/>
          </a:p>
        </p:txBody>
      </p:sp>
      <p:sp>
        <p:nvSpPr>
          <p:cNvPr id="11" name="object 5">
            <a:extLst>
              <a:ext uri="{FF2B5EF4-FFF2-40B4-BE49-F238E27FC236}">
                <a16:creationId xmlns:a16="http://schemas.microsoft.com/office/drawing/2014/main" id="{291B1C07-42F6-4AFD-8917-08C598BA7FE3}"/>
              </a:ext>
            </a:extLst>
          </p:cNvPr>
          <p:cNvSpPr txBox="1"/>
          <p:nvPr/>
        </p:nvSpPr>
        <p:spPr>
          <a:xfrm>
            <a:off x="1246754" y="2487840"/>
            <a:ext cx="4373870" cy="3860031"/>
          </a:xfrm>
          <a:prstGeom prst="rect">
            <a:avLst/>
          </a:prstGeom>
        </p:spPr>
        <p:txBody>
          <a:bodyPr vert="horz" wrap="square" lIns="0" tIns="12700" rIns="0" bIns="0" rtlCol="0">
            <a:spAutoFit/>
          </a:bodyPr>
          <a:lstStyle/>
          <a:p>
            <a:pPr marL="12700" marR="827405">
              <a:spcBef>
                <a:spcPts val="30"/>
              </a:spcBef>
            </a:pPr>
            <a:r>
              <a:rPr lang="en-CA" sz="2000" spc="-10" dirty="0">
                <a:solidFill>
                  <a:srgbClr val="585858"/>
                </a:solidFill>
                <a:latin typeface="Calibri Light"/>
                <a:cs typeface="Calibri Light"/>
              </a:rPr>
              <a:t>Une solution 100 % web </a:t>
            </a:r>
            <a:r>
              <a:rPr lang="en-CA" sz="2000" spc="-10" dirty="0" err="1">
                <a:solidFill>
                  <a:srgbClr val="585858"/>
                </a:solidFill>
                <a:latin typeface="Calibri Light"/>
                <a:cs typeface="Calibri Light"/>
              </a:rPr>
              <a:t>packagée</a:t>
            </a:r>
            <a:endParaRPr sz="2000" spc="-10" dirty="0">
              <a:solidFill>
                <a:srgbClr val="585858"/>
              </a:solidFill>
              <a:latin typeface="Calibri Light"/>
              <a:cs typeface="Calibri Light"/>
            </a:endParaRPr>
          </a:p>
          <a:p>
            <a:pPr marL="12700" marR="827405">
              <a:lnSpc>
                <a:spcPct val="100000"/>
              </a:lnSpc>
            </a:pPr>
            <a:endParaRPr lang="en-CA" sz="2000" spc="-10" dirty="0">
              <a:solidFill>
                <a:srgbClr val="585858"/>
              </a:solidFill>
              <a:latin typeface="Calibri Light"/>
              <a:cs typeface="Calibri Light"/>
            </a:endParaRPr>
          </a:p>
          <a:p>
            <a:pPr marL="12700" marR="827405">
              <a:lnSpc>
                <a:spcPct val="100000"/>
              </a:lnSpc>
            </a:pPr>
            <a:endParaRPr lang="fr-FR" sz="2000" spc="-10" dirty="0">
              <a:solidFill>
                <a:srgbClr val="585858"/>
              </a:solidFill>
              <a:latin typeface="Calibri Light"/>
              <a:cs typeface="Calibri Light"/>
            </a:endParaRPr>
          </a:p>
          <a:p>
            <a:pPr marL="12700" marR="827405">
              <a:lnSpc>
                <a:spcPct val="100000"/>
              </a:lnSpc>
            </a:pPr>
            <a:endParaRPr lang="fr-FR" sz="2000" spc="-10" dirty="0">
              <a:solidFill>
                <a:srgbClr val="585858"/>
              </a:solidFill>
              <a:latin typeface="Calibri Light"/>
              <a:cs typeface="Calibri Light"/>
            </a:endParaRPr>
          </a:p>
          <a:p>
            <a:pPr marL="12700" marR="827405">
              <a:lnSpc>
                <a:spcPct val="100000"/>
              </a:lnSpc>
            </a:pPr>
            <a:r>
              <a:rPr lang="fr-FR" sz="2000" spc="-10" dirty="0">
                <a:solidFill>
                  <a:srgbClr val="585858"/>
                </a:solidFill>
                <a:latin typeface="Calibri Light"/>
                <a:cs typeface="Calibri Light"/>
              </a:rPr>
              <a:t>I</a:t>
            </a:r>
            <a:r>
              <a:rPr sz="2000" spc="-10" dirty="0" err="1">
                <a:solidFill>
                  <a:srgbClr val="585858"/>
                </a:solidFill>
                <a:latin typeface="Calibri Light"/>
                <a:cs typeface="Calibri Light"/>
              </a:rPr>
              <a:t>nstallation</a:t>
            </a:r>
            <a:r>
              <a:rPr sz="2000" spc="-10" dirty="0">
                <a:solidFill>
                  <a:srgbClr val="585858"/>
                </a:solidFill>
                <a:latin typeface="Calibri Light"/>
                <a:cs typeface="Calibri Light"/>
              </a:rPr>
              <a:t> rapide, </a:t>
            </a:r>
            <a:r>
              <a:rPr sz="2000" spc="-15" dirty="0">
                <a:solidFill>
                  <a:srgbClr val="585858"/>
                </a:solidFill>
                <a:latin typeface="Calibri Light"/>
                <a:cs typeface="Calibri Light"/>
              </a:rPr>
              <a:t>intégration </a:t>
            </a:r>
            <a:r>
              <a:rPr sz="2000" spc="-535" dirty="0">
                <a:solidFill>
                  <a:srgbClr val="585858"/>
                </a:solidFill>
                <a:latin typeface="Calibri Light"/>
                <a:cs typeface="Calibri Light"/>
              </a:rPr>
              <a:t> </a:t>
            </a:r>
            <a:r>
              <a:rPr sz="2000" spc="-5" dirty="0">
                <a:solidFill>
                  <a:srgbClr val="585858"/>
                </a:solidFill>
                <a:latin typeface="Calibri Light"/>
                <a:cs typeface="Calibri Light"/>
              </a:rPr>
              <a:t>minimale,</a:t>
            </a:r>
            <a:r>
              <a:rPr sz="2000" spc="-10" dirty="0">
                <a:solidFill>
                  <a:srgbClr val="585858"/>
                </a:solidFill>
                <a:latin typeface="Calibri Light"/>
                <a:cs typeface="Calibri Light"/>
              </a:rPr>
              <a:t> </a:t>
            </a:r>
            <a:r>
              <a:rPr sz="2000" dirty="0">
                <a:solidFill>
                  <a:srgbClr val="585858"/>
                </a:solidFill>
                <a:latin typeface="Calibri Light"/>
                <a:cs typeface="Calibri Light"/>
              </a:rPr>
              <a:t>POC</a:t>
            </a:r>
            <a:r>
              <a:rPr sz="2000" spc="-5" dirty="0">
                <a:solidFill>
                  <a:srgbClr val="585858"/>
                </a:solidFill>
                <a:latin typeface="Calibri Light"/>
                <a:cs typeface="Calibri Light"/>
              </a:rPr>
              <a:t> </a:t>
            </a:r>
            <a:r>
              <a:rPr sz="2000" dirty="0">
                <a:solidFill>
                  <a:srgbClr val="585858"/>
                </a:solidFill>
                <a:latin typeface="Calibri Light"/>
                <a:cs typeface="Calibri Light"/>
              </a:rPr>
              <a:t>sans</a:t>
            </a:r>
            <a:r>
              <a:rPr sz="2000" spc="-15" dirty="0">
                <a:solidFill>
                  <a:srgbClr val="585858"/>
                </a:solidFill>
                <a:latin typeface="Calibri Light"/>
                <a:cs typeface="Calibri Light"/>
              </a:rPr>
              <a:t> </a:t>
            </a:r>
            <a:r>
              <a:rPr sz="2000" dirty="0">
                <a:solidFill>
                  <a:srgbClr val="585858"/>
                </a:solidFill>
                <a:latin typeface="Calibri Light"/>
                <a:cs typeface="Calibri Light"/>
              </a:rPr>
              <a:t>délai</a:t>
            </a:r>
            <a:endParaRPr sz="2000" dirty="0">
              <a:latin typeface="Calibri Light"/>
              <a:cs typeface="Calibri Light"/>
            </a:endParaRPr>
          </a:p>
          <a:p>
            <a:pPr>
              <a:lnSpc>
                <a:spcPct val="100000"/>
              </a:lnSpc>
            </a:pPr>
            <a:endParaRPr sz="2000" dirty="0">
              <a:latin typeface="Calibri Light"/>
              <a:cs typeface="Calibri Light"/>
            </a:endParaRPr>
          </a:p>
          <a:p>
            <a:pPr marL="12700">
              <a:lnSpc>
                <a:spcPct val="100000"/>
              </a:lnSpc>
              <a:spcBef>
                <a:spcPts val="2014"/>
              </a:spcBef>
            </a:pPr>
            <a:r>
              <a:rPr lang="fr-MA" sz="2000" spc="-10" dirty="0">
                <a:solidFill>
                  <a:srgbClr val="585858"/>
                </a:solidFill>
                <a:latin typeface="Calibri Light"/>
                <a:cs typeface="Calibri Light"/>
              </a:rPr>
              <a:t>100% </a:t>
            </a:r>
            <a:r>
              <a:rPr sz="2000" spc="-10" dirty="0" err="1">
                <a:solidFill>
                  <a:srgbClr val="585858"/>
                </a:solidFill>
                <a:latin typeface="Calibri Light"/>
                <a:cs typeface="Calibri Light"/>
              </a:rPr>
              <a:t>paramétrable</a:t>
            </a:r>
            <a:r>
              <a:rPr sz="2000" spc="-40" dirty="0">
                <a:solidFill>
                  <a:srgbClr val="585858"/>
                </a:solidFill>
                <a:latin typeface="Calibri Light"/>
                <a:cs typeface="Calibri Light"/>
              </a:rPr>
              <a:t> </a:t>
            </a:r>
            <a:r>
              <a:rPr sz="2000" spc="-5" dirty="0">
                <a:solidFill>
                  <a:srgbClr val="585858"/>
                </a:solidFill>
                <a:latin typeface="Calibri Light"/>
                <a:cs typeface="Calibri Light"/>
              </a:rPr>
              <a:t>et</a:t>
            </a:r>
            <a:r>
              <a:rPr sz="2000" spc="-35" dirty="0">
                <a:solidFill>
                  <a:srgbClr val="585858"/>
                </a:solidFill>
                <a:latin typeface="Calibri Light"/>
                <a:cs typeface="Calibri Light"/>
              </a:rPr>
              <a:t> </a:t>
            </a:r>
            <a:r>
              <a:rPr sz="2000" spc="-10" dirty="0">
                <a:solidFill>
                  <a:srgbClr val="585858"/>
                </a:solidFill>
                <a:latin typeface="Calibri Light"/>
                <a:cs typeface="Calibri Light"/>
              </a:rPr>
              <a:t>évolutive</a:t>
            </a:r>
            <a:endParaRPr sz="2000" dirty="0">
              <a:latin typeface="Calibri Light"/>
              <a:cs typeface="Calibri Light"/>
            </a:endParaRPr>
          </a:p>
          <a:p>
            <a:pPr>
              <a:lnSpc>
                <a:spcPct val="100000"/>
              </a:lnSpc>
            </a:pPr>
            <a:endParaRPr sz="2000" dirty="0">
              <a:latin typeface="Calibri Light"/>
              <a:cs typeface="Calibri Light"/>
            </a:endParaRPr>
          </a:p>
          <a:p>
            <a:pPr marL="12700" marR="906780">
              <a:lnSpc>
                <a:spcPct val="100000"/>
              </a:lnSpc>
              <a:spcBef>
                <a:spcPts val="1585"/>
              </a:spcBef>
            </a:pPr>
            <a:r>
              <a:rPr lang="en-CA" sz="2000" spc="-15" dirty="0">
                <a:solidFill>
                  <a:srgbClr val="585858"/>
                </a:solidFill>
                <a:latin typeface="Calibri Light"/>
                <a:cs typeface="Calibri Light"/>
              </a:rPr>
              <a:t>I</a:t>
            </a:r>
            <a:r>
              <a:rPr sz="2000" spc="-15" dirty="0" err="1">
                <a:solidFill>
                  <a:srgbClr val="585858"/>
                </a:solidFill>
                <a:latin typeface="Calibri Light"/>
                <a:cs typeface="Calibri Light"/>
              </a:rPr>
              <a:t>nterface</a:t>
            </a:r>
            <a:r>
              <a:rPr sz="2000" spc="-15" dirty="0">
                <a:solidFill>
                  <a:srgbClr val="585858"/>
                </a:solidFill>
                <a:latin typeface="Calibri Light"/>
                <a:cs typeface="Calibri Light"/>
              </a:rPr>
              <a:t> </a:t>
            </a:r>
            <a:r>
              <a:rPr sz="2000" spc="-10" dirty="0">
                <a:solidFill>
                  <a:srgbClr val="585858"/>
                </a:solidFill>
                <a:latin typeface="Calibri Light"/>
                <a:cs typeface="Calibri Light"/>
              </a:rPr>
              <a:t>ergonomique, facile </a:t>
            </a:r>
            <a:r>
              <a:rPr sz="2000" spc="-530" dirty="0">
                <a:solidFill>
                  <a:srgbClr val="585858"/>
                </a:solidFill>
                <a:latin typeface="Calibri Light"/>
                <a:cs typeface="Calibri Light"/>
              </a:rPr>
              <a:t> </a:t>
            </a:r>
            <a:r>
              <a:rPr sz="2000" spc="-5" dirty="0">
                <a:solidFill>
                  <a:srgbClr val="585858"/>
                </a:solidFill>
                <a:latin typeface="Calibri Light"/>
                <a:cs typeface="Calibri Light"/>
              </a:rPr>
              <a:t>et</a:t>
            </a:r>
            <a:r>
              <a:rPr sz="2000" spc="-25" dirty="0">
                <a:solidFill>
                  <a:srgbClr val="585858"/>
                </a:solidFill>
                <a:latin typeface="Calibri Light"/>
                <a:cs typeface="Calibri Light"/>
              </a:rPr>
              <a:t> </a:t>
            </a:r>
            <a:r>
              <a:rPr sz="2000" spc="-10" dirty="0">
                <a:solidFill>
                  <a:srgbClr val="585858"/>
                </a:solidFill>
                <a:latin typeface="Calibri Light"/>
                <a:cs typeface="Calibri Light"/>
              </a:rPr>
              <a:t>rapide </a:t>
            </a:r>
            <a:r>
              <a:rPr sz="2000" dirty="0">
                <a:solidFill>
                  <a:srgbClr val="585858"/>
                </a:solidFill>
                <a:latin typeface="Calibri Light"/>
                <a:cs typeface="Calibri Light"/>
              </a:rPr>
              <a:t>à</a:t>
            </a:r>
            <a:r>
              <a:rPr sz="2000" spc="-25" dirty="0">
                <a:solidFill>
                  <a:srgbClr val="585858"/>
                </a:solidFill>
                <a:latin typeface="Calibri Light"/>
                <a:cs typeface="Calibri Light"/>
              </a:rPr>
              <a:t> </a:t>
            </a:r>
            <a:r>
              <a:rPr sz="2000" spc="-15" dirty="0">
                <a:solidFill>
                  <a:srgbClr val="585858"/>
                </a:solidFill>
                <a:latin typeface="Calibri Light"/>
                <a:cs typeface="Calibri Light"/>
              </a:rPr>
              <a:t>prendre </a:t>
            </a:r>
            <a:r>
              <a:rPr sz="2000" spc="-5" dirty="0">
                <a:solidFill>
                  <a:srgbClr val="585858"/>
                </a:solidFill>
                <a:latin typeface="Calibri Light"/>
                <a:cs typeface="Calibri Light"/>
              </a:rPr>
              <a:t>en</a:t>
            </a:r>
            <a:r>
              <a:rPr sz="2000" spc="-10" dirty="0">
                <a:solidFill>
                  <a:srgbClr val="585858"/>
                </a:solidFill>
                <a:latin typeface="Calibri Light"/>
                <a:cs typeface="Calibri Light"/>
              </a:rPr>
              <a:t> </a:t>
            </a:r>
            <a:r>
              <a:rPr sz="2000" spc="-5" dirty="0">
                <a:solidFill>
                  <a:srgbClr val="585858"/>
                </a:solidFill>
                <a:latin typeface="Calibri Light"/>
                <a:cs typeface="Calibri Light"/>
              </a:rPr>
              <a:t>main</a:t>
            </a:r>
            <a:endParaRPr sz="2000" dirty="0">
              <a:latin typeface="Calibri Light"/>
              <a:cs typeface="Calibri Light"/>
            </a:endParaRPr>
          </a:p>
        </p:txBody>
      </p:sp>
      <p:grpSp>
        <p:nvGrpSpPr>
          <p:cNvPr id="15" name="object 6">
            <a:extLst>
              <a:ext uri="{FF2B5EF4-FFF2-40B4-BE49-F238E27FC236}">
                <a16:creationId xmlns:a16="http://schemas.microsoft.com/office/drawing/2014/main" id="{88BAC868-53F0-41EF-B64F-C4E7184A7373}"/>
              </a:ext>
            </a:extLst>
          </p:cNvPr>
          <p:cNvGrpSpPr/>
          <p:nvPr/>
        </p:nvGrpSpPr>
        <p:grpSpPr>
          <a:xfrm>
            <a:off x="698520" y="2469433"/>
            <a:ext cx="349250" cy="461355"/>
            <a:chOff x="711324" y="2324574"/>
            <a:chExt cx="349250" cy="394335"/>
          </a:xfrm>
        </p:grpSpPr>
        <p:sp>
          <p:nvSpPr>
            <p:cNvPr id="16" name="object 7">
              <a:extLst>
                <a:ext uri="{FF2B5EF4-FFF2-40B4-BE49-F238E27FC236}">
                  <a16:creationId xmlns:a16="http://schemas.microsoft.com/office/drawing/2014/main" id="{59AC8991-3AAE-4EF7-9AA5-4BDBA8877578}"/>
                </a:ext>
              </a:extLst>
            </p:cNvPr>
            <p:cNvSpPr/>
            <p:nvPr/>
          </p:nvSpPr>
          <p:spPr>
            <a:xfrm>
              <a:off x="711324" y="2391161"/>
              <a:ext cx="266700" cy="175895"/>
            </a:xfrm>
            <a:custGeom>
              <a:avLst/>
              <a:gdLst/>
              <a:ahLst/>
              <a:cxnLst/>
              <a:rect l="l" t="t" r="r" b="b"/>
              <a:pathLst>
                <a:path w="266700" h="175894">
                  <a:moveTo>
                    <a:pt x="91301" y="0"/>
                  </a:moveTo>
                  <a:lnTo>
                    <a:pt x="0" y="55582"/>
                  </a:lnTo>
                  <a:lnTo>
                    <a:pt x="197382" y="175623"/>
                  </a:lnTo>
                  <a:lnTo>
                    <a:pt x="266362" y="106466"/>
                  </a:lnTo>
                  <a:lnTo>
                    <a:pt x="91301" y="0"/>
                  </a:lnTo>
                  <a:close/>
                </a:path>
              </a:pathLst>
            </a:custGeom>
            <a:solidFill>
              <a:srgbClr val="128EC7"/>
            </a:solidFill>
          </p:spPr>
          <p:txBody>
            <a:bodyPr wrap="square" lIns="0" tIns="0" rIns="0" bIns="0" rtlCol="0"/>
            <a:lstStyle/>
            <a:p>
              <a:endParaRPr/>
            </a:p>
          </p:txBody>
        </p:sp>
        <p:pic>
          <p:nvPicPr>
            <p:cNvPr id="19" name="object 8">
              <a:extLst>
                <a:ext uri="{FF2B5EF4-FFF2-40B4-BE49-F238E27FC236}">
                  <a16:creationId xmlns:a16="http://schemas.microsoft.com/office/drawing/2014/main" id="{EEA26F97-BB01-44EB-83FB-DEB909B5DDD0}"/>
                </a:ext>
              </a:extLst>
            </p:cNvPr>
            <p:cNvPicPr/>
            <p:nvPr/>
          </p:nvPicPr>
          <p:blipFill>
            <a:blip r:embed="rId2" cstate="print"/>
            <a:stretch>
              <a:fillRect/>
            </a:stretch>
          </p:blipFill>
          <p:spPr>
            <a:xfrm>
              <a:off x="711324" y="2324574"/>
              <a:ext cx="349065" cy="394292"/>
            </a:xfrm>
            <a:prstGeom prst="rect">
              <a:avLst/>
            </a:prstGeom>
          </p:spPr>
        </p:pic>
      </p:grpSp>
      <p:sp>
        <p:nvSpPr>
          <p:cNvPr id="20" name="object 9">
            <a:extLst>
              <a:ext uri="{FF2B5EF4-FFF2-40B4-BE49-F238E27FC236}">
                <a16:creationId xmlns:a16="http://schemas.microsoft.com/office/drawing/2014/main" id="{E8B5E255-982D-407F-800E-761409EA944E}"/>
              </a:ext>
            </a:extLst>
          </p:cNvPr>
          <p:cNvSpPr/>
          <p:nvPr/>
        </p:nvSpPr>
        <p:spPr>
          <a:xfrm>
            <a:off x="648355" y="3578259"/>
            <a:ext cx="367030" cy="396875"/>
          </a:xfrm>
          <a:custGeom>
            <a:avLst/>
            <a:gdLst/>
            <a:ahLst/>
            <a:cxnLst/>
            <a:rect l="l" t="t" r="r" b="b"/>
            <a:pathLst>
              <a:path w="367030" h="396875">
                <a:moveTo>
                  <a:pt x="96062" y="255244"/>
                </a:moveTo>
                <a:lnTo>
                  <a:pt x="90614" y="249796"/>
                </a:lnTo>
                <a:lnTo>
                  <a:pt x="77165" y="249796"/>
                </a:lnTo>
                <a:lnTo>
                  <a:pt x="71716" y="255244"/>
                </a:lnTo>
                <a:lnTo>
                  <a:pt x="71716" y="268706"/>
                </a:lnTo>
                <a:lnTo>
                  <a:pt x="77165" y="274167"/>
                </a:lnTo>
                <a:lnTo>
                  <a:pt x="90614" y="274167"/>
                </a:lnTo>
                <a:lnTo>
                  <a:pt x="96062" y="268706"/>
                </a:lnTo>
                <a:lnTo>
                  <a:pt x="96062" y="261975"/>
                </a:lnTo>
                <a:lnTo>
                  <a:pt x="96062" y="255244"/>
                </a:lnTo>
                <a:close/>
              </a:path>
              <a:path w="367030" h="396875">
                <a:moveTo>
                  <a:pt x="217805" y="176682"/>
                </a:moveTo>
                <a:lnTo>
                  <a:pt x="193459" y="176682"/>
                </a:lnTo>
                <a:lnTo>
                  <a:pt x="193459" y="247840"/>
                </a:lnTo>
                <a:lnTo>
                  <a:pt x="217805" y="223494"/>
                </a:lnTo>
                <a:lnTo>
                  <a:pt x="217805" y="176682"/>
                </a:lnTo>
                <a:close/>
              </a:path>
              <a:path w="367030" h="396875">
                <a:moveTo>
                  <a:pt x="217805" y="139496"/>
                </a:moveTo>
                <a:lnTo>
                  <a:pt x="212356" y="134035"/>
                </a:lnTo>
                <a:lnTo>
                  <a:pt x="198907" y="134035"/>
                </a:lnTo>
                <a:lnTo>
                  <a:pt x="193459" y="139496"/>
                </a:lnTo>
                <a:lnTo>
                  <a:pt x="193459" y="152946"/>
                </a:lnTo>
                <a:lnTo>
                  <a:pt x="198907" y="158407"/>
                </a:lnTo>
                <a:lnTo>
                  <a:pt x="212356" y="158407"/>
                </a:lnTo>
                <a:lnTo>
                  <a:pt x="217805" y="152946"/>
                </a:lnTo>
                <a:lnTo>
                  <a:pt x="217805" y="146227"/>
                </a:lnTo>
                <a:lnTo>
                  <a:pt x="217805" y="139496"/>
                </a:lnTo>
                <a:close/>
              </a:path>
              <a:path w="367030" h="396875">
                <a:moveTo>
                  <a:pt x="366471" y="74841"/>
                </a:moveTo>
                <a:lnTo>
                  <a:pt x="361746" y="71691"/>
                </a:lnTo>
                <a:lnTo>
                  <a:pt x="354990" y="70218"/>
                </a:lnTo>
                <a:lnTo>
                  <a:pt x="348107" y="71272"/>
                </a:lnTo>
                <a:lnTo>
                  <a:pt x="341972" y="74942"/>
                </a:lnTo>
                <a:lnTo>
                  <a:pt x="321284" y="96266"/>
                </a:lnTo>
                <a:lnTo>
                  <a:pt x="298615" y="83058"/>
                </a:lnTo>
                <a:lnTo>
                  <a:pt x="274637" y="72809"/>
                </a:lnTo>
                <a:lnTo>
                  <a:pt x="249631" y="65773"/>
                </a:lnTo>
                <a:lnTo>
                  <a:pt x="223888" y="62153"/>
                </a:lnTo>
                <a:lnTo>
                  <a:pt x="223888" y="36563"/>
                </a:lnTo>
                <a:lnTo>
                  <a:pt x="278676" y="36563"/>
                </a:lnTo>
                <a:lnTo>
                  <a:pt x="278676" y="0"/>
                </a:lnTo>
                <a:lnTo>
                  <a:pt x="132588" y="0"/>
                </a:lnTo>
                <a:lnTo>
                  <a:pt x="132588" y="36563"/>
                </a:lnTo>
                <a:lnTo>
                  <a:pt x="187375" y="36563"/>
                </a:lnTo>
                <a:lnTo>
                  <a:pt x="187375" y="61544"/>
                </a:lnTo>
                <a:lnTo>
                  <a:pt x="140766" y="71132"/>
                </a:lnTo>
                <a:lnTo>
                  <a:pt x="98615" y="90563"/>
                </a:lnTo>
                <a:lnTo>
                  <a:pt x="62204" y="118579"/>
                </a:lnTo>
                <a:lnTo>
                  <a:pt x="32854" y="153962"/>
                </a:lnTo>
                <a:lnTo>
                  <a:pt x="11849" y="195478"/>
                </a:lnTo>
                <a:lnTo>
                  <a:pt x="508" y="241871"/>
                </a:lnTo>
                <a:lnTo>
                  <a:pt x="0" y="289648"/>
                </a:lnTo>
                <a:lnTo>
                  <a:pt x="10020" y="335089"/>
                </a:lnTo>
                <a:lnTo>
                  <a:pt x="29641" y="376669"/>
                </a:lnTo>
                <a:lnTo>
                  <a:pt x="44996" y="396303"/>
                </a:lnTo>
                <a:lnTo>
                  <a:pt x="70878" y="370420"/>
                </a:lnTo>
                <a:lnTo>
                  <a:pt x="58420" y="354266"/>
                </a:lnTo>
                <a:lnTo>
                  <a:pt x="41275" y="313499"/>
                </a:lnTo>
                <a:lnTo>
                  <a:pt x="35204" y="268071"/>
                </a:lnTo>
                <a:lnTo>
                  <a:pt x="41275" y="222643"/>
                </a:lnTo>
                <a:lnTo>
                  <a:pt x="58420" y="181876"/>
                </a:lnTo>
                <a:lnTo>
                  <a:pt x="85039" y="147370"/>
                </a:lnTo>
                <a:lnTo>
                  <a:pt x="119519" y="120726"/>
                </a:lnTo>
                <a:lnTo>
                  <a:pt x="160248" y="103568"/>
                </a:lnTo>
                <a:lnTo>
                  <a:pt x="205625" y="97485"/>
                </a:lnTo>
                <a:lnTo>
                  <a:pt x="251015" y="103568"/>
                </a:lnTo>
                <a:lnTo>
                  <a:pt x="291744" y="120726"/>
                </a:lnTo>
                <a:lnTo>
                  <a:pt x="308013" y="133286"/>
                </a:lnTo>
                <a:lnTo>
                  <a:pt x="343814" y="97485"/>
                </a:lnTo>
                <a:lnTo>
                  <a:pt x="345033" y="96266"/>
                </a:lnTo>
                <a:lnTo>
                  <a:pt x="366471" y="74841"/>
                </a:lnTo>
                <a:close/>
              </a:path>
            </a:pathLst>
          </a:custGeom>
          <a:solidFill>
            <a:srgbClr val="128EC7"/>
          </a:solidFill>
        </p:spPr>
        <p:txBody>
          <a:bodyPr wrap="square" lIns="0" tIns="0" rIns="0" bIns="0" rtlCol="0"/>
          <a:lstStyle/>
          <a:p>
            <a:endParaRPr/>
          </a:p>
        </p:txBody>
      </p:sp>
      <p:sp>
        <p:nvSpPr>
          <p:cNvPr id="21" name="object 10">
            <a:extLst>
              <a:ext uri="{FF2B5EF4-FFF2-40B4-BE49-F238E27FC236}">
                <a16:creationId xmlns:a16="http://schemas.microsoft.com/office/drawing/2014/main" id="{ABE74881-3DCA-4DF6-AC69-9B9DC82D0946}"/>
              </a:ext>
            </a:extLst>
          </p:cNvPr>
          <p:cNvSpPr/>
          <p:nvPr/>
        </p:nvSpPr>
        <p:spPr>
          <a:xfrm>
            <a:off x="635909" y="4795001"/>
            <a:ext cx="353060" cy="353695"/>
          </a:xfrm>
          <a:custGeom>
            <a:avLst/>
            <a:gdLst/>
            <a:ahLst/>
            <a:cxnLst/>
            <a:rect l="l" t="t" r="r" b="b"/>
            <a:pathLst>
              <a:path w="353059" h="353695">
                <a:moveTo>
                  <a:pt x="77911" y="43366"/>
                </a:moveTo>
                <a:lnTo>
                  <a:pt x="43216" y="78181"/>
                </a:lnTo>
                <a:lnTo>
                  <a:pt x="58433" y="123991"/>
                </a:lnTo>
                <a:lnTo>
                  <a:pt x="53649" y="133267"/>
                </a:lnTo>
                <a:lnTo>
                  <a:pt x="49379" y="142773"/>
                </a:lnTo>
                <a:lnTo>
                  <a:pt x="45679" y="152508"/>
                </a:lnTo>
                <a:lnTo>
                  <a:pt x="42607" y="162471"/>
                </a:lnTo>
                <a:lnTo>
                  <a:pt x="0" y="183238"/>
                </a:lnTo>
                <a:lnTo>
                  <a:pt x="0" y="232102"/>
                </a:lnTo>
                <a:lnTo>
                  <a:pt x="42607" y="253480"/>
                </a:lnTo>
                <a:lnTo>
                  <a:pt x="45679" y="263434"/>
                </a:lnTo>
                <a:lnTo>
                  <a:pt x="49379" y="273102"/>
                </a:lnTo>
                <a:lnTo>
                  <a:pt x="53649" y="282426"/>
                </a:lnTo>
                <a:lnTo>
                  <a:pt x="58433" y="291349"/>
                </a:lnTo>
                <a:lnTo>
                  <a:pt x="43216" y="337159"/>
                </a:lnTo>
                <a:lnTo>
                  <a:pt x="59528" y="353527"/>
                </a:lnTo>
                <a:lnTo>
                  <a:pt x="154565" y="258246"/>
                </a:lnTo>
                <a:lnTo>
                  <a:pt x="139673" y="236129"/>
                </a:lnTo>
                <a:lnTo>
                  <a:pt x="133909" y="207670"/>
                </a:lnTo>
                <a:lnTo>
                  <a:pt x="139673" y="179211"/>
                </a:lnTo>
                <a:lnTo>
                  <a:pt x="155365" y="155905"/>
                </a:lnTo>
                <a:lnTo>
                  <a:pt x="178590" y="140158"/>
                </a:lnTo>
                <a:lnTo>
                  <a:pt x="206951" y="134375"/>
                </a:lnTo>
                <a:lnTo>
                  <a:pt x="278120" y="134375"/>
                </a:lnTo>
                <a:lnTo>
                  <a:pt x="352436" y="59868"/>
                </a:lnTo>
                <a:lnTo>
                  <a:pt x="351208" y="58636"/>
                </a:lnTo>
                <a:lnTo>
                  <a:pt x="123562" y="58636"/>
                </a:lnTo>
                <a:lnTo>
                  <a:pt x="77911" y="43366"/>
                </a:lnTo>
                <a:close/>
              </a:path>
              <a:path w="353059" h="353695">
                <a:moveTo>
                  <a:pt x="278120" y="134375"/>
                </a:moveTo>
                <a:lnTo>
                  <a:pt x="206951" y="134375"/>
                </a:lnTo>
                <a:lnTo>
                  <a:pt x="235311" y="140158"/>
                </a:lnTo>
                <a:lnTo>
                  <a:pt x="257408" y="155140"/>
                </a:lnTo>
                <a:lnTo>
                  <a:pt x="278120" y="134375"/>
                </a:lnTo>
                <a:close/>
              </a:path>
              <a:path w="353059" h="353695">
                <a:moveTo>
                  <a:pt x="231298" y="0"/>
                </a:moveTo>
                <a:lnTo>
                  <a:pt x="182603" y="0"/>
                </a:lnTo>
                <a:lnTo>
                  <a:pt x="161300" y="42755"/>
                </a:lnTo>
                <a:lnTo>
                  <a:pt x="151380" y="45838"/>
                </a:lnTo>
                <a:lnTo>
                  <a:pt x="141746" y="49550"/>
                </a:lnTo>
                <a:lnTo>
                  <a:pt x="132454" y="53835"/>
                </a:lnTo>
                <a:lnTo>
                  <a:pt x="123562" y="58636"/>
                </a:lnTo>
                <a:lnTo>
                  <a:pt x="290340" y="58636"/>
                </a:lnTo>
                <a:lnTo>
                  <a:pt x="281096" y="53835"/>
                </a:lnTo>
                <a:lnTo>
                  <a:pt x="271623" y="49550"/>
                </a:lnTo>
                <a:lnTo>
                  <a:pt x="261922" y="45838"/>
                </a:lnTo>
                <a:lnTo>
                  <a:pt x="251993" y="42755"/>
                </a:lnTo>
                <a:lnTo>
                  <a:pt x="231298" y="0"/>
                </a:lnTo>
                <a:close/>
              </a:path>
              <a:path w="353059" h="353695">
                <a:moveTo>
                  <a:pt x="335991" y="43366"/>
                </a:moveTo>
                <a:lnTo>
                  <a:pt x="290340" y="58636"/>
                </a:lnTo>
                <a:lnTo>
                  <a:pt x="351208" y="58636"/>
                </a:lnTo>
                <a:lnTo>
                  <a:pt x="335991" y="43366"/>
                </a:lnTo>
                <a:close/>
              </a:path>
            </a:pathLst>
          </a:custGeom>
          <a:solidFill>
            <a:srgbClr val="128EC7"/>
          </a:solidFill>
        </p:spPr>
        <p:txBody>
          <a:bodyPr wrap="square" lIns="0" tIns="0" rIns="0" bIns="0" rtlCol="0"/>
          <a:lstStyle/>
          <a:p>
            <a:endParaRPr/>
          </a:p>
        </p:txBody>
      </p:sp>
      <p:grpSp>
        <p:nvGrpSpPr>
          <p:cNvPr id="22" name="object 13">
            <a:extLst>
              <a:ext uri="{FF2B5EF4-FFF2-40B4-BE49-F238E27FC236}">
                <a16:creationId xmlns:a16="http://schemas.microsoft.com/office/drawing/2014/main" id="{05453598-693B-4C63-A265-4CAA4BF86EC7}"/>
              </a:ext>
            </a:extLst>
          </p:cNvPr>
          <p:cNvGrpSpPr/>
          <p:nvPr/>
        </p:nvGrpSpPr>
        <p:grpSpPr>
          <a:xfrm>
            <a:off x="699109" y="5898982"/>
            <a:ext cx="349250" cy="448945"/>
            <a:chOff x="760475" y="5710432"/>
            <a:chExt cx="349250" cy="448945"/>
          </a:xfrm>
        </p:grpSpPr>
        <p:sp>
          <p:nvSpPr>
            <p:cNvPr id="23" name="object 14">
              <a:extLst>
                <a:ext uri="{FF2B5EF4-FFF2-40B4-BE49-F238E27FC236}">
                  <a16:creationId xmlns:a16="http://schemas.microsoft.com/office/drawing/2014/main" id="{7C94FD9F-F4B4-439E-B6BE-DC86BCEEC5AE}"/>
                </a:ext>
              </a:extLst>
            </p:cNvPr>
            <p:cNvSpPr/>
            <p:nvPr/>
          </p:nvSpPr>
          <p:spPr>
            <a:xfrm>
              <a:off x="760463" y="5733237"/>
              <a:ext cx="349250" cy="426084"/>
            </a:xfrm>
            <a:custGeom>
              <a:avLst/>
              <a:gdLst/>
              <a:ahLst/>
              <a:cxnLst/>
              <a:rect l="l" t="t" r="r" b="b"/>
              <a:pathLst>
                <a:path w="349250" h="426085">
                  <a:moveTo>
                    <a:pt x="285927" y="147269"/>
                  </a:moveTo>
                  <a:lnTo>
                    <a:pt x="283692" y="133146"/>
                  </a:lnTo>
                  <a:lnTo>
                    <a:pt x="280035" y="124739"/>
                  </a:lnTo>
                  <a:lnTo>
                    <a:pt x="276377" y="121145"/>
                  </a:lnTo>
                  <a:lnTo>
                    <a:pt x="182626" y="121145"/>
                  </a:lnTo>
                  <a:lnTo>
                    <a:pt x="88887" y="121145"/>
                  </a:lnTo>
                  <a:lnTo>
                    <a:pt x="85229" y="124739"/>
                  </a:lnTo>
                  <a:lnTo>
                    <a:pt x="81584" y="130733"/>
                  </a:lnTo>
                  <a:lnTo>
                    <a:pt x="77851" y="143027"/>
                  </a:lnTo>
                  <a:lnTo>
                    <a:pt x="79146" y="155321"/>
                  </a:lnTo>
                  <a:lnTo>
                    <a:pt x="85001" y="165823"/>
                  </a:lnTo>
                  <a:lnTo>
                    <a:pt x="94970" y="172720"/>
                  </a:lnTo>
                  <a:lnTo>
                    <a:pt x="98628" y="173913"/>
                  </a:lnTo>
                  <a:lnTo>
                    <a:pt x="99847" y="176314"/>
                  </a:lnTo>
                  <a:lnTo>
                    <a:pt x="101053" y="179920"/>
                  </a:lnTo>
                  <a:lnTo>
                    <a:pt x="104965" y="195453"/>
                  </a:lnTo>
                  <a:lnTo>
                    <a:pt x="111252" y="209753"/>
                  </a:lnTo>
                  <a:lnTo>
                    <a:pt x="141808" y="242455"/>
                  </a:lnTo>
                  <a:lnTo>
                    <a:pt x="177761" y="253098"/>
                  </a:lnTo>
                  <a:lnTo>
                    <a:pt x="196723" y="251409"/>
                  </a:lnTo>
                  <a:lnTo>
                    <a:pt x="241071" y="220700"/>
                  </a:lnTo>
                  <a:lnTo>
                    <a:pt x="259346" y="178727"/>
                  </a:lnTo>
                  <a:lnTo>
                    <a:pt x="260553" y="177533"/>
                  </a:lnTo>
                  <a:lnTo>
                    <a:pt x="261772" y="173913"/>
                  </a:lnTo>
                  <a:lnTo>
                    <a:pt x="262978" y="173913"/>
                  </a:lnTo>
                  <a:lnTo>
                    <a:pt x="274434" y="169227"/>
                  </a:lnTo>
                  <a:lnTo>
                    <a:pt x="282460" y="159829"/>
                  </a:lnTo>
                  <a:lnTo>
                    <a:pt x="285927" y="147269"/>
                  </a:lnTo>
                  <a:close/>
                </a:path>
                <a:path w="349250" h="426085">
                  <a:moveTo>
                    <a:pt x="295846" y="74371"/>
                  </a:moveTo>
                  <a:lnTo>
                    <a:pt x="282473" y="74371"/>
                  </a:lnTo>
                  <a:lnTo>
                    <a:pt x="280035" y="73164"/>
                  </a:lnTo>
                  <a:lnTo>
                    <a:pt x="278815" y="69557"/>
                  </a:lnTo>
                  <a:lnTo>
                    <a:pt x="272211" y="53149"/>
                  </a:lnTo>
                  <a:lnTo>
                    <a:pt x="239852" y="11976"/>
                  </a:lnTo>
                  <a:lnTo>
                    <a:pt x="221602" y="0"/>
                  </a:lnTo>
                  <a:lnTo>
                    <a:pt x="220370" y="0"/>
                  </a:lnTo>
                  <a:lnTo>
                    <a:pt x="220370" y="2400"/>
                  </a:lnTo>
                  <a:lnTo>
                    <a:pt x="219151" y="4787"/>
                  </a:lnTo>
                  <a:lnTo>
                    <a:pt x="219049" y="70319"/>
                  </a:lnTo>
                  <a:lnTo>
                    <a:pt x="182791" y="90855"/>
                  </a:lnTo>
                  <a:lnTo>
                    <a:pt x="173520" y="90639"/>
                  </a:lnTo>
                  <a:lnTo>
                    <a:pt x="144894" y="68364"/>
                  </a:lnTo>
                  <a:lnTo>
                    <a:pt x="144894" y="0"/>
                  </a:lnTo>
                  <a:lnTo>
                    <a:pt x="142455" y="0"/>
                  </a:lnTo>
                  <a:lnTo>
                    <a:pt x="141236" y="1193"/>
                  </a:lnTo>
                  <a:lnTo>
                    <a:pt x="140017" y="1193"/>
                  </a:lnTo>
                  <a:lnTo>
                    <a:pt x="122936" y="13309"/>
                  </a:lnTo>
                  <a:lnTo>
                    <a:pt x="108369" y="27889"/>
                  </a:lnTo>
                  <a:lnTo>
                    <a:pt x="96532" y="44716"/>
                  </a:lnTo>
                  <a:lnTo>
                    <a:pt x="87668" y="63563"/>
                  </a:lnTo>
                  <a:lnTo>
                    <a:pt x="85217" y="70319"/>
                  </a:lnTo>
                  <a:lnTo>
                    <a:pt x="83553" y="73469"/>
                  </a:lnTo>
                  <a:lnTo>
                    <a:pt x="80302" y="74371"/>
                  </a:lnTo>
                  <a:lnTo>
                    <a:pt x="69405" y="74371"/>
                  </a:lnTo>
                  <a:lnTo>
                    <a:pt x="68186" y="75565"/>
                  </a:lnTo>
                  <a:lnTo>
                    <a:pt x="68186" y="107950"/>
                  </a:lnTo>
                  <a:lnTo>
                    <a:pt x="293420" y="107950"/>
                  </a:lnTo>
                  <a:lnTo>
                    <a:pt x="295846" y="106756"/>
                  </a:lnTo>
                  <a:lnTo>
                    <a:pt x="295846" y="90855"/>
                  </a:lnTo>
                  <a:lnTo>
                    <a:pt x="295846" y="74371"/>
                  </a:lnTo>
                  <a:close/>
                </a:path>
                <a:path w="349250" h="426085">
                  <a:moveTo>
                    <a:pt x="348996" y="317500"/>
                  </a:moveTo>
                  <a:lnTo>
                    <a:pt x="326148" y="281012"/>
                  </a:lnTo>
                  <a:lnTo>
                    <a:pt x="285534" y="269214"/>
                  </a:lnTo>
                  <a:lnTo>
                    <a:pt x="276529" y="268986"/>
                  </a:lnTo>
                  <a:lnTo>
                    <a:pt x="267766" y="269214"/>
                  </a:lnTo>
                  <a:lnTo>
                    <a:pt x="259346" y="269887"/>
                  </a:lnTo>
                  <a:lnTo>
                    <a:pt x="254469" y="269887"/>
                  </a:lnTo>
                  <a:lnTo>
                    <a:pt x="252653" y="268693"/>
                  </a:lnTo>
                  <a:lnTo>
                    <a:pt x="247154" y="265074"/>
                  </a:lnTo>
                  <a:lnTo>
                    <a:pt x="243509" y="260286"/>
                  </a:lnTo>
                  <a:lnTo>
                    <a:pt x="238633" y="256692"/>
                  </a:lnTo>
                  <a:lnTo>
                    <a:pt x="234975" y="253098"/>
                  </a:lnTo>
                  <a:lnTo>
                    <a:pt x="233768" y="250685"/>
                  </a:lnTo>
                  <a:lnTo>
                    <a:pt x="231343" y="250685"/>
                  </a:lnTo>
                  <a:lnTo>
                    <a:pt x="191223" y="267766"/>
                  </a:lnTo>
                  <a:lnTo>
                    <a:pt x="178981" y="268605"/>
                  </a:lnTo>
                  <a:lnTo>
                    <a:pt x="166738" y="267766"/>
                  </a:lnTo>
                  <a:lnTo>
                    <a:pt x="153720" y="264934"/>
                  </a:lnTo>
                  <a:lnTo>
                    <a:pt x="141160" y="260083"/>
                  </a:lnTo>
                  <a:lnTo>
                    <a:pt x="129057" y="253098"/>
                  </a:lnTo>
                  <a:lnTo>
                    <a:pt x="126631" y="250685"/>
                  </a:lnTo>
                  <a:lnTo>
                    <a:pt x="124193" y="250685"/>
                  </a:lnTo>
                  <a:lnTo>
                    <a:pt x="114452" y="260286"/>
                  </a:lnTo>
                  <a:lnTo>
                    <a:pt x="110794" y="265074"/>
                  </a:lnTo>
                  <a:lnTo>
                    <a:pt x="103492" y="269887"/>
                  </a:lnTo>
                  <a:lnTo>
                    <a:pt x="98628" y="269887"/>
                  </a:lnTo>
                  <a:lnTo>
                    <a:pt x="90195" y="269214"/>
                  </a:lnTo>
                  <a:lnTo>
                    <a:pt x="81432" y="268986"/>
                  </a:lnTo>
                  <a:lnTo>
                    <a:pt x="41402" y="274980"/>
                  </a:lnTo>
                  <a:lnTo>
                    <a:pt x="9144" y="315315"/>
                  </a:lnTo>
                  <a:lnTo>
                    <a:pt x="0" y="358648"/>
                  </a:lnTo>
                  <a:lnTo>
                    <a:pt x="0" y="416217"/>
                  </a:lnTo>
                  <a:lnTo>
                    <a:pt x="1219" y="424611"/>
                  </a:lnTo>
                  <a:lnTo>
                    <a:pt x="1219" y="425818"/>
                  </a:lnTo>
                  <a:lnTo>
                    <a:pt x="348996" y="425818"/>
                  </a:lnTo>
                  <a:lnTo>
                    <a:pt x="348996" y="317500"/>
                  </a:lnTo>
                  <a:close/>
                </a:path>
              </a:pathLst>
            </a:custGeom>
            <a:solidFill>
              <a:srgbClr val="118DC6"/>
            </a:solidFill>
          </p:spPr>
          <p:txBody>
            <a:bodyPr wrap="square" lIns="0" tIns="0" rIns="0" bIns="0" rtlCol="0"/>
            <a:lstStyle/>
            <a:p>
              <a:endParaRPr/>
            </a:p>
          </p:txBody>
        </p:sp>
        <p:pic>
          <p:nvPicPr>
            <p:cNvPr id="24" name="object 15">
              <a:extLst>
                <a:ext uri="{FF2B5EF4-FFF2-40B4-BE49-F238E27FC236}">
                  <a16:creationId xmlns:a16="http://schemas.microsoft.com/office/drawing/2014/main" id="{199E1DE7-998F-45E2-B131-3B8F22FEEC82}"/>
                </a:ext>
              </a:extLst>
            </p:cNvPr>
            <p:cNvPicPr/>
            <p:nvPr/>
          </p:nvPicPr>
          <p:blipFill>
            <a:blip r:embed="rId3" cstate="print"/>
            <a:stretch>
              <a:fillRect/>
            </a:stretch>
          </p:blipFill>
          <p:spPr>
            <a:xfrm>
              <a:off x="828655" y="5710432"/>
              <a:ext cx="227666" cy="405434"/>
            </a:xfrm>
            <a:prstGeom prst="rect">
              <a:avLst/>
            </a:prstGeom>
          </p:spPr>
        </p:pic>
      </p:grpSp>
      <p:pic>
        <p:nvPicPr>
          <p:cNvPr id="7170" name="Picture 2" descr="Confort et sécurité des employés en entreprise">
            <a:extLst>
              <a:ext uri="{FF2B5EF4-FFF2-40B4-BE49-F238E27FC236}">
                <a16:creationId xmlns:a16="http://schemas.microsoft.com/office/drawing/2014/main" id="{C1128CBF-A588-46F2-B297-779296890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20" y="1702143"/>
            <a:ext cx="6823296" cy="454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0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3871245" cy="340666"/>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342955" y="959018"/>
            <a:ext cx="4269453" cy="443711"/>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2800" spc="-45" dirty="0"/>
              <a:t>La gamme PRODUCTYS</a:t>
            </a:r>
            <a:endParaRPr lang="fr-MA" sz="2800" dirty="0"/>
          </a:p>
        </p:txBody>
      </p:sp>
      <p:sp>
        <p:nvSpPr>
          <p:cNvPr id="12" name="object 2">
            <a:extLst>
              <a:ext uri="{FF2B5EF4-FFF2-40B4-BE49-F238E27FC236}">
                <a16:creationId xmlns:a16="http://schemas.microsoft.com/office/drawing/2014/main" id="{1B546FA4-B935-4E40-BBA4-22B510FD685E}"/>
              </a:ext>
            </a:extLst>
          </p:cNvPr>
          <p:cNvSpPr txBox="1"/>
          <p:nvPr/>
        </p:nvSpPr>
        <p:spPr>
          <a:xfrm>
            <a:off x="1144947" y="2270212"/>
            <a:ext cx="4292600" cy="4156710"/>
          </a:xfrm>
          <a:prstGeom prst="rect">
            <a:avLst/>
          </a:prstGeom>
        </p:spPr>
        <p:txBody>
          <a:bodyPr vert="horz" wrap="square" lIns="0" tIns="12700" rIns="0" bIns="0" rtlCol="0">
            <a:spAutoFit/>
          </a:bodyPr>
          <a:lstStyle/>
          <a:p>
            <a:pPr marL="17780">
              <a:lnSpc>
                <a:spcPct val="100000"/>
              </a:lnSpc>
              <a:spcBef>
                <a:spcPts val="100"/>
              </a:spcBef>
            </a:pPr>
            <a:r>
              <a:rPr lang="en-CA" sz="2400" spc="-10" dirty="0">
                <a:solidFill>
                  <a:srgbClr val="585858"/>
                </a:solidFill>
                <a:latin typeface="Calibri Light"/>
                <a:cs typeface="Calibri Light"/>
              </a:rPr>
              <a:t>C</a:t>
            </a:r>
            <a:r>
              <a:rPr sz="2400" spc="-10" dirty="0" err="1">
                <a:solidFill>
                  <a:srgbClr val="585858"/>
                </a:solidFill>
                <a:latin typeface="Calibri Light"/>
                <a:cs typeface="Calibri Light"/>
              </a:rPr>
              <a:t>ompatible</a:t>
            </a:r>
            <a:r>
              <a:rPr sz="2400" spc="-10" dirty="0">
                <a:solidFill>
                  <a:srgbClr val="585858"/>
                </a:solidFill>
                <a:latin typeface="Calibri Light"/>
                <a:cs typeface="Calibri Light"/>
              </a:rPr>
              <a:t> </a:t>
            </a:r>
            <a:r>
              <a:rPr sz="2400" spc="-20" dirty="0">
                <a:solidFill>
                  <a:srgbClr val="585858"/>
                </a:solidFill>
                <a:latin typeface="Calibri Light"/>
                <a:cs typeface="Calibri Light"/>
              </a:rPr>
              <a:t>avec</a:t>
            </a:r>
            <a:r>
              <a:rPr sz="2400" spc="-15" dirty="0">
                <a:solidFill>
                  <a:srgbClr val="585858"/>
                </a:solidFill>
                <a:latin typeface="Calibri Light"/>
                <a:cs typeface="Calibri Light"/>
              </a:rPr>
              <a:t> </a:t>
            </a:r>
            <a:r>
              <a:rPr sz="2400" spc="-10" dirty="0">
                <a:solidFill>
                  <a:srgbClr val="585858"/>
                </a:solidFill>
                <a:latin typeface="Calibri Light"/>
                <a:cs typeface="Calibri Light"/>
              </a:rPr>
              <a:t>vos</a:t>
            </a:r>
            <a:r>
              <a:rPr sz="2400" spc="-15" dirty="0">
                <a:solidFill>
                  <a:srgbClr val="585858"/>
                </a:solidFill>
                <a:latin typeface="Calibri Light"/>
                <a:cs typeface="Calibri Light"/>
              </a:rPr>
              <a:t> </a:t>
            </a:r>
            <a:r>
              <a:rPr sz="2400" spc="-5" dirty="0">
                <a:solidFill>
                  <a:srgbClr val="585858"/>
                </a:solidFill>
                <a:latin typeface="Calibri Light"/>
                <a:cs typeface="Calibri Light"/>
              </a:rPr>
              <a:t>machines,</a:t>
            </a:r>
            <a:endParaRPr sz="2400" dirty="0">
              <a:latin typeface="Calibri Light"/>
              <a:cs typeface="Calibri Light"/>
            </a:endParaRPr>
          </a:p>
          <a:p>
            <a:pPr marL="17780">
              <a:lnSpc>
                <a:spcPct val="100000"/>
              </a:lnSpc>
              <a:spcBef>
                <a:spcPts val="5"/>
              </a:spcBef>
            </a:pPr>
            <a:r>
              <a:rPr sz="2400" spc="-15" dirty="0">
                <a:solidFill>
                  <a:srgbClr val="585858"/>
                </a:solidFill>
                <a:latin typeface="Calibri Light"/>
                <a:cs typeface="Calibri Light"/>
              </a:rPr>
              <a:t>votre</a:t>
            </a:r>
            <a:r>
              <a:rPr sz="2400" spc="-25" dirty="0">
                <a:solidFill>
                  <a:srgbClr val="585858"/>
                </a:solidFill>
                <a:latin typeface="Calibri Light"/>
                <a:cs typeface="Calibri Light"/>
              </a:rPr>
              <a:t> </a:t>
            </a:r>
            <a:r>
              <a:rPr sz="2400" spc="-80" dirty="0">
                <a:solidFill>
                  <a:srgbClr val="585858"/>
                </a:solidFill>
                <a:latin typeface="Calibri Light"/>
                <a:cs typeface="Calibri Light"/>
              </a:rPr>
              <a:t>ERP,</a:t>
            </a:r>
            <a:r>
              <a:rPr sz="2400" spc="-5" dirty="0">
                <a:solidFill>
                  <a:srgbClr val="585858"/>
                </a:solidFill>
                <a:latin typeface="Calibri Light"/>
                <a:cs typeface="Calibri Light"/>
              </a:rPr>
              <a:t> </a:t>
            </a:r>
            <a:r>
              <a:rPr sz="2400" spc="-15" dirty="0">
                <a:solidFill>
                  <a:srgbClr val="585858"/>
                </a:solidFill>
                <a:latin typeface="Calibri Light"/>
                <a:cs typeface="Calibri Light"/>
              </a:rPr>
              <a:t>vos</a:t>
            </a:r>
            <a:r>
              <a:rPr sz="2400" spc="-30" dirty="0">
                <a:solidFill>
                  <a:srgbClr val="585858"/>
                </a:solidFill>
                <a:latin typeface="Calibri Light"/>
                <a:cs typeface="Calibri Light"/>
              </a:rPr>
              <a:t> </a:t>
            </a:r>
            <a:r>
              <a:rPr sz="2400" spc="-5" dirty="0">
                <a:solidFill>
                  <a:srgbClr val="585858"/>
                </a:solidFill>
                <a:latin typeface="Calibri Light"/>
                <a:cs typeface="Calibri Light"/>
              </a:rPr>
              <a:t>documents</a:t>
            </a:r>
            <a:r>
              <a:rPr sz="2400" dirty="0">
                <a:solidFill>
                  <a:srgbClr val="585858"/>
                </a:solidFill>
                <a:latin typeface="Calibri Light"/>
                <a:cs typeface="Calibri Light"/>
              </a:rPr>
              <a:t> </a:t>
            </a:r>
            <a:r>
              <a:rPr sz="2400" spc="-20" dirty="0">
                <a:solidFill>
                  <a:srgbClr val="585858"/>
                </a:solidFill>
                <a:latin typeface="Calibri Light"/>
                <a:cs typeface="Calibri Light"/>
              </a:rPr>
              <a:t>existants</a:t>
            </a:r>
            <a:endParaRPr sz="2400" dirty="0">
              <a:latin typeface="Calibri Light"/>
              <a:cs typeface="Calibri Light"/>
            </a:endParaRPr>
          </a:p>
          <a:p>
            <a:pPr>
              <a:lnSpc>
                <a:spcPct val="100000"/>
              </a:lnSpc>
              <a:spcBef>
                <a:spcPts val="5"/>
              </a:spcBef>
            </a:pPr>
            <a:endParaRPr sz="2800" dirty="0">
              <a:latin typeface="Calibri Light"/>
              <a:cs typeface="Calibri Light"/>
            </a:endParaRPr>
          </a:p>
          <a:p>
            <a:pPr marL="12700" marR="1276350">
              <a:lnSpc>
                <a:spcPct val="100000"/>
              </a:lnSpc>
            </a:pPr>
            <a:r>
              <a:rPr lang="en-CA" sz="2400" spc="-10" dirty="0">
                <a:solidFill>
                  <a:srgbClr val="585858"/>
                </a:solidFill>
                <a:latin typeface="Calibri Light"/>
                <a:cs typeface="Calibri Light"/>
              </a:rPr>
              <a:t>C</a:t>
            </a:r>
            <a:r>
              <a:rPr sz="2400" spc="-10" dirty="0" err="1">
                <a:solidFill>
                  <a:srgbClr val="585858"/>
                </a:solidFill>
                <a:latin typeface="Calibri Light"/>
                <a:cs typeface="Calibri Light"/>
              </a:rPr>
              <a:t>oût</a:t>
            </a:r>
            <a:r>
              <a:rPr sz="2400" spc="-25" dirty="0">
                <a:solidFill>
                  <a:srgbClr val="585858"/>
                </a:solidFill>
                <a:latin typeface="Calibri Light"/>
                <a:cs typeface="Calibri Light"/>
              </a:rPr>
              <a:t> </a:t>
            </a:r>
            <a:r>
              <a:rPr sz="2400" spc="-5" dirty="0">
                <a:solidFill>
                  <a:srgbClr val="585858"/>
                </a:solidFill>
                <a:latin typeface="Calibri Light"/>
                <a:cs typeface="Calibri Light"/>
              </a:rPr>
              <a:t>initial</a:t>
            </a:r>
            <a:r>
              <a:rPr sz="2400" spc="-35" dirty="0">
                <a:solidFill>
                  <a:srgbClr val="585858"/>
                </a:solidFill>
                <a:latin typeface="Calibri Light"/>
                <a:cs typeface="Calibri Light"/>
              </a:rPr>
              <a:t> </a:t>
            </a:r>
            <a:r>
              <a:rPr sz="2400" dirty="0">
                <a:solidFill>
                  <a:srgbClr val="585858"/>
                </a:solidFill>
                <a:latin typeface="Calibri Light"/>
                <a:cs typeface="Calibri Light"/>
              </a:rPr>
              <a:t>bien</a:t>
            </a:r>
            <a:r>
              <a:rPr sz="2400" spc="-30" dirty="0">
                <a:solidFill>
                  <a:srgbClr val="585858"/>
                </a:solidFill>
                <a:latin typeface="Calibri Light"/>
                <a:cs typeface="Calibri Light"/>
              </a:rPr>
              <a:t> </a:t>
            </a:r>
            <a:r>
              <a:rPr sz="2400" spc="-15" dirty="0">
                <a:solidFill>
                  <a:srgbClr val="585858"/>
                </a:solidFill>
                <a:latin typeface="Calibri Light"/>
                <a:cs typeface="Calibri Light"/>
              </a:rPr>
              <a:t>inférieur </a:t>
            </a:r>
            <a:r>
              <a:rPr sz="2400" spc="-530" dirty="0">
                <a:solidFill>
                  <a:srgbClr val="585858"/>
                </a:solidFill>
                <a:latin typeface="Calibri Light"/>
                <a:cs typeface="Calibri Light"/>
              </a:rPr>
              <a:t> </a:t>
            </a:r>
            <a:r>
              <a:rPr sz="2400" dirty="0">
                <a:solidFill>
                  <a:srgbClr val="585858"/>
                </a:solidFill>
                <a:latin typeface="Calibri Light"/>
                <a:cs typeface="Calibri Light"/>
              </a:rPr>
              <a:t>aux</a:t>
            </a:r>
            <a:r>
              <a:rPr sz="2400" spc="-20" dirty="0">
                <a:solidFill>
                  <a:srgbClr val="585858"/>
                </a:solidFill>
                <a:latin typeface="Calibri Light"/>
                <a:cs typeface="Calibri Light"/>
              </a:rPr>
              <a:t> </a:t>
            </a:r>
            <a:r>
              <a:rPr sz="2400" spc="-10" dirty="0">
                <a:solidFill>
                  <a:srgbClr val="585858"/>
                </a:solidFill>
                <a:latin typeface="Calibri Light"/>
                <a:cs typeface="Calibri Light"/>
              </a:rPr>
              <a:t>autres</a:t>
            </a:r>
            <a:r>
              <a:rPr sz="2400" spc="-25" dirty="0">
                <a:solidFill>
                  <a:srgbClr val="585858"/>
                </a:solidFill>
                <a:latin typeface="Calibri Light"/>
                <a:cs typeface="Calibri Light"/>
              </a:rPr>
              <a:t> </a:t>
            </a:r>
            <a:r>
              <a:rPr sz="2400" spc="-5" dirty="0">
                <a:solidFill>
                  <a:srgbClr val="585858"/>
                </a:solidFill>
                <a:latin typeface="Calibri Light"/>
                <a:cs typeface="Calibri Light"/>
              </a:rPr>
              <a:t>solutions</a:t>
            </a:r>
            <a:endParaRPr sz="2400" dirty="0">
              <a:latin typeface="Calibri Light"/>
              <a:cs typeface="Calibri Light"/>
            </a:endParaRPr>
          </a:p>
          <a:p>
            <a:pPr>
              <a:lnSpc>
                <a:spcPct val="100000"/>
              </a:lnSpc>
            </a:pPr>
            <a:endParaRPr sz="2400" dirty="0">
              <a:latin typeface="Calibri Light"/>
              <a:cs typeface="Calibri Light"/>
            </a:endParaRPr>
          </a:p>
          <a:p>
            <a:pPr marL="12700">
              <a:lnSpc>
                <a:spcPct val="100000"/>
              </a:lnSpc>
              <a:spcBef>
                <a:spcPts val="1810"/>
              </a:spcBef>
            </a:pPr>
            <a:r>
              <a:rPr lang="en-CA" sz="2400" spc="-20" dirty="0">
                <a:solidFill>
                  <a:srgbClr val="585858"/>
                </a:solidFill>
                <a:latin typeface="Calibri Light"/>
                <a:cs typeface="Calibri Light"/>
              </a:rPr>
              <a:t>R</a:t>
            </a:r>
            <a:r>
              <a:rPr sz="2400" spc="-20" dirty="0" err="1">
                <a:solidFill>
                  <a:srgbClr val="585858"/>
                </a:solidFill>
                <a:latin typeface="Calibri Light"/>
                <a:cs typeface="Calibri Light"/>
              </a:rPr>
              <a:t>obuste</a:t>
            </a:r>
            <a:r>
              <a:rPr sz="2400" spc="-20" dirty="0">
                <a:solidFill>
                  <a:srgbClr val="585858"/>
                </a:solidFill>
                <a:latin typeface="Calibri Light"/>
                <a:cs typeface="Calibri Light"/>
              </a:rPr>
              <a:t>,</a:t>
            </a:r>
            <a:r>
              <a:rPr sz="2400" spc="-25" dirty="0">
                <a:solidFill>
                  <a:srgbClr val="585858"/>
                </a:solidFill>
                <a:latin typeface="Calibri Light"/>
                <a:cs typeface="Calibri Light"/>
              </a:rPr>
              <a:t> </a:t>
            </a:r>
            <a:r>
              <a:rPr sz="2400" spc="-5" dirty="0">
                <a:solidFill>
                  <a:srgbClr val="585858"/>
                </a:solidFill>
                <a:latin typeface="Calibri Light"/>
                <a:cs typeface="Calibri Light"/>
              </a:rPr>
              <a:t>fiable,</a:t>
            </a:r>
            <a:r>
              <a:rPr sz="2400" spc="-20" dirty="0">
                <a:solidFill>
                  <a:srgbClr val="585858"/>
                </a:solidFill>
                <a:latin typeface="Calibri Light"/>
                <a:cs typeface="Calibri Light"/>
              </a:rPr>
              <a:t> </a:t>
            </a:r>
            <a:r>
              <a:rPr sz="2400" spc="-15" dirty="0">
                <a:solidFill>
                  <a:srgbClr val="585858"/>
                </a:solidFill>
                <a:latin typeface="Calibri Light"/>
                <a:cs typeface="Calibri Light"/>
              </a:rPr>
              <a:t>mature</a:t>
            </a:r>
            <a:endParaRPr sz="2400" dirty="0">
              <a:latin typeface="Calibri Light"/>
              <a:cs typeface="Calibri Light"/>
            </a:endParaRPr>
          </a:p>
          <a:p>
            <a:pPr>
              <a:lnSpc>
                <a:spcPct val="100000"/>
              </a:lnSpc>
              <a:spcBef>
                <a:spcPts val="45"/>
              </a:spcBef>
            </a:pPr>
            <a:endParaRPr sz="3400" dirty="0">
              <a:latin typeface="Calibri Light"/>
              <a:cs typeface="Calibri Light"/>
            </a:endParaRPr>
          </a:p>
          <a:p>
            <a:pPr marL="12700" marR="1285875">
              <a:lnSpc>
                <a:spcPct val="100000"/>
              </a:lnSpc>
            </a:pPr>
            <a:r>
              <a:rPr lang="en-CA" sz="2400" spc="-5" dirty="0">
                <a:solidFill>
                  <a:srgbClr val="585858"/>
                </a:solidFill>
                <a:latin typeface="Calibri Light"/>
                <a:cs typeface="Calibri Light"/>
              </a:rPr>
              <a:t>S</a:t>
            </a:r>
            <a:r>
              <a:rPr sz="2400" spc="-5" dirty="0" err="1">
                <a:solidFill>
                  <a:srgbClr val="585858"/>
                </a:solidFill>
                <a:latin typeface="Calibri Light"/>
                <a:cs typeface="Calibri Light"/>
              </a:rPr>
              <a:t>olution</a:t>
            </a:r>
            <a:r>
              <a:rPr sz="2400" spc="-5" dirty="0">
                <a:solidFill>
                  <a:srgbClr val="585858"/>
                </a:solidFill>
                <a:latin typeface="Calibri Light"/>
                <a:cs typeface="Calibri Light"/>
              </a:rPr>
              <a:t> </a:t>
            </a:r>
            <a:r>
              <a:rPr sz="2400" spc="-10" dirty="0">
                <a:solidFill>
                  <a:srgbClr val="585858"/>
                </a:solidFill>
                <a:latin typeface="Calibri Light"/>
                <a:cs typeface="Calibri Light"/>
              </a:rPr>
              <a:t>universelle, </a:t>
            </a:r>
            <a:r>
              <a:rPr sz="2400" spc="-5" dirty="0">
                <a:solidFill>
                  <a:srgbClr val="585858"/>
                </a:solidFill>
                <a:latin typeface="Calibri Light"/>
                <a:cs typeface="Calibri Light"/>
              </a:rPr>
              <a:t> mises</a:t>
            </a:r>
            <a:r>
              <a:rPr sz="2400" spc="-35" dirty="0">
                <a:solidFill>
                  <a:srgbClr val="585858"/>
                </a:solidFill>
                <a:latin typeface="Calibri Light"/>
                <a:cs typeface="Calibri Light"/>
              </a:rPr>
              <a:t> </a:t>
            </a:r>
            <a:r>
              <a:rPr sz="2400" dirty="0">
                <a:solidFill>
                  <a:srgbClr val="585858"/>
                </a:solidFill>
                <a:latin typeface="Calibri Light"/>
                <a:cs typeface="Calibri Light"/>
              </a:rPr>
              <a:t>à</a:t>
            </a:r>
            <a:r>
              <a:rPr sz="2400" spc="-40" dirty="0">
                <a:solidFill>
                  <a:srgbClr val="585858"/>
                </a:solidFill>
                <a:latin typeface="Calibri Light"/>
                <a:cs typeface="Calibri Light"/>
              </a:rPr>
              <a:t> </a:t>
            </a:r>
            <a:r>
              <a:rPr sz="2400" dirty="0">
                <a:solidFill>
                  <a:srgbClr val="585858"/>
                </a:solidFill>
                <a:latin typeface="Calibri Light"/>
                <a:cs typeface="Calibri Light"/>
              </a:rPr>
              <a:t>jour</a:t>
            </a:r>
            <a:r>
              <a:rPr sz="2400" spc="-50" dirty="0">
                <a:solidFill>
                  <a:srgbClr val="585858"/>
                </a:solidFill>
                <a:latin typeface="Calibri Light"/>
                <a:cs typeface="Calibri Light"/>
              </a:rPr>
              <a:t> </a:t>
            </a:r>
            <a:r>
              <a:rPr sz="2400" dirty="0">
                <a:solidFill>
                  <a:srgbClr val="585858"/>
                </a:solidFill>
                <a:latin typeface="Calibri Light"/>
                <a:cs typeface="Calibri Light"/>
              </a:rPr>
              <a:t>périodiques</a:t>
            </a:r>
            <a:endParaRPr sz="2400" dirty="0">
              <a:latin typeface="Calibri Light"/>
              <a:cs typeface="Calibri Light"/>
            </a:endParaRPr>
          </a:p>
        </p:txBody>
      </p:sp>
      <p:sp>
        <p:nvSpPr>
          <p:cNvPr id="13" name="object 11">
            <a:extLst>
              <a:ext uri="{FF2B5EF4-FFF2-40B4-BE49-F238E27FC236}">
                <a16:creationId xmlns:a16="http://schemas.microsoft.com/office/drawing/2014/main" id="{D84FE139-E31A-41AB-B4C5-43CFBDBBDA1F}"/>
              </a:ext>
            </a:extLst>
          </p:cNvPr>
          <p:cNvSpPr/>
          <p:nvPr/>
        </p:nvSpPr>
        <p:spPr>
          <a:xfrm>
            <a:off x="574696" y="2518907"/>
            <a:ext cx="473075" cy="331470"/>
          </a:xfrm>
          <a:custGeom>
            <a:avLst/>
            <a:gdLst/>
            <a:ahLst/>
            <a:cxnLst/>
            <a:rect l="l" t="t" r="r" b="b"/>
            <a:pathLst>
              <a:path w="473075" h="331469">
                <a:moveTo>
                  <a:pt x="431108" y="0"/>
                </a:moveTo>
                <a:lnTo>
                  <a:pt x="169279" y="246990"/>
                </a:lnTo>
                <a:lnTo>
                  <a:pt x="43472" y="118392"/>
                </a:lnTo>
                <a:lnTo>
                  <a:pt x="0" y="159727"/>
                </a:lnTo>
                <a:lnTo>
                  <a:pt x="167233" y="331191"/>
                </a:lnTo>
                <a:lnTo>
                  <a:pt x="211214" y="290366"/>
                </a:lnTo>
                <a:lnTo>
                  <a:pt x="472533" y="42866"/>
                </a:lnTo>
                <a:lnTo>
                  <a:pt x="431108" y="0"/>
                </a:lnTo>
                <a:close/>
              </a:path>
            </a:pathLst>
          </a:custGeom>
          <a:solidFill>
            <a:srgbClr val="C00000"/>
          </a:solidFill>
        </p:spPr>
        <p:txBody>
          <a:bodyPr wrap="square" lIns="0" tIns="0" rIns="0" bIns="0" rtlCol="0"/>
          <a:lstStyle/>
          <a:p>
            <a:endParaRPr/>
          </a:p>
        </p:txBody>
      </p:sp>
      <p:sp>
        <p:nvSpPr>
          <p:cNvPr id="14" name="object 5">
            <a:extLst>
              <a:ext uri="{FF2B5EF4-FFF2-40B4-BE49-F238E27FC236}">
                <a16:creationId xmlns:a16="http://schemas.microsoft.com/office/drawing/2014/main" id="{ACC81B6A-523E-47F1-A816-06349AB07A7E}"/>
              </a:ext>
            </a:extLst>
          </p:cNvPr>
          <p:cNvSpPr/>
          <p:nvPr/>
        </p:nvSpPr>
        <p:spPr>
          <a:xfrm>
            <a:off x="574696" y="3557576"/>
            <a:ext cx="473074" cy="340666"/>
          </a:xfrm>
          <a:custGeom>
            <a:avLst/>
            <a:gdLst/>
            <a:ahLst/>
            <a:cxnLst/>
            <a:rect l="l" t="t" r="r" b="b"/>
            <a:pathLst>
              <a:path w="348615" h="327025">
                <a:moveTo>
                  <a:pt x="61347" y="0"/>
                </a:moveTo>
                <a:lnTo>
                  <a:pt x="56038" y="4723"/>
                </a:lnTo>
                <a:lnTo>
                  <a:pt x="57808" y="9446"/>
                </a:lnTo>
                <a:lnTo>
                  <a:pt x="81402" y="76160"/>
                </a:lnTo>
                <a:lnTo>
                  <a:pt x="54029" y="113105"/>
                </a:lnTo>
                <a:lnTo>
                  <a:pt x="46011" y="130476"/>
                </a:lnTo>
                <a:lnTo>
                  <a:pt x="43061" y="132837"/>
                </a:lnTo>
                <a:lnTo>
                  <a:pt x="38932" y="134018"/>
                </a:lnTo>
                <a:lnTo>
                  <a:pt x="17698" y="139331"/>
                </a:lnTo>
                <a:lnTo>
                  <a:pt x="10453" y="142348"/>
                </a:lnTo>
                <a:lnTo>
                  <a:pt x="4867" y="147523"/>
                </a:lnTo>
                <a:lnTo>
                  <a:pt x="1272" y="154359"/>
                </a:lnTo>
                <a:lnTo>
                  <a:pt x="0" y="162357"/>
                </a:lnTo>
                <a:lnTo>
                  <a:pt x="0" y="208407"/>
                </a:lnTo>
                <a:lnTo>
                  <a:pt x="39522" y="236746"/>
                </a:lnTo>
                <a:lnTo>
                  <a:pt x="43061" y="237927"/>
                </a:lnTo>
                <a:lnTo>
                  <a:pt x="46011" y="240288"/>
                </a:lnTo>
                <a:lnTo>
                  <a:pt x="47780" y="243830"/>
                </a:lnTo>
                <a:lnTo>
                  <a:pt x="56269" y="260638"/>
                </a:lnTo>
                <a:lnTo>
                  <a:pt x="66582" y="276449"/>
                </a:lnTo>
                <a:lnTo>
                  <a:pt x="78554" y="291154"/>
                </a:lnTo>
                <a:lnTo>
                  <a:pt x="93789" y="306412"/>
                </a:lnTo>
                <a:lnTo>
                  <a:pt x="95558" y="308773"/>
                </a:lnTo>
                <a:lnTo>
                  <a:pt x="96148" y="311725"/>
                </a:lnTo>
                <a:lnTo>
                  <a:pt x="98619" y="326726"/>
                </a:lnTo>
                <a:lnTo>
                  <a:pt x="343282" y="82064"/>
                </a:lnTo>
                <a:lnTo>
                  <a:pt x="275464" y="82064"/>
                </a:lnTo>
                <a:lnTo>
                  <a:pt x="273695" y="81473"/>
                </a:lnTo>
                <a:lnTo>
                  <a:pt x="272515" y="80883"/>
                </a:lnTo>
                <a:lnTo>
                  <a:pt x="258073" y="75025"/>
                </a:lnTo>
                <a:lnTo>
                  <a:pt x="253794" y="73798"/>
                </a:lnTo>
                <a:lnTo>
                  <a:pt x="173419" y="73798"/>
                </a:lnTo>
                <a:lnTo>
                  <a:pt x="166931" y="70256"/>
                </a:lnTo>
                <a:lnTo>
                  <a:pt x="163392" y="57267"/>
                </a:lnTo>
                <a:lnTo>
                  <a:pt x="166931" y="50773"/>
                </a:lnTo>
                <a:lnTo>
                  <a:pt x="173419" y="49002"/>
                </a:lnTo>
                <a:lnTo>
                  <a:pt x="183244" y="46677"/>
                </a:lnTo>
                <a:lnTo>
                  <a:pt x="193179" y="45017"/>
                </a:lnTo>
                <a:lnTo>
                  <a:pt x="203115" y="44021"/>
                </a:lnTo>
                <a:lnTo>
                  <a:pt x="212940" y="43688"/>
                </a:lnTo>
                <a:lnTo>
                  <a:pt x="302692" y="43688"/>
                </a:lnTo>
                <a:lnTo>
                  <a:pt x="298667" y="41138"/>
                </a:lnTo>
                <a:lnTo>
                  <a:pt x="286323" y="36604"/>
                </a:lnTo>
                <a:lnTo>
                  <a:pt x="138618" y="36604"/>
                </a:lnTo>
                <a:lnTo>
                  <a:pt x="66066" y="2361"/>
                </a:lnTo>
                <a:lnTo>
                  <a:pt x="61347" y="0"/>
                </a:lnTo>
                <a:close/>
              </a:path>
              <a:path w="348615" h="327025">
                <a:moveTo>
                  <a:pt x="302692" y="43688"/>
                </a:moveTo>
                <a:lnTo>
                  <a:pt x="212940" y="43688"/>
                </a:lnTo>
                <a:lnTo>
                  <a:pt x="230018" y="44675"/>
                </a:lnTo>
                <a:lnTo>
                  <a:pt x="247372" y="47600"/>
                </a:lnTo>
                <a:lnTo>
                  <a:pt x="264616" y="52406"/>
                </a:lnTo>
                <a:lnTo>
                  <a:pt x="281363" y="59039"/>
                </a:lnTo>
                <a:lnTo>
                  <a:pt x="287851" y="61991"/>
                </a:lnTo>
                <a:lnTo>
                  <a:pt x="290800" y="69075"/>
                </a:lnTo>
                <a:lnTo>
                  <a:pt x="287831" y="75025"/>
                </a:lnTo>
                <a:lnTo>
                  <a:pt x="286082" y="79112"/>
                </a:lnTo>
                <a:lnTo>
                  <a:pt x="281363" y="82064"/>
                </a:lnTo>
                <a:lnTo>
                  <a:pt x="343282" y="82064"/>
                </a:lnTo>
                <a:lnTo>
                  <a:pt x="348442" y="76904"/>
                </a:lnTo>
                <a:lnTo>
                  <a:pt x="336870" y="65344"/>
                </a:lnTo>
                <a:lnTo>
                  <a:pt x="302692" y="43688"/>
                </a:lnTo>
                <a:close/>
              </a:path>
              <a:path w="348615" h="327025">
                <a:moveTo>
                  <a:pt x="213529" y="67304"/>
                </a:moveTo>
                <a:lnTo>
                  <a:pt x="173419" y="73798"/>
                </a:lnTo>
                <a:lnTo>
                  <a:pt x="253794" y="73798"/>
                </a:lnTo>
                <a:lnTo>
                  <a:pt x="243243" y="70773"/>
                </a:lnTo>
                <a:lnTo>
                  <a:pt x="228303" y="68180"/>
                </a:lnTo>
                <a:lnTo>
                  <a:pt x="213529" y="67304"/>
                </a:lnTo>
                <a:close/>
              </a:path>
              <a:path w="348615" h="327025">
                <a:moveTo>
                  <a:pt x="212350" y="20073"/>
                </a:moveTo>
                <a:lnTo>
                  <a:pt x="193364" y="21161"/>
                </a:lnTo>
                <a:lnTo>
                  <a:pt x="174599" y="24353"/>
                </a:lnTo>
                <a:lnTo>
                  <a:pt x="156277" y="29537"/>
                </a:lnTo>
                <a:lnTo>
                  <a:pt x="138618" y="36604"/>
                </a:lnTo>
                <a:lnTo>
                  <a:pt x="286323" y="36604"/>
                </a:lnTo>
                <a:lnTo>
                  <a:pt x="256301" y="25575"/>
                </a:lnTo>
                <a:lnTo>
                  <a:pt x="212350" y="20073"/>
                </a:lnTo>
                <a:close/>
              </a:path>
            </a:pathLst>
          </a:custGeom>
          <a:solidFill>
            <a:srgbClr val="C00000"/>
          </a:solidFill>
        </p:spPr>
        <p:txBody>
          <a:bodyPr wrap="square" lIns="0" tIns="0" rIns="0" bIns="0" rtlCol="0"/>
          <a:lstStyle/>
          <a:p>
            <a:r>
              <a:rPr lang="fr-MA" dirty="0"/>
              <a:t> </a:t>
            </a:r>
            <a:endParaRPr dirty="0"/>
          </a:p>
        </p:txBody>
      </p:sp>
      <p:sp>
        <p:nvSpPr>
          <p:cNvPr id="17" name="object 6">
            <a:extLst>
              <a:ext uri="{FF2B5EF4-FFF2-40B4-BE49-F238E27FC236}">
                <a16:creationId xmlns:a16="http://schemas.microsoft.com/office/drawing/2014/main" id="{2DACE49B-3A3A-4635-B300-3C3E53411B3E}"/>
              </a:ext>
            </a:extLst>
          </p:cNvPr>
          <p:cNvSpPr/>
          <p:nvPr/>
        </p:nvSpPr>
        <p:spPr>
          <a:xfrm>
            <a:off x="568980" y="4764521"/>
            <a:ext cx="478790" cy="427355"/>
          </a:xfrm>
          <a:custGeom>
            <a:avLst/>
            <a:gdLst/>
            <a:ahLst/>
            <a:cxnLst/>
            <a:rect l="l" t="t" r="r" b="b"/>
            <a:pathLst>
              <a:path w="478790" h="427354">
                <a:moveTo>
                  <a:pt x="144392" y="238380"/>
                </a:moveTo>
                <a:lnTo>
                  <a:pt x="136771" y="238380"/>
                </a:lnTo>
                <a:lnTo>
                  <a:pt x="132416" y="243283"/>
                </a:lnTo>
                <a:lnTo>
                  <a:pt x="6123" y="370233"/>
                </a:lnTo>
                <a:lnTo>
                  <a:pt x="6668" y="370778"/>
                </a:lnTo>
                <a:lnTo>
                  <a:pt x="1139" y="382143"/>
                </a:lnTo>
                <a:lnTo>
                  <a:pt x="0" y="394274"/>
                </a:lnTo>
                <a:lnTo>
                  <a:pt x="3147" y="406099"/>
                </a:lnTo>
                <a:lnTo>
                  <a:pt x="10478" y="416545"/>
                </a:lnTo>
                <a:lnTo>
                  <a:pt x="20916" y="423654"/>
                </a:lnTo>
                <a:lnTo>
                  <a:pt x="32731" y="426829"/>
                </a:lnTo>
                <a:lnTo>
                  <a:pt x="44851" y="425816"/>
                </a:lnTo>
                <a:lnTo>
                  <a:pt x="56206" y="420359"/>
                </a:lnTo>
                <a:lnTo>
                  <a:pt x="57295" y="420359"/>
                </a:lnTo>
                <a:lnTo>
                  <a:pt x="188485" y="289050"/>
                </a:lnTo>
                <a:lnTo>
                  <a:pt x="188485" y="281423"/>
                </a:lnTo>
                <a:lnTo>
                  <a:pt x="183585" y="277064"/>
                </a:lnTo>
                <a:lnTo>
                  <a:pt x="179231" y="272705"/>
                </a:lnTo>
                <a:lnTo>
                  <a:pt x="204271" y="247642"/>
                </a:lnTo>
                <a:lnTo>
                  <a:pt x="153646" y="247642"/>
                </a:lnTo>
                <a:lnTo>
                  <a:pt x="144392" y="238380"/>
                </a:lnTo>
                <a:close/>
              </a:path>
              <a:path w="478790" h="427354">
                <a:moveTo>
                  <a:pt x="57295" y="420359"/>
                </a:moveTo>
                <a:lnTo>
                  <a:pt x="56206" y="420359"/>
                </a:lnTo>
                <a:lnTo>
                  <a:pt x="56751" y="420904"/>
                </a:lnTo>
                <a:lnTo>
                  <a:pt x="57295" y="420359"/>
                </a:lnTo>
                <a:close/>
              </a:path>
              <a:path w="478790" h="427354">
                <a:moveTo>
                  <a:pt x="263044" y="0"/>
                </a:moveTo>
                <a:lnTo>
                  <a:pt x="218424" y="7355"/>
                </a:lnTo>
                <a:lnTo>
                  <a:pt x="217880" y="7355"/>
                </a:lnTo>
                <a:lnTo>
                  <a:pt x="217335" y="7900"/>
                </a:lnTo>
                <a:lnTo>
                  <a:pt x="216791" y="7900"/>
                </a:lnTo>
                <a:lnTo>
                  <a:pt x="214614" y="9534"/>
                </a:lnTo>
                <a:lnTo>
                  <a:pt x="212981" y="11714"/>
                </a:lnTo>
                <a:lnTo>
                  <a:pt x="214069" y="17162"/>
                </a:lnTo>
                <a:lnTo>
                  <a:pt x="215702" y="19341"/>
                </a:lnTo>
                <a:lnTo>
                  <a:pt x="218424" y="20431"/>
                </a:lnTo>
                <a:lnTo>
                  <a:pt x="226045" y="23164"/>
                </a:lnTo>
                <a:lnTo>
                  <a:pt x="240198" y="27523"/>
                </a:lnTo>
                <a:lnTo>
                  <a:pt x="264652" y="41085"/>
                </a:lnTo>
                <a:lnTo>
                  <a:pt x="286400" y="60418"/>
                </a:lnTo>
                <a:lnTo>
                  <a:pt x="302740" y="79241"/>
                </a:lnTo>
                <a:lnTo>
                  <a:pt x="310964" y="91271"/>
                </a:lnTo>
                <a:lnTo>
                  <a:pt x="153646" y="247642"/>
                </a:lnTo>
                <a:lnTo>
                  <a:pt x="204271" y="247642"/>
                </a:lnTo>
                <a:lnTo>
                  <a:pt x="335460" y="116334"/>
                </a:lnTo>
                <a:lnTo>
                  <a:pt x="420924" y="116334"/>
                </a:lnTo>
                <a:lnTo>
                  <a:pt x="416025" y="111430"/>
                </a:lnTo>
                <a:lnTo>
                  <a:pt x="416025" y="103257"/>
                </a:lnTo>
                <a:lnTo>
                  <a:pt x="420924" y="98354"/>
                </a:lnTo>
                <a:lnTo>
                  <a:pt x="425279" y="93450"/>
                </a:lnTo>
                <a:lnTo>
                  <a:pt x="369755" y="31882"/>
                </a:lnTo>
                <a:lnTo>
                  <a:pt x="305113" y="2044"/>
                </a:lnTo>
                <a:lnTo>
                  <a:pt x="263044" y="0"/>
                </a:lnTo>
                <a:close/>
              </a:path>
              <a:path w="478790" h="427354">
                <a:moveTo>
                  <a:pt x="474802" y="137038"/>
                </a:moveTo>
                <a:lnTo>
                  <a:pt x="388807" y="137038"/>
                </a:lnTo>
                <a:lnTo>
                  <a:pt x="393706" y="141397"/>
                </a:lnTo>
                <a:lnTo>
                  <a:pt x="398606" y="146300"/>
                </a:lnTo>
                <a:lnTo>
                  <a:pt x="398606" y="154473"/>
                </a:lnTo>
                <a:lnTo>
                  <a:pt x="393706" y="159377"/>
                </a:lnTo>
                <a:lnTo>
                  <a:pt x="389352" y="164280"/>
                </a:lnTo>
                <a:lnTo>
                  <a:pt x="389896" y="171363"/>
                </a:lnTo>
                <a:lnTo>
                  <a:pt x="394251" y="175722"/>
                </a:lnTo>
                <a:lnTo>
                  <a:pt x="415481" y="196426"/>
                </a:lnTo>
                <a:lnTo>
                  <a:pt x="420380" y="201330"/>
                </a:lnTo>
                <a:lnTo>
                  <a:pt x="427987" y="201330"/>
                </a:lnTo>
                <a:lnTo>
                  <a:pt x="476979" y="152294"/>
                </a:lnTo>
                <a:lnTo>
                  <a:pt x="478612" y="149024"/>
                </a:lnTo>
                <a:lnTo>
                  <a:pt x="478612" y="142486"/>
                </a:lnTo>
                <a:lnTo>
                  <a:pt x="477523" y="139217"/>
                </a:lnTo>
                <a:lnTo>
                  <a:pt x="474802" y="137038"/>
                </a:lnTo>
                <a:close/>
              </a:path>
              <a:path w="478790" h="427354">
                <a:moveTo>
                  <a:pt x="420924" y="116334"/>
                </a:moveTo>
                <a:lnTo>
                  <a:pt x="335460" y="116334"/>
                </a:lnTo>
                <a:lnTo>
                  <a:pt x="365400" y="146300"/>
                </a:lnTo>
                <a:lnTo>
                  <a:pt x="372477" y="146300"/>
                </a:lnTo>
                <a:lnTo>
                  <a:pt x="377376" y="141941"/>
                </a:lnTo>
                <a:lnTo>
                  <a:pt x="381731" y="137583"/>
                </a:lnTo>
                <a:lnTo>
                  <a:pt x="388807" y="137038"/>
                </a:lnTo>
                <a:lnTo>
                  <a:pt x="474802" y="137038"/>
                </a:lnTo>
                <a:lnTo>
                  <a:pt x="458471" y="120692"/>
                </a:lnTo>
                <a:lnTo>
                  <a:pt x="425823" y="120692"/>
                </a:lnTo>
                <a:lnTo>
                  <a:pt x="420924" y="116334"/>
                </a:lnTo>
                <a:close/>
              </a:path>
              <a:path w="478790" h="427354">
                <a:moveTo>
                  <a:pt x="449217" y="111430"/>
                </a:moveTo>
                <a:lnTo>
                  <a:pt x="442140" y="111430"/>
                </a:lnTo>
                <a:lnTo>
                  <a:pt x="437241" y="115789"/>
                </a:lnTo>
                <a:lnTo>
                  <a:pt x="432886" y="120147"/>
                </a:lnTo>
                <a:lnTo>
                  <a:pt x="425823" y="120692"/>
                </a:lnTo>
                <a:lnTo>
                  <a:pt x="458471" y="120692"/>
                </a:lnTo>
                <a:lnTo>
                  <a:pt x="449217" y="111430"/>
                </a:lnTo>
                <a:close/>
              </a:path>
            </a:pathLst>
          </a:custGeom>
          <a:solidFill>
            <a:srgbClr val="C00000"/>
          </a:solidFill>
        </p:spPr>
        <p:txBody>
          <a:bodyPr wrap="square" lIns="0" tIns="0" rIns="0" bIns="0" rtlCol="0"/>
          <a:lstStyle/>
          <a:p>
            <a:endParaRPr/>
          </a:p>
        </p:txBody>
      </p:sp>
      <p:sp>
        <p:nvSpPr>
          <p:cNvPr id="18" name="object 12">
            <a:extLst>
              <a:ext uri="{FF2B5EF4-FFF2-40B4-BE49-F238E27FC236}">
                <a16:creationId xmlns:a16="http://schemas.microsoft.com/office/drawing/2014/main" id="{D078ED68-FC62-4354-B91A-D95777272599}"/>
              </a:ext>
            </a:extLst>
          </p:cNvPr>
          <p:cNvSpPr/>
          <p:nvPr/>
        </p:nvSpPr>
        <p:spPr>
          <a:xfrm>
            <a:off x="499765" y="5839397"/>
            <a:ext cx="548005" cy="437515"/>
          </a:xfrm>
          <a:custGeom>
            <a:avLst/>
            <a:gdLst/>
            <a:ahLst/>
            <a:cxnLst/>
            <a:rect l="l" t="t" r="r" b="b"/>
            <a:pathLst>
              <a:path w="548005" h="437514">
                <a:moveTo>
                  <a:pt x="471297" y="125171"/>
                </a:moveTo>
                <a:lnTo>
                  <a:pt x="445770" y="83578"/>
                </a:lnTo>
                <a:lnTo>
                  <a:pt x="411886" y="48971"/>
                </a:lnTo>
                <a:lnTo>
                  <a:pt x="371068" y="22631"/>
                </a:lnTo>
                <a:lnTo>
                  <a:pt x="324726" y="5867"/>
                </a:lnTo>
                <a:lnTo>
                  <a:pt x="274281" y="0"/>
                </a:lnTo>
                <a:lnTo>
                  <a:pt x="225386" y="5499"/>
                </a:lnTo>
                <a:lnTo>
                  <a:pt x="180365" y="21209"/>
                </a:lnTo>
                <a:lnTo>
                  <a:pt x="140462" y="45897"/>
                </a:lnTo>
                <a:lnTo>
                  <a:pt x="106895" y="78371"/>
                </a:lnTo>
                <a:lnTo>
                  <a:pt x="80899" y="117398"/>
                </a:lnTo>
                <a:lnTo>
                  <a:pt x="63703" y="161772"/>
                </a:lnTo>
                <a:lnTo>
                  <a:pt x="0" y="161772"/>
                </a:lnTo>
                <a:lnTo>
                  <a:pt x="113258" y="275120"/>
                </a:lnTo>
                <a:lnTo>
                  <a:pt x="226504" y="161772"/>
                </a:lnTo>
                <a:lnTo>
                  <a:pt x="163398" y="161772"/>
                </a:lnTo>
                <a:lnTo>
                  <a:pt x="182626" y="134226"/>
                </a:lnTo>
                <a:lnTo>
                  <a:pt x="208445" y="112763"/>
                </a:lnTo>
                <a:lnTo>
                  <a:pt x="239458" y="98844"/>
                </a:lnTo>
                <a:lnTo>
                  <a:pt x="274281" y="93878"/>
                </a:lnTo>
                <a:lnTo>
                  <a:pt x="297218" y="96024"/>
                </a:lnTo>
                <a:lnTo>
                  <a:pt x="318820" y="102209"/>
                </a:lnTo>
                <a:lnTo>
                  <a:pt x="338658" y="112052"/>
                </a:lnTo>
                <a:lnTo>
                  <a:pt x="356273" y="125171"/>
                </a:lnTo>
                <a:lnTo>
                  <a:pt x="471297" y="125171"/>
                </a:lnTo>
                <a:close/>
              </a:path>
              <a:path w="548005" h="437514">
                <a:moveTo>
                  <a:pt x="547966" y="275120"/>
                </a:moveTo>
                <a:lnTo>
                  <a:pt x="434721" y="161772"/>
                </a:lnTo>
                <a:lnTo>
                  <a:pt x="321475" y="275120"/>
                </a:lnTo>
                <a:lnTo>
                  <a:pt x="385178" y="275120"/>
                </a:lnTo>
                <a:lnTo>
                  <a:pt x="365937" y="302666"/>
                </a:lnTo>
                <a:lnTo>
                  <a:pt x="340131" y="324129"/>
                </a:lnTo>
                <a:lnTo>
                  <a:pt x="309118" y="338061"/>
                </a:lnTo>
                <a:lnTo>
                  <a:pt x="274281" y="343014"/>
                </a:lnTo>
                <a:lnTo>
                  <a:pt x="251358" y="340868"/>
                </a:lnTo>
                <a:lnTo>
                  <a:pt x="229755" y="334683"/>
                </a:lnTo>
                <a:lnTo>
                  <a:pt x="209918" y="324840"/>
                </a:lnTo>
                <a:lnTo>
                  <a:pt x="192290" y="311734"/>
                </a:lnTo>
                <a:lnTo>
                  <a:pt x="76682" y="311734"/>
                </a:lnTo>
                <a:lnTo>
                  <a:pt x="102438" y="353314"/>
                </a:lnTo>
                <a:lnTo>
                  <a:pt x="136385" y="387921"/>
                </a:lnTo>
                <a:lnTo>
                  <a:pt x="177203" y="414261"/>
                </a:lnTo>
                <a:lnTo>
                  <a:pt x="223608" y="431012"/>
                </a:lnTo>
                <a:lnTo>
                  <a:pt x="274281" y="436892"/>
                </a:lnTo>
                <a:lnTo>
                  <a:pt x="323189" y="431393"/>
                </a:lnTo>
                <a:lnTo>
                  <a:pt x="368198" y="415683"/>
                </a:lnTo>
                <a:lnTo>
                  <a:pt x="408101" y="390994"/>
                </a:lnTo>
                <a:lnTo>
                  <a:pt x="441667" y="358521"/>
                </a:lnTo>
                <a:lnTo>
                  <a:pt x="467664" y="319493"/>
                </a:lnTo>
                <a:lnTo>
                  <a:pt x="484847" y="275120"/>
                </a:lnTo>
                <a:lnTo>
                  <a:pt x="547966" y="275120"/>
                </a:lnTo>
                <a:close/>
              </a:path>
            </a:pathLst>
          </a:custGeom>
          <a:solidFill>
            <a:srgbClr val="C00000"/>
          </a:solidFill>
        </p:spPr>
        <p:txBody>
          <a:bodyPr wrap="square" lIns="0" tIns="0" rIns="0" bIns="0" rtlCol="0"/>
          <a:lstStyle/>
          <a:p>
            <a:endParaRPr/>
          </a:p>
        </p:txBody>
      </p:sp>
      <p:pic>
        <p:nvPicPr>
          <p:cNvPr id="20" name="object 3">
            <a:extLst>
              <a:ext uri="{FF2B5EF4-FFF2-40B4-BE49-F238E27FC236}">
                <a16:creationId xmlns:a16="http://schemas.microsoft.com/office/drawing/2014/main" id="{D2842649-70E6-4BF3-8AB4-0423C481DBFA}"/>
              </a:ext>
            </a:extLst>
          </p:cNvPr>
          <p:cNvPicPr/>
          <p:nvPr/>
        </p:nvPicPr>
        <p:blipFill>
          <a:blip r:embed="rId2" cstate="print"/>
          <a:stretch>
            <a:fillRect/>
          </a:stretch>
        </p:blipFill>
        <p:spPr>
          <a:xfrm>
            <a:off x="6096000" y="18291"/>
            <a:ext cx="6118859" cy="6839709"/>
          </a:xfrm>
          <a:prstGeom prst="rect">
            <a:avLst/>
          </a:prstGeom>
        </p:spPr>
      </p:pic>
    </p:spTree>
    <p:extLst>
      <p:ext uri="{BB962C8B-B14F-4D97-AF65-F5344CB8AC3E}">
        <p14:creationId xmlns:p14="http://schemas.microsoft.com/office/powerpoint/2010/main" val="295377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3871245" cy="340666"/>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342955" y="959018"/>
            <a:ext cx="4269453" cy="443711"/>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2800" spc="-45" dirty="0"/>
              <a:t>La gamme PRODUCTYS</a:t>
            </a:r>
            <a:endParaRPr lang="fr-MA" sz="2800" dirty="0"/>
          </a:p>
        </p:txBody>
      </p:sp>
      <p:sp>
        <p:nvSpPr>
          <p:cNvPr id="13" name="object 6">
            <a:extLst>
              <a:ext uri="{FF2B5EF4-FFF2-40B4-BE49-F238E27FC236}">
                <a16:creationId xmlns:a16="http://schemas.microsoft.com/office/drawing/2014/main" id="{52BB030F-70D3-4545-8065-ED9544615295}"/>
              </a:ext>
            </a:extLst>
          </p:cNvPr>
          <p:cNvSpPr txBox="1"/>
          <p:nvPr/>
        </p:nvSpPr>
        <p:spPr>
          <a:xfrm>
            <a:off x="1362836" y="2158972"/>
            <a:ext cx="4371975" cy="3775393"/>
          </a:xfrm>
          <a:prstGeom prst="rect">
            <a:avLst/>
          </a:prstGeom>
        </p:spPr>
        <p:txBody>
          <a:bodyPr vert="horz" wrap="square" lIns="0" tIns="12700" rIns="0" bIns="0" rtlCol="0">
            <a:spAutoFit/>
          </a:bodyPr>
          <a:lstStyle/>
          <a:p>
            <a:pPr marL="12700">
              <a:lnSpc>
                <a:spcPct val="100000"/>
              </a:lnSpc>
              <a:spcBef>
                <a:spcPts val="100"/>
              </a:spcBef>
            </a:pPr>
            <a:r>
              <a:rPr lang="en-CA" sz="2400" spc="-5" dirty="0">
                <a:solidFill>
                  <a:srgbClr val="585858"/>
                </a:solidFill>
                <a:latin typeface="Calibri Light"/>
                <a:cs typeface="Calibri Light"/>
              </a:rPr>
              <a:t>E</a:t>
            </a:r>
            <a:r>
              <a:rPr sz="2400" spc="-5" dirty="0" err="1">
                <a:solidFill>
                  <a:srgbClr val="585858"/>
                </a:solidFill>
                <a:latin typeface="Calibri Light"/>
                <a:cs typeface="Calibri Light"/>
              </a:rPr>
              <a:t>xpertise</a:t>
            </a:r>
            <a:r>
              <a:rPr sz="2400" spc="-40" dirty="0">
                <a:solidFill>
                  <a:srgbClr val="585858"/>
                </a:solidFill>
                <a:latin typeface="Calibri Light"/>
                <a:cs typeface="Calibri Light"/>
              </a:rPr>
              <a:t> </a:t>
            </a:r>
            <a:r>
              <a:rPr sz="2400" spc="-5" dirty="0">
                <a:solidFill>
                  <a:srgbClr val="585858"/>
                </a:solidFill>
                <a:latin typeface="Calibri Light"/>
                <a:cs typeface="Calibri Light"/>
              </a:rPr>
              <a:t>en</a:t>
            </a:r>
            <a:r>
              <a:rPr sz="2400" spc="-10" dirty="0">
                <a:solidFill>
                  <a:srgbClr val="585858"/>
                </a:solidFill>
                <a:latin typeface="Calibri Light"/>
                <a:cs typeface="Calibri Light"/>
              </a:rPr>
              <a:t> gestion</a:t>
            </a:r>
            <a:r>
              <a:rPr sz="2400" spc="-30" dirty="0">
                <a:solidFill>
                  <a:srgbClr val="585858"/>
                </a:solidFill>
                <a:latin typeface="Calibri Light"/>
                <a:cs typeface="Calibri Light"/>
              </a:rPr>
              <a:t> </a:t>
            </a:r>
            <a:r>
              <a:rPr sz="2400" dirty="0">
                <a:solidFill>
                  <a:srgbClr val="585858"/>
                </a:solidFill>
                <a:latin typeface="Calibri Light"/>
                <a:cs typeface="Calibri Light"/>
              </a:rPr>
              <a:t>de</a:t>
            </a:r>
            <a:r>
              <a:rPr sz="2400" spc="-5" dirty="0">
                <a:solidFill>
                  <a:srgbClr val="585858"/>
                </a:solidFill>
                <a:latin typeface="Calibri Light"/>
                <a:cs typeface="Calibri Light"/>
              </a:rPr>
              <a:t> </a:t>
            </a:r>
            <a:r>
              <a:rPr sz="2400" spc="-15" dirty="0">
                <a:solidFill>
                  <a:srgbClr val="585858"/>
                </a:solidFill>
                <a:latin typeface="Calibri Light"/>
                <a:cs typeface="Calibri Light"/>
              </a:rPr>
              <a:t>projets</a:t>
            </a:r>
            <a:endParaRPr sz="2400" dirty="0">
              <a:latin typeface="Calibri Light"/>
              <a:cs typeface="Calibri Light"/>
            </a:endParaRPr>
          </a:p>
          <a:p>
            <a:pPr>
              <a:lnSpc>
                <a:spcPct val="100000"/>
              </a:lnSpc>
              <a:spcBef>
                <a:spcPts val="40"/>
              </a:spcBef>
            </a:pPr>
            <a:endParaRPr sz="2800" dirty="0">
              <a:latin typeface="Calibri Light"/>
              <a:cs typeface="Calibri Light"/>
            </a:endParaRPr>
          </a:p>
          <a:p>
            <a:pPr marL="12700">
              <a:lnSpc>
                <a:spcPct val="100000"/>
              </a:lnSpc>
            </a:pPr>
            <a:r>
              <a:rPr lang="en-CA" sz="2400" spc="-15" dirty="0">
                <a:solidFill>
                  <a:srgbClr val="585858"/>
                </a:solidFill>
                <a:latin typeface="Calibri Light"/>
                <a:cs typeface="Calibri Light"/>
              </a:rPr>
              <a:t>P</a:t>
            </a:r>
            <a:r>
              <a:rPr sz="2400" spc="-15" dirty="0" err="1">
                <a:solidFill>
                  <a:srgbClr val="585858"/>
                </a:solidFill>
                <a:latin typeface="Calibri Light"/>
                <a:cs typeface="Calibri Light"/>
              </a:rPr>
              <a:t>rojets</a:t>
            </a:r>
            <a:r>
              <a:rPr sz="2400" spc="-35" dirty="0">
                <a:solidFill>
                  <a:srgbClr val="585858"/>
                </a:solidFill>
                <a:latin typeface="Calibri Light"/>
                <a:cs typeface="Calibri Light"/>
              </a:rPr>
              <a:t> </a:t>
            </a:r>
            <a:r>
              <a:rPr sz="2400" spc="-5" dirty="0">
                <a:solidFill>
                  <a:srgbClr val="585858"/>
                </a:solidFill>
                <a:latin typeface="Calibri Light"/>
                <a:cs typeface="Calibri Light"/>
              </a:rPr>
              <a:t>clé</a:t>
            </a:r>
            <a:r>
              <a:rPr sz="2400" spc="-15" dirty="0">
                <a:solidFill>
                  <a:srgbClr val="585858"/>
                </a:solidFill>
                <a:latin typeface="Calibri Light"/>
                <a:cs typeface="Calibri Light"/>
              </a:rPr>
              <a:t> </a:t>
            </a:r>
            <a:r>
              <a:rPr sz="2400" spc="-5" dirty="0">
                <a:solidFill>
                  <a:srgbClr val="585858"/>
                </a:solidFill>
                <a:latin typeface="Calibri Light"/>
                <a:cs typeface="Calibri Light"/>
              </a:rPr>
              <a:t>en</a:t>
            </a:r>
            <a:r>
              <a:rPr sz="2400" spc="-15" dirty="0">
                <a:solidFill>
                  <a:srgbClr val="585858"/>
                </a:solidFill>
                <a:latin typeface="Calibri Light"/>
                <a:cs typeface="Calibri Light"/>
              </a:rPr>
              <a:t> </a:t>
            </a:r>
            <a:r>
              <a:rPr sz="2400" spc="-5" dirty="0">
                <a:solidFill>
                  <a:srgbClr val="585858"/>
                </a:solidFill>
                <a:latin typeface="Calibri Light"/>
                <a:cs typeface="Calibri Light"/>
              </a:rPr>
              <a:t>main</a:t>
            </a:r>
            <a:endParaRPr sz="2400" dirty="0">
              <a:latin typeface="Calibri Light"/>
              <a:cs typeface="Calibri Light"/>
            </a:endParaRPr>
          </a:p>
          <a:p>
            <a:pPr>
              <a:lnSpc>
                <a:spcPct val="100000"/>
              </a:lnSpc>
              <a:spcBef>
                <a:spcPts val="20"/>
              </a:spcBef>
            </a:pPr>
            <a:endParaRPr sz="2900" dirty="0">
              <a:latin typeface="Calibri Light"/>
              <a:cs typeface="Calibri Light"/>
            </a:endParaRPr>
          </a:p>
          <a:p>
            <a:pPr marL="12700" marR="5080">
              <a:lnSpc>
                <a:spcPct val="100000"/>
              </a:lnSpc>
            </a:pPr>
            <a:r>
              <a:rPr lang="en-CA" sz="2400" dirty="0">
                <a:solidFill>
                  <a:srgbClr val="585858"/>
                </a:solidFill>
                <a:latin typeface="Calibri Light"/>
                <a:cs typeface="Calibri Light"/>
              </a:rPr>
              <a:t>A</a:t>
            </a:r>
            <a:r>
              <a:rPr sz="2400" dirty="0">
                <a:solidFill>
                  <a:srgbClr val="585858"/>
                </a:solidFill>
                <a:latin typeface="Calibri Light"/>
                <a:cs typeface="Calibri Light"/>
              </a:rPr>
              <a:t>ide à </a:t>
            </a:r>
            <a:r>
              <a:rPr sz="2400" spc="-5" dirty="0">
                <a:solidFill>
                  <a:srgbClr val="585858"/>
                </a:solidFill>
                <a:latin typeface="Calibri Light"/>
                <a:cs typeface="Calibri Light"/>
              </a:rPr>
              <a:t>la </a:t>
            </a:r>
            <a:r>
              <a:rPr sz="2400" spc="-10" dirty="0">
                <a:solidFill>
                  <a:srgbClr val="585858"/>
                </a:solidFill>
                <a:latin typeface="Calibri Light"/>
                <a:cs typeface="Calibri Light"/>
              </a:rPr>
              <a:t>conduite </a:t>
            </a:r>
            <a:r>
              <a:rPr sz="2400" dirty="0">
                <a:solidFill>
                  <a:srgbClr val="585858"/>
                </a:solidFill>
                <a:latin typeface="Calibri Light"/>
                <a:cs typeface="Calibri Light"/>
              </a:rPr>
              <a:t>du </a:t>
            </a:r>
            <a:r>
              <a:rPr sz="2400" spc="-10" dirty="0">
                <a:solidFill>
                  <a:srgbClr val="585858"/>
                </a:solidFill>
                <a:latin typeface="Calibri Light"/>
                <a:cs typeface="Calibri Light"/>
              </a:rPr>
              <a:t>changement, </a:t>
            </a:r>
            <a:r>
              <a:rPr sz="2400" spc="-5" dirty="0">
                <a:solidFill>
                  <a:srgbClr val="585858"/>
                </a:solidFill>
                <a:latin typeface="Calibri Light"/>
                <a:cs typeface="Calibri Light"/>
              </a:rPr>
              <a:t> </a:t>
            </a:r>
            <a:r>
              <a:rPr sz="2400" spc="-10" dirty="0">
                <a:solidFill>
                  <a:srgbClr val="585858"/>
                </a:solidFill>
                <a:latin typeface="Calibri Light"/>
                <a:cs typeface="Calibri Light"/>
              </a:rPr>
              <a:t>accompagnement</a:t>
            </a:r>
            <a:r>
              <a:rPr sz="2400" dirty="0">
                <a:solidFill>
                  <a:srgbClr val="585858"/>
                </a:solidFill>
                <a:latin typeface="Calibri Light"/>
                <a:cs typeface="Calibri Light"/>
              </a:rPr>
              <a:t> sur</a:t>
            </a:r>
            <a:r>
              <a:rPr sz="2400" spc="-10" dirty="0">
                <a:solidFill>
                  <a:srgbClr val="585858"/>
                </a:solidFill>
                <a:latin typeface="Calibri Light"/>
                <a:cs typeface="Calibri Light"/>
              </a:rPr>
              <a:t> </a:t>
            </a:r>
            <a:r>
              <a:rPr sz="2400" spc="-5" dirty="0">
                <a:solidFill>
                  <a:srgbClr val="585858"/>
                </a:solidFill>
                <a:latin typeface="Calibri Light"/>
                <a:cs typeface="Calibri Light"/>
              </a:rPr>
              <a:t>le</a:t>
            </a:r>
            <a:r>
              <a:rPr sz="2400" spc="-25" dirty="0">
                <a:solidFill>
                  <a:srgbClr val="585858"/>
                </a:solidFill>
                <a:latin typeface="Calibri Light"/>
                <a:cs typeface="Calibri Light"/>
              </a:rPr>
              <a:t> </a:t>
            </a:r>
            <a:r>
              <a:rPr sz="2400" dirty="0">
                <a:solidFill>
                  <a:srgbClr val="585858"/>
                </a:solidFill>
                <a:latin typeface="Calibri Light"/>
                <a:cs typeface="Calibri Light"/>
              </a:rPr>
              <a:t>long</a:t>
            </a:r>
            <a:r>
              <a:rPr sz="2400" spc="-5" dirty="0">
                <a:solidFill>
                  <a:srgbClr val="585858"/>
                </a:solidFill>
                <a:latin typeface="Calibri Light"/>
                <a:cs typeface="Calibri Light"/>
              </a:rPr>
              <a:t> </a:t>
            </a:r>
            <a:r>
              <a:rPr sz="2400" spc="-10" dirty="0">
                <a:solidFill>
                  <a:srgbClr val="585858"/>
                </a:solidFill>
                <a:latin typeface="Calibri Light"/>
                <a:cs typeface="Calibri Light"/>
              </a:rPr>
              <a:t>terme</a:t>
            </a:r>
            <a:endParaRPr sz="2400" dirty="0">
              <a:latin typeface="Calibri Light"/>
              <a:cs typeface="Calibri Light"/>
            </a:endParaRPr>
          </a:p>
          <a:p>
            <a:pPr>
              <a:lnSpc>
                <a:spcPct val="100000"/>
              </a:lnSpc>
            </a:pPr>
            <a:endParaRPr sz="2400" dirty="0">
              <a:latin typeface="Calibri Light"/>
              <a:cs typeface="Calibri Light"/>
            </a:endParaRPr>
          </a:p>
          <a:p>
            <a:pPr>
              <a:lnSpc>
                <a:spcPct val="100000"/>
              </a:lnSpc>
              <a:spcBef>
                <a:spcPts val="15"/>
              </a:spcBef>
            </a:pPr>
            <a:endParaRPr sz="1950" dirty="0">
              <a:latin typeface="Calibri Light"/>
              <a:cs typeface="Calibri Light"/>
            </a:endParaRPr>
          </a:p>
          <a:p>
            <a:pPr marL="12700">
              <a:lnSpc>
                <a:spcPct val="100000"/>
              </a:lnSpc>
            </a:pPr>
            <a:r>
              <a:rPr sz="2400" dirty="0" err="1">
                <a:solidFill>
                  <a:srgbClr val="585858"/>
                </a:solidFill>
                <a:latin typeface="Calibri Light"/>
                <a:cs typeface="Calibri Light"/>
              </a:rPr>
              <a:t>Multilingue</a:t>
            </a:r>
            <a:endParaRPr lang="fr-MA" sz="2400" dirty="0">
              <a:solidFill>
                <a:srgbClr val="585858"/>
              </a:solidFill>
              <a:latin typeface="Calibri Light"/>
              <a:cs typeface="Calibri Light"/>
            </a:endParaRPr>
          </a:p>
          <a:p>
            <a:pPr marL="12700">
              <a:lnSpc>
                <a:spcPct val="100000"/>
              </a:lnSpc>
            </a:pPr>
            <a:endParaRPr sz="2400" dirty="0">
              <a:latin typeface="Calibri Light"/>
              <a:cs typeface="Calibri Light"/>
            </a:endParaRPr>
          </a:p>
        </p:txBody>
      </p:sp>
      <p:pic>
        <p:nvPicPr>
          <p:cNvPr id="14" name="object 9">
            <a:extLst>
              <a:ext uri="{FF2B5EF4-FFF2-40B4-BE49-F238E27FC236}">
                <a16:creationId xmlns:a16="http://schemas.microsoft.com/office/drawing/2014/main" id="{B377A1AE-4D66-4D10-917D-7B79DA3F5C7E}"/>
              </a:ext>
            </a:extLst>
          </p:cNvPr>
          <p:cNvPicPr/>
          <p:nvPr/>
        </p:nvPicPr>
        <p:blipFill>
          <a:blip r:embed="rId2" cstate="print"/>
          <a:stretch>
            <a:fillRect/>
          </a:stretch>
        </p:blipFill>
        <p:spPr>
          <a:xfrm>
            <a:off x="720198" y="2222596"/>
            <a:ext cx="268771" cy="305325"/>
          </a:xfrm>
          <a:prstGeom prst="rect">
            <a:avLst/>
          </a:prstGeom>
        </p:spPr>
      </p:pic>
      <p:pic>
        <p:nvPicPr>
          <p:cNvPr id="17" name="object 8">
            <a:extLst>
              <a:ext uri="{FF2B5EF4-FFF2-40B4-BE49-F238E27FC236}">
                <a16:creationId xmlns:a16="http://schemas.microsoft.com/office/drawing/2014/main" id="{3B971849-4D42-4749-BE45-AE52E50F4C60}"/>
              </a:ext>
            </a:extLst>
          </p:cNvPr>
          <p:cNvPicPr/>
          <p:nvPr/>
        </p:nvPicPr>
        <p:blipFill>
          <a:blip r:embed="rId3" cstate="print"/>
          <a:stretch>
            <a:fillRect/>
          </a:stretch>
        </p:blipFill>
        <p:spPr>
          <a:xfrm>
            <a:off x="702767" y="3034655"/>
            <a:ext cx="356709" cy="266357"/>
          </a:xfrm>
          <a:prstGeom prst="rect">
            <a:avLst/>
          </a:prstGeom>
        </p:spPr>
      </p:pic>
      <p:sp>
        <p:nvSpPr>
          <p:cNvPr id="18" name="object 10">
            <a:extLst>
              <a:ext uri="{FF2B5EF4-FFF2-40B4-BE49-F238E27FC236}">
                <a16:creationId xmlns:a16="http://schemas.microsoft.com/office/drawing/2014/main" id="{0EB66139-A0AA-4E29-9CA7-15C80464ECF3}"/>
              </a:ext>
            </a:extLst>
          </p:cNvPr>
          <p:cNvSpPr/>
          <p:nvPr/>
        </p:nvSpPr>
        <p:spPr>
          <a:xfrm>
            <a:off x="650616" y="3976940"/>
            <a:ext cx="461009" cy="367665"/>
          </a:xfrm>
          <a:custGeom>
            <a:avLst/>
            <a:gdLst/>
            <a:ahLst/>
            <a:cxnLst/>
            <a:rect l="l" t="t" r="r" b="b"/>
            <a:pathLst>
              <a:path w="461009" h="367664">
                <a:moveTo>
                  <a:pt x="396100" y="105194"/>
                </a:moveTo>
                <a:lnTo>
                  <a:pt x="368134" y="62382"/>
                </a:lnTo>
                <a:lnTo>
                  <a:pt x="329666" y="29159"/>
                </a:lnTo>
                <a:lnTo>
                  <a:pt x="283019" y="7645"/>
                </a:lnTo>
                <a:lnTo>
                  <a:pt x="230517" y="0"/>
                </a:lnTo>
                <a:lnTo>
                  <a:pt x="181559" y="6616"/>
                </a:lnTo>
                <a:lnTo>
                  <a:pt x="137604" y="25273"/>
                </a:lnTo>
                <a:lnTo>
                  <a:pt x="100418" y="54229"/>
                </a:lnTo>
                <a:lnTo>
                  <a:pt x="71805" y="91719"/>
                </a:lnTo>
                <a:lnTo>
                  <a:pt x="53543" y="135966"/>
                </a:lnTo>
                <a:lnTo>
                  <a:pt x="0" y="135966"/>
                </a:lnTo>
                <a:lnTo>
                  <a:pt x="95186" y="231228"/>
                </a:lnTo>
                <a:lnTo>
                  <a:pt x="190373" y="135966"/>
                </a:lnTo>
                <a:lnTo>
                  <a:pt x="137325" y="135966"/>
                </a:lnTo>
                <a:lnTo>
                  <a:pt x="153492" y="112814"/>
                </a:lnTo>
                <a:lnTo>
                  <a:pt x="175183" y="94780"/>
                </a:lnTo>
                <a:lnTo>
                  <a:pt x="201244" y="83070"/>
                </a:lnTo>
                <a:lnTo>
                  <a:pt x="230517" y="78905"/>
                </a:lnTo>
                <a:lnTo>
                  <a:pt x="249796" y="80708"/>
                </a:lnTo>
                <a:lnTo>
                  <a:pt x="267944" y="85902"/>
                </a:lnTo>
                <a:lnTo>
                  <a:pt x="284619" y="94183"/>
                </a:lnTo>
                <a:lnTo>
                  <a:pt x="299427" y="105194"/>
                </a:lnTo>
                <a:lnTo>
                  <a:pt x="396100" y="105194"/>
                </a:lnTo>
                <a:close/>
              </a:path>
              <a:path w="461009" h="367664">
                <a:moveTo>
                  <a:pt x="460527" y="231228"/>
                </a:moveTo>
                <a:lnTo>
                  <a:pt x="365353" y="135966"/>
                </a:lnTo>
                <a:lnTo>
                  <a:pt x="270179" y="231228"/>
                </a:lnTo>
                <a:lnTo>
                  <a:pt x="323723" y="231228"/>
                </a:lnTo>
                <a:lnTo>
                  <a:pt x="307555" y="254381"/>
                </a:lnTo>
                <a:lnTo>
                  <a:pt x="285851" y="272415"/>
                </a:lnTo>
                <a:lnTo>
                  <a:pt x="259791" y="284111"/>
                </a:lnTo>
                <a:lnTo>
                  <a:pt x="230517" y="288290"/>
                </a:lnTo>
                <a:lnTo>
                  <a:pt x="211251" y="286486"/>
                </a:lnTo>
                <a:lnTo>
                  <a:pt x="193090" y="281279"/>
                </a:lnTo>
                <a:lnTo>
                  <a:pt x="176428" y="273011"/>
                </a:lnTo>
                <a:lnTo>
                  <a:pt x="161620" y="261988"/>
                </a:lnTo>
                <a:lnTo>
                  <a:pt x="64452" y="261988"/>
                </a:lnTo>
                <a:lnTo>
                  <a:pt x="92633" y="304800"/>
                </a:lnTo>
                <a:lnTo>
                  <a:pt x="131127" y="338023"/>
                </a:lnTo>
                <a:lnTo>
                  <a:pt x="177800" y="359537"/>
                </a:lnTo>
                <a:lnTo>
                  <a:pt x="230517" y="367182"/>
                </a:lnTo>
                <a:lnTo>
                  <a:pt x="279476" y="360565"/>
                </a:lnTo>
                <a:lnTo>
                  <a:pt x="323443" y="341896"/>
                </a:lnTo>
                <a:lnTo>
                  <a:pt x="360616" y="312953"/>
                </a:lnTo>
                <a:lnTo>
                  <a:pt x="389229" y="275475"/>
                </a:lnTo>
                <a:lnTo>
                  <a:pt x="407479" y="231228"/>
                </a:lnTo>
                <a:lnTo>
                  <a:pt x="460527" y="231228"/>
                </a:lnTo>
                <a:close/>
              </a:path>
            </a:pathLst>
          </a:custGeom>
          <a:solidFill>
            <a:srgbClr val="128EC7"/>
          </a:solidFill>
        </p:spPr>
        <p:txBody>
          <a:bodyPr wrap="square" lIns="0" tIns="0" rIns="0" bIns="0" rtlCol="0"/>
          <a:lstStyle/>
          <a:p>
            <a:endParaRPr/>
          </a:p>
        </p:txBody>
      </p:sp>
      <p:grpSp>
        <p:nvGrpSpPr>
          <p:cNvPr id="25" name="object 11">
            <a:extLst>
              <a:ext uri="{FF2B5EF4-FFF2-40B4-BE49-F238E27FC236}">
                <a16:creationId xmlns:a16="http://schemas.microsoft.com/office/drawing/2014/main" id="{9B2FC3DC-B0AB-4CBD-A72C-02CCF2265599}"/>
              </a:ext>
            </a:extLst>
          </p:cNvPr>
          <p:cNvGrpSpPr/>
          <p:nvPr/>
        </p:nvGrpSpPr>
        <p:grpSpPr>
          <a:xfrm>
            <a:off x="798558" y="5074398"/>
            <a:ext cx="407034" cy="482600"/>
            <a:chOff x="744727" y="4883775"/>
            <a:chExt cx="407034" cy="482600"/>
          </a:xfrm>
        </p:grpSpPr>
        <p:sp>
          <p:nvSpPr>
            <p:cNvPr id="26" name="object 12">
              <a:extLst>
                <a:ext uri="{FF2B5EF4-FFF2-40B4-BE49-F238E27FC236}">
                  <a16:creationId xmlns:a16="http://schemas.microsoft.com/office/drawing/2014/main" id="{CE352BCD-4686-4658-ADFF-B7AD7A8E5C61}"/>
                </a:ext>
              </a:extLst>
            </p:cNvPr>
            <p:cNvSpPr/>
            <p:nvPr/>
          </p:nvSpPr>
          <p:spPr>
            <a:xfrm>
              <a:off x="744715" y="4883784"/>
              <a:ext cx="407034" cy="482600"/>
            </a:xfrm>
            <a:custGeom>
              <a:avLst/>
              <a:gdLst/>
              <a:ahLst/>
              <a:cxnLst/>
              <a:rect l="l" t="t" r="r" b="b"/>
              <a:pathLst>
                <a:path w="407034" h="482600">
                  <a:moveTo>
                    <a:pt x="375500" y="119900"/>
                  </a:moveTo>
                  <a:lnTo>
                    <a:pt x="369773" y="114185"/>
                  </a:lnTo>
                  <a:lnTo>
                    <a:pt x="351358" y="114185"/>
                  </a:lnTo>
                  <a:lnTo>
                    <a:pt x="330987" y="68783"/>
                  </a:lnTo>
                  <a:lnTo>
                    <a:pt x="297586" y="32588"/>
                  </a:lnTo>
                  <a:lnTo>
                    <a:pt x="284480" y="25387"/>
                  </a:lnTo>
                  <a:lnTo>
                    <a:pt x="254050" y="8648"/>
                  </a:lnTo>
                  <a:lnTo>
                    <a:pt x="203314" y="0"/>
                  </a:lnTo>
                  <a:lnTo>
                    <a:pt x="173151" y="2997"/>
                  </a:lnTo>
                  <a:lnTo>
                    <a:pt x="144945" y="11569"/>
                  </a:lnTo>
                  <a:lnTo>
                    <a:pt x="119240" y="25158"/>
                  </a:lnTo>
                  <a:lnTo>
                    <a:pt x="93395" y="45681"/>
                  </a:lnTo>
                  <a:lnTo>
                    <a:pt x="91490" y="48856"/>
                  </a:lnTo>
                  <a:lnTo>
                    <a:pt x="91490" y="60274"/>
                  </a:lnTo>
                  <a:lnTo>
                    <a:pt x="97218" y="65976"/>
                  </a:lnTo>
                  <a:lnTo>
                    <a:pt x="108013" y="65976"/>
                  </a:lnTo>
                  <a:lnTo>
                    <a:pt x="111188" y="64706"/>
                  </a:lnTo>
                  <a:lnTo>
                    <a:pt x="113093" y="62179"/>
                  </a:lnTo>
                  <a:lnTo>
                    <a:pt x="132194" y="46786"/>
                  </a:lnTo>
                  <a:lnTo>
                    <a:pt x="153924" y="35217"/>
                  </a:lnTo>
                  <a:lnTo>
                    <a:pt x="177787" y="27914"/>
                  </a:lnTo>
                  <a:lnTo>
                    <a:pt x="203314" y="25387"/>
                  </a:lnTo>
                  <a:lnTo>
                    <a:pt x="252653" y="35394"/>
                  </a:lnTo>
                  <a:lnTo>
                    <a:pt x="293065" y="62649"/>
                  </a:lnTo>
                  <a:lnTo>
                    <a:pt x="320357" y="102984"/>
                  </a:lnTo>
                  <a:lnTo>
                    <a:pt x="330390" y="152247"/>
                  </a:lnTo>
                  <a:lnTo>
                    <a:pt x="330390" y="181432"/>
                  </a:lnTo>
                  <a:lnTo>
                    <a:pt x="257314" y="205536"/>
                  </a:lnTo>
                  <a:lnTo>
                    <a:pt x="250964" y="202996"/>
                  </a:lnTo>
                  <a:lnTo>
                    <a:pt x="247789" y="202996"/>
                  </a:lnTo>
                  <a:lnTo>
                    <a:pt x="240258" y="204457"/>
                  </a:lnTo>
                  <a:lnTo>
                    <a:pt x="234213" y="208470"/>
                  </a:lnTo>
                  <a:lnTo>
                    <a:pt x="230187" y="214503"/>
                  </a:lnTo>
                  <a:lnTo>
                    <a:pt x="228727" y="222034"/>
                  </a:lnTo>
                  <a:lnTo>
                    <a:pt x="230187" y="229552"/>
                  </a:lnTo>
                  <a:lnTo>
                    <a:pt x="234213" y="235585"/>
                  </a:lnTo>
                  <a:lnTo>
                    <a:pt x="240258" y="239598"/>
                  </a:lnTo>
                  <a:lnTo>
                    <a:pt x="247789" y="241058"/>
                  </a:lnTo>
                  <a:lnTo>
                    <a:pt x="255409" y="241058"/>
                  </a:lnTo>
                  <a:lnTo>
                    <a:pt x="262407" y="236613"/>
                  </a:lnTo>
                  <a:lnTo>
                    <a:pt x="265582" y="229641"/>
                  </a:lnTo>
                  <a:lnTo>
                    <a:pt x="338010" y="205536"/>
                  </a:lnTo>
                  <a:lnTo>
                    <a:pt x="366598" y="196024"/>
                  </a:lnTo>
                  <a:lnTo>
                    <a:pt x="371678" y="194119"/>
                  </a:lnTo>
                  <a:lnTo>
                    <a:pt x="375500" y="189674"/>
                  </a:lnTo>
                  <a:lnTo>
                    <a:pt x="375500" y="119900"/>
                  </a:lnTo>
                  <a:close/>
                </a:path>
                <a:path w="407034" h="482600">
                  <a:moveTo>
                    <a:pt x="406628" y="380619"/>
                  </a:moveTo>
                  <a:lnTo>
                    <a:pt x="386295" y="340017"/>
                  </a:lnTo>
                  <a:lnTo>
                    <a:pt x="339598" y="311150"/>
                  </a:lnTo>
                  <a:lnTo>
                    <a:pt x="287185" y="291807"/>
                  </a:lnTo>
                  <a:lnTo>
                    <a:pt x="247154" y="282613"/>
                  </a:lnTo>
                  <a:lnTo>
                    <a:pt x="203314" y="279120"/>
                  </a:lnTo>
                  <a:lnTo>
                    <a:pt x="182346" y="280035"/>
                  </a:lnTo>
                  <a:lnTo>
                    <a:pt x="140411" y="286613"/>
                  </a:lnTo>
                  <a:lnTo>
                    <a:pt x="92887" y="300774"/>
                  </a:lnTo>
                  <a:lnTo>
                    <a:pt x="42608" y="325348"/>
                  </a:lnTo>
                  <a:lnTo>
                    <a:pt x="11798" y="348500"/>
                  </a:lnTo>
                  <a:lnTo>
                    <a:pt x="0" y="380619"/>
                  </a:lnTo>
                  <a:lnTo>
                    <a:pt x="0" y="482117"/>
                  </a:lnTo>
                  <a:lnTo>
                    <a:pt x="406628" y="482117"/>
                  </a:lnTo>
                  <a:lnTo>
                    <a:pt x="406628" y="380619"/>
                  </a:lnTo>
                  <a:close/>
                </a:path>
              </a:pathLst>
            </a:custGeom>
            <a:solidFill>
              <a:srgbClr val="128EC7"/>
            </a:solidFill>
          </p:spPr>
          <p:txBody>
            <a:bodyPr wrap="square" lIns="0" tIns="0" rIns="0" bIns="0" rtlCol="0"/>
            <a:lstStyle/>
            <a:p>
              <a:endParaRPr/>
            </a:p>
          </p:txBody>
        </p:sp>
        <p:pic>
          <p:nvPicPr>
            <p:cNvPr id="27" name="object 13">
              <a:extLst>
                <a:ext uri="{FF2B5EF4-FFF2-40B4-BE49-F238E27FC236}">
                  <a16:creationId xmlns:a16="http://schemas.microsoft.com/office/drawing/2014/main" id="{B92B338F-7E8D-41ED-9542-3CF0CA07331C}"/>
                </a:ext>
              </a:extLst>
            </p:cNvPr>
            <p:cNvPicPr/>
            <p:nvPr/>
          </p:nvPicPr>
          <p:blipFill>
            <a:blip r:embed="rId4" cstate="print"/>
            <a:stretch>
              <a:fillRect/>
            </a:stretch>
          </p:blipFill>
          <p:spPr>
            <a:xfrm>
              <a:off x="846382" y="4934534"/>
              <a:ext cx="203310" cy="202991"/>
            </a:xfrm>
            <a:prstGeom prst="rect">
              <a:avLst/>
            </a:prstGeom>
          </p:spPr>
        </p:pic>
      </p:grpSp>
      <p:pic>
        <p:nvPicPr>
          <p:cNvPr id="29" name="object 15">
            <a:extLst>
              <a:ext uri="{FF2B5EF4-FFF2-40B4-BE49-F238E27FC236}">
                <a16:creationId xmlns:a16="http://schemas.microsoft.com/office/drawing/2014/main" id="{26FA3C94-4414-4B35-8D36-3450FCEADCA7}"/>
              </a:ext>
            </a:extLst>
          </p:cNvPr>
          <p:cNvPicPr/>
          <p:nvPr/>
        </p:nvPicPr>
        <p:blipFill>
          <a:blip r:embed="rId5" cstate="print"/>
          <a:stretch>
            <a:fillRect/>
          </a:stretch>
        </p:blipFill>
        <p:spPr>
          <a:xfrm>
            <a:off x="3464480" y="5266562"/>
            <a:ext cx="240791" cy="240792"/>
          </a:xfrm>
          <a:prstGeom prst="rect">
            <a:avLst/>
          </a:prstGeom>
        </p:spPr>
      </p:pic>
      <p:pic>
        <p:nvPicPr>
          <p:cNvPr id="30" name="object 16">
            <a:extLst>
              <a:ext uri="{FF2B5EF4-FFF2-40B4-BE49-F238E27FC236}">
                <a16:creationId xmlns:a16="http://schemas.microsoft.com/office/drawing/2014/main" id="{092A1B85-2A32-4EFE-9577-0D890F38E2C1}"/>
              </a:ext>
            </a:extLst>
          </p:cNvPr>
          <p:cNvPicPr/>
          <p:nvPr/>
        </p:nvPicPr>
        <p:blipFill>
          <a:blip r:embed="rId6" cstate="print"/>
          <a:stretch>
            <a:fillRect/>
          </a:stretch>
        </p:blipFill>
        <p:spPr>
          <a:xfrm>
            <a:off x="3145061" y="5254642"/>
            <a:ext cx="240791" cy="242315"/>
          </a:xfrm>
          <a:prstGeom prst="rect">
            <a:avLst/>
          </a:prstGeom>
        </p:spPr>
      </p:pic>
      <p:pic>
        <p:nvPicPr>
          <p:cNvPr id="31" name="object 17">
            <a:extLst>
              <a:ext uri="{FF2B5EF4-FFF2-40B4-BE49-F238E27FC236}">
                <a16:creationId xmlns:a16="http://schemas.microsoft.com/office/drawing/2014/main" id="{1F12250F-1256-4D3D-9B5F-395857D5E40C}"/>
              </a:ext>
            </a:extLst>
          </p:cNvPr>
          <p:cNvPicPr/>
          <p:nvPr/>
        </p:nvPicPr>
        <p:blipFill>
          <a:blip r:embed="rId7" cstate="print"/>
          <a:stretch>
            <a:fillRect/>
          </a:stretch>
        </p:blipFill>
        <p:spPr>
          <a:xfrm>
            <a:off x="3783899" y="5266562"/>
            <a:ext cx="239338" cy="240698"/>
          </a:xfrm>
          <a:prstGeom prst="rect">
            <a:avLst/>
          </a:prstGeom>
        </p:spPr>
      </p:pic>
      <p:pic>
        <p:nvPicPr>
          <p:cNvPr id="32" name="object 14">
            <a:extLst>
              <a:ext uri="{FF2B5EF4-FFF2-40B4-BE49-F238E27FC236}">
                <a16:creationId xmlns:a16="http://schemas.microsoft.com/office/drawing/2014/main" id="{20F1828B-9625-4B7D-977A-5B96E0CAFEFA}"/>
              </a:ext>
            </a:extLst>
          </p:cNvPr>
          <p:cNvPicPr/>
          <p:nvPr/>
        </p:nvPicPr>
        <p:blipFill>
          <a:blip r:embed="rId8" cstate="print"/>
          <a:stretch>
            <a:fillRect/>
          </a:stretch>
        </p:blipFill>
        <p:spPr>
          <a:xfrm>
            <a:off x="4126118" y="5252743"/>
            <a:ext cx="252984" cy="252983"/>
          </a:xfrm>
          <a:prstGeom prst="rect">
            <a:avLst/>
          </a:prstGeom>
        </p:spPr>
      </p:pic>
      <p:pic>
        <p:nvPicPr>
          <p:cNvPr id="33" name="object 2">
            <a:extLst>
              <a:ext uri="{FF2B5EF4-FFF2-40B4-BE49-F238E27FC236}">
                <a16:creationId xmlns:a16="http://schemas.microsoft.com/office/drawing/2014/main" id="{2CB240E0-3706-43A3-946C-A629BB994ABA}"/>
              </a:ext>
            </a:extLst>
          </p:cNvPr>
          <p:cNvPicPr/>
          <p:nvPr/>
        </p:nvPicPr>
        <p:blipFill>
          <a:blip r:embed="rId9" cstate="print"/>
          <a:stretch>
            <a:fillRect/>
          </a:stretch>
        </p:blipFill>
        <p:spPr>
          <a:xfrm>
            <a:off x="6108678" y="0"/>
            <a:ext cx="6086855" cy="6841235"/>
          </a:xfrm>
          <a:prstGeom prst="rect">
            <a:avLst/>
          </a:prstGeom>
        </p:spPr>
      </p:pic>
    </p:spTree>
    <p:extLst>
      <p:ext uri="{BB962C8B-B14F-4D97-AF65-F5344CB8AC3E}">
        <p14:creationId xmlns:p14="http://schemas.microsoft.com/office/powerpoint/2010/main" val="298571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1" y="1471041"/>
            <a:ext cx="2478280" cy="367665"/>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342955" y="959018"/>
            <a:ext cx="4269453" cy="443711"/>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2800" spc="-45" dirty="0"/>
              <a:t>Support</a:t>
            </a:r>
            <a:endParaRPr lang="fr-MA" sz="2800" dirty="0"/>
          </a:p>
        </p:txBody>
      </p:sp>
      <p:sp>
        <p:nvSpPr>
          <p:cNvPr id="15" name="object 11">
            <a:extLst>
              <a:ext uri="{FF2B5EF4-FFF2-40B4-BE49-F238E27FC236}">
                <a16:creationId xmlns:a16="http://schemas.microsoft.com/office/drawing/2014/main" id="{7937CC2F-64D8-4DB6-8F9B-417D26A8EC17}"/>
              </a:ext>
            </a:extLst>
          </p:cNvPr>
          <p:cNvSpPr txBox="1"/>
          <p:nvPr/>
        </p:nvSpPr>
        <p:spPr>
          <a:xfrm>
            <a:off x="1239142" y="2424919"/>
            <a:ext cx="4031610" cy="3290644"/>
          </a:xfrm>
          <a:prstGeom prst="rect">
            <a:avLst/>
          </a:prstGeom>
        </p:spPr>
        <p:txBody>
          <a:bodyPr vert="horz" wrap="square" lIns="0" tIns="12700" rIns="0" bIns="0" rtlCol="0">
            <a:spAutoFit/>
          </a:bodyPr>
          <a:lstStyle/>
          <a:p>
            <a:pPr marL="12700" marR="996315">
              <a:lnSpc>
                <a:spcPct val="100000"/>
              </a:lnSpc>
              <a:spcBef>
                <a:spcPts val="100"/>
              </a:spcBef>
            </a:pPr>
            <a:r>
              <a:rPr lang="en-CA" sz="2000" spc="-30" dirty="0">
                <a:solidFill>
                  <a:srgbClr val="585858"/>
                </a:solidFill>
                <a:latin typeface="Calibri Light"/>
                <a:cs typeface="Calibri Light"/>
              </a:rPr>
              <a:t>R</a:t>
            </a:r>
            <a:r>
              <a:rPr sz="2000" spc="-30" dirty="0" err="1">
                <a:solidFill>
                  <a:srgbClr val="585858"/>
                </a:solidFill>
                <a:latin typeface="Calibri Light"/>
                <a:cs typeface="Calibri Light"/>
              </a:rPr>
              <a:t>éactif</a:t>
            </a:r>
            <a:r>
              <a:rPr sz="2000" spc="-30" dirty="0">
                <a:solidFill>
                  <a:srgbClr val="585858"/>
                </a:solidFill>
                <a:latin typeface="Calibri Light"/>
                <a:cs typeface="Calibri Light"/>
              </a:rPr>
              <a:t>, </a:t>
            </a:r>
            <a:r>
              <a:rPr sz="2000" spc="-5" dirty="0">
                <a:solidFill>
                  <a:srgbClr val="585858"/>
                </a:solidFill>
                <a:latin typeface="Calibri Light"/>
                <a:cs typeface="Calibri Light"/>
              </a:rPr>
              <a:t>impliqué et disponible </a:t>
            </a:r>
            <a:r>
              <a:rPr sz="2000" spc="-530" dirty="0">
                <a:solidFill>
                  <a:srgbClr val="585858"/>
                </a:solidFill>
                <a:latin typeface="Calibri Light"/>
                <a:cs typeface="Calibri Light"/>
              </a:rPr>
              <a:t> </a:t>
            </a:r>
            <a:r>
              <a:rPr sz="2000" spc="-5" dirty="0">
                <a:solidFill>
                  <a:srgbClr val="585858"/>
                </a:solidFill>
                <a:latin typeface="Calibri Light"/>
                <a:cs typeface="Calibri Light"/>
              </a:rPr>
              <a:t>quand </a:t>
            </a:r>
            <a:r>
              <a:rPr sz="2000" spc="-10" dirty="0">
                <a:solidFill>
                  <a:srgbClr val="585858"/>
                </a:solidFill>
                <a:latin typeface="Calibri Light"/>
                <a:cs typeface="Calibri Light"/>
              </a:rPr>
              <a:t>VOUS</a:t>
            </a:r>
            <a:r>
              <a:rPr sz="2000" spc="-25" dirty="0">
                <a:solidFill>
                  <a:srgbClr val="585858"/>
                </a:solidFill>
                <a:latin typeface="Calibri Light"/>
                <a:cs typeface="Calibri Light"/>
              </a:rPr>
              <a:t> </a:t>
            </a:r>
            <a:r>
              <a:rPr sz="2000" spc="-5" dirty="0">
                <a:solidFill>
                  <a:srgbClr val="585858"/>
                </a:solidFill>
                <a:latin typeface="Calibri Light"/>
                <a:cs typeface="Calibri Light"/>
              </a:rPr>
              <a:t>en</a:t>
            </a:r>
            <a:r>
              <a:rPr sz="2000" spc="-10" dirty="0">
                <a:solidFill>
                  <a:srgbClr val="585858"/>
                </a:solidFill>
                <a:latin typeface="Calibri Light"/>
                <a:cs typeface="Calibri Light"/>
              </a:rPr>
              <a:t> </a:t>
            </a:r>
            <a:r>
              <a:rPr sz="2000" spc="-25" dirty="0">
                <a:solidFill>
                  <a:srgbClr val="585858"/>
                </a:solidFill>
                <a:latin typeface="Calibri Light"/>
                <a:cs typeface="Calibri Light"/>
              </a:rPr>
              <a:t>avez</a:t>
            </a:r>
            <a:r>
              <a:rPr sz="2000" spc="-20" dirty="0">
                <a:solidFill>
                  <a:srgbClr val="585858"/>
                </a:solidFill>
                <a:latin typeface="Calibri Light"/>
                <a:cs typeface="Calibri Light"/>
              </a:rPr>
              <a:t> </a:t>
            </a:r>
            <a:r>
              <a:rPr sz="2000" spc="-5" dirty="0">
                <a:solidFill>
                  <a:srgbClr val="585858"/>
                </a:solidFill>
                <a:latin typeface="Calibri Light"/>
                <a:cs typeface="Calibri Light"/>
              </a:rPr>
              <a:t>besoin,</a:t>
            </a:r>
            <a:endParaRPr sz="2000" dirty="0">
              <a:latin typeface="Calibri Light"/>
              <a:cs typeface="Calibri Light"/>
            </a:endParaRPr>
          </a:p>
          <a:p>
            <a:pPr marL="12700">
              <a:lnSpc>
                <a:spcPct val="100000"/>
              </a:lnSpc>
              <a:spcBef>
                <a:spcPts val="295"/>
              </a:spcBef>
            </a:pPr>
            <a:r>
              <a:rPr lang="fr-MA" sz="2000" spc="-5" dirty="0">
                <a:solidFill>
                  <a:srgbClr val="585858"/>
                </a:solidFill>
                <a:latin typeface="Calibri Light"/>
                <a:cs typeface="Calibri Light"/>
              </a:rPr>
              <a:t>En mode réponse rapide</a:t>
            </a:r>
            <a:endParaRPr lang="fr-MA" sz="2000" spc="-15" dirty="0">
              <a:solidFill>
                <a:srgbClr val="585858"/>
              </a:solidFill>
              <a:latin typeface="Calibri Light"/>
              <a:cs typeface="Calibri Light"/>
            </a:endParaRPr>
          </a:p>
          <a:p>
            <a:pPr marL="12700">
              <a:lnSpc>
                <a:spcPct val="100000"/>
              </a:lnSpc>
              <a:spcBef>
                <a:spcPts val="295"/>
              </a:spcBef>
            </a:pPr>
            <a:endParaRPr lang="fr-MA" sz="2000" spc="-15" dirty="0">
              <a:solidFill>
                <a:srgbClr val="585858"/>
              </a:solidFill>
              <a:latin typeface="Calibri Light"/>
              <a:cs typeface="Calibri Light"/>
            </a:endParaRPr>
          </a:p>
          <a:p>
            <a:pPr marL="12700" marR="5080">
              <a:lnSpc>
                <a:spcPct val="100000"/>
              </a:lnSpc>
            </a:pPr>
            <a:r>
              <a:rPr lang="fr-MA" sz="2000" spc="-15" dirty="0">
                <a:solidFill>
                  <a:srgbClr val="585858"/>
                </a:solidFill>
                <a:latin typeface="Calibri Light"/>
                <a:cs typeface="Calibri Light"/>
              </a:rPr>
              <a:t>A</a:t>
            </a:r>
            <a:r>
              <a:rPr lang="fr-MA" sz="2000" spc="-5" dirty="0">
                <a:solidFill>
                  <a:srgbClr val="585858"/>
                </a:solidFill>
                <a:latin typeface="Calibri Light"/>
                <a:cs typeface="Calibri Light"/>
              </a:rPr>
              <a:t>mplitude</a:t>
            </a:r>
            <a:r>
              <a:rPr sz="2000" spc="-5" dirty="0">
                <a:solidFill>
                  <a:srgbClr val="585858"/>
                </a:solidFill>
                <a:latin typeface="Calibri Light"/>
                <a:cs typeface="Calibri Light"/>
              </a:rPr>
              <a:t> </a:t>
            </a:r>
            <a:r>
              <a:rPr sz="2000" spc="-10" dirty="0">
                <a:solidFill>
                  <a:srgbClr val="585858"/>
                </a:solidFill>
                <a:latin typeface="Calibri Light"/>
                <a:cs typeface="Calibri Light"/>
              </a:rPr>
              <a:t>fonctionnelle </a:t>
            </a:r>
            <a:r>
              <a:rPr sz="2000" dirty="0">
                <a:solidFill>
                  <a:srgbClr val="585858"/>
                </a:solidFill>
                <a:latin typeface="Calibri Light"/>
                <a:cs typeface="Calibri Light"/>
              </a:rPr>
              <a:t>: bonnes </a:t>
            </a:r>
            <a:r>
              <a:rPr sz="2000" spc="5" dirty="0">
                <a:solidFill>
                  <a:srgbClr val="585858"/>
                </a:solidFill>
                <a:latin typeface="Calibri Light"/>
                <a:cs typeface="Calibri Light"/>
              </a:rPr>
              <a:t> </a:t>
            </a:r>
            <a:r>
              <a:rPr sz="2000" spc="-10" dirty="0">
                <a:solidFill>
                  <a:srgbClr val="585858"/>
                </a:solidFill>
                <a:latin typeface="Calibri Light"/>
                <a:cs typeface="Calibri Light"/>
              </a:rPr>
              <a:t>pratiques, </a:t>
            </a:r>
            <a:r>
              <a:rPr sz="2000" spc="-15" dirty="0">
                <a:solidFill>
                  <a:srgbClr val="585858"/>
                </a:solidFill>
                <a:latin typeface="Calibri Light"/>
                <a:cs typeface="Calibri Light"/>
              </a:rPr>
              <a:t>interprétation </a:t>
            </a:r>
            <a:r>
              <a:rPr sz="2000" dirty="0">
                <a:solidFill>
                  <a:srgbClr val="585858"/>
                </a:solidFill>
                <a:latin typeface="Calibri Light"/>
                <a:cs typeface="Calibri Light"/>
              </a:rPr>
              <a:t>des </a:t>
            </a:r>
            <a:r>
              <a:rPr sz="2000" spc="-15" dirty="0">
                <a:solidFill>
                  <a:srgbClr val="585858"/>
                </a:solidFill>
                <a:latin typeface="Calibri Light"/>
                <a:cs typeface="Calibri Light"/>
              </a:rPr>
              <a:t>résultats </a:t>
            </a:r>
            <a:r>
              <a:rPr sz="2000" spc="-530" dirty="0">
                <a:solidFill>
                  <a:srgbClr val="585858"/>
                </a:solidFill>
                <a:latin typeface="Calibri Light"/>
                <a:cs typeface="Calibri Light"/>
              </a:rPr>
              <a:t> </a:t>
            </a:r>
            <a:r>
              <a:rPr sz="2000" spc="-10" dirty="0">
                <a:solidFill>
                  <a:srgbClr val="585858"/>
                </a:solidFill>
                <a:latin typeface="Calibri Light"/>
                <a:cs typeface="Calibri Light"/>
              </a:rPr>
              <a:t>statistiques,</a:t>
            </a:r>
            <a:r>
              <a:rPr sz="2000" spc="-40" dirty="0">
                <a:solidFill>
                  <a:srgbClr val="585858"/>
                </a:solidFill>
                <a:latin typeface="Calibri Light"/>
                <a:cs typeface="Calibri Light"/>
              </a:rPr>
              <a:t> </a:t>
            </a:r>
            <a:r>
              <a:rPr sz="2000" dirty="0">
                <a:solidFill>
                  <a:srgbClr val="585858"/>
                </a:solidFill>
                <a:latin typeface="Calibri Light"/>
                <a:cs typeface="Calibri Light"/>
              </a:rPr>
              <a:t>bénéfice</a:t>
            </a:r>
            <a:r>
              <a:rPr sz="2000" spc="-25" dirty="0">
                <a:solidFill>
                  <a:srgbClr val="585858"/>
                </a:solidFill>
                <a:latin typeface="Calibri Light"/>
                <a:cs typeface="Calibri Light"/>
              </a:rPr>
              <a:t> </a:t>
            </a:r>
            <a:r>
              <a:rPr sz="2000" spc="-20" dirty="0">
                <a:solidFill>
                  <a:srgbClr val="585858"/>
                </a:solidFill>
                <a:latin typeface="Calibri Light"/>
                <a:cs typeface="Calibri Light"/>
              </a:rPr>
              <a:t>d’expériences</a:t>
            </a:r>
            <a:endParaRPr sz="2000" dirty="0">
              <a:latin typeface="Calibri Light"/>
              <a:cs typeface="Calibri Light"/>
            </a:endParaRPr>
          </a:p>
          <a:p>
            <a:pPr>
              <a:lnSpc>
                <a:spcPct val="100000"/>
              </a:lnSpc>
              <a:spcBef>
                <a:spcPts val="45"/>
              </a:spcBef>
            </a:pPr>
            <a:endParaRPr sz="2400" dirty="0">
              <a:latin typeface="Calibri Light"/>
              <a:cs typeface="Calibri Light"/>
            </a:endParaRPr>
          </a:p>
          <a:p>
            <a:pPr marL="12700">
              <a:lnSpc>
                <a:spcPct val="100000"/>
              </a:lnSpc>
              <a:spcBef>
                <a:spcPts val="5"/>
              </a:spcBef>
            </a:pPr>
            <a:r>
              <a:rPr lang="en-CA" sz="2000" spc="-5" dirty="0">
                <a:solidFill>
                  <a:srgbClr val="585858"/>
                </a:solidFill>
                <a:latin typeface="Calibri Light"/>
                <a:cs typeface="Calibri Light"/>
              </a:rPr>
              <a:t>P</a:t>
            </a:r>
            <a:r>
              <a:rPr sz="2000" spc="-5" dirty="0">
                <a:solidFill>
                  <a:srgbClr val="585858"/>
                </a:solidFill>
                <a:latin typeface="Calibri Light"/>
                <a:cs typeface="Calibri Light"/>
              </a:rPr>
              <a:t>rise</a:t>
            </a:r>
            <a:r>
              <a:rPr sz="2000" spc="-25" dirty="0">
                <a:solidFill>
                  <a:srgbClr val="585858"/>
                </a:solidFill>
                <a:latin typeface="Calibri Light"/>
                <a:cs typeface="Calibri Light"/>
              </a:rPr>
              <a:t> </a:t>
            </a:r>
            <a:r>
              <a:rPr sz="2000" dirty="0">
                <a:solidFill>
                  <a:srgbClr val="585858"/>
                </a:solidFill>
                <a:latin typeface="Calibri Light"/>
                <a:cs typeface="Calibri Light"/>
              </a:rPr>
              <a:t>de</a:t>
            </a:r>
            <a:r>
              <a:rPr sz="2000" spc="-10" dirty="0">
                <a:solidFill>
                  <a:srgbClr val="585858"/>
                </a:solidFill>
                <a:latin typeface="Calibri Light"/>
                <a:cs typeface="Calibri Light"/>
              </a:rPr>
              <a:t> </a:t>
            </a:r>
            <a:r>
              <a:rPr sz="2000" spc="-5" dirty="0">
                <a:solidFill>
                  <a:srgbClr val="585858"/>
                </a:solidFill>
                <a:latin typeface="Calibri Light"/>
                <a:cs typeface="Calibri Light"/>
              </a:rPr>
              <a:t>main</a:t>
            </a:r>
            <a:r>
              <a:rPr sz="2000" spc="-15" dirty="0">
                <a:solidFill>
                  <a:srgbClr val="585858"/>
                </a:solidFill>
                <a:latin typeface="Calibri Light"/>
                <a:cs typeface="Calibri Light"/>
              </a:rPr>
              <a:t> </a:t>
            </a:r>
            <a:r>
              <a:rPr sz="2000" dirty="0">
                <a:solidFill>
                  <a:srgbClr val="585858"/>
                </a:solidFill>
                <a:latin typeface="Calibri Light"/>
                <a:cs typeface="Calibri Light"/>
              </a:rPr>
              <a:t>à</a:t>
            </a:r>
            <a:r>
              <a:rPr sz="2000" spc="-20" dirty="0">
                <a:solidFill>
                  <a:srgbClr val="585858"/>
                </a:solidFill>
                <a:latin typeface="Calibri Light"/>
                <a:cs typeface="Calibri Light"/>
              </a:rPr>
              <a:t> </a:t>
            </a:r>
            <a:r>
              <a:rPr sz="2000" spc="-10" dirty="0">
                <a:solidFill>
                  <a:srgbClr val="585858"/>
                </a:solidFill>
                <a:latin typeface="Calibri Light"/>
                <a:cs typeface="Calibri Light"/>
              </a:rPr>
              <a:t>distance</a:t>
            </a:r>
            <a:endParaRPr lang="fr-MA" sz="2000" spc="-10" dirty="0">
              <a:solidFill>
                <a:srgbClr val="585858"/>
              </a:solidFill>
              <a:latin typeface="Calibri Light"/>
              <a:cs typeface="Calibri Light"/>
            </a:endParaRPr>
          </a:p>
          <a:p>
            <a:pPr marL="12700">
              <a:lnSpc>
                <a:spcPct val="100000"/>
              </a:lnSpc>
              <a:spcBef>
                <a:spcPts val="5"/>
              </a:spcBef>
            </a:pPr>
            <a:endParaRPr lang="fr-MA" sz="2400" spc="-10" dirty="0">
              <a:solidFill>
                <a:srgbClr val="585858"/>
              </a:solidFill>
              <a:latin typeface="Calibri Light"/>
              <a:cs typeface="Calibri Light"/>
            </a:endParaRPr>
          </a:p>
        </p:txBody>
      </p:sp>
      <p:grpSp>
        <p:nvGrpSpPr>
          <p:cNvPr id="16" name="object 12">
            <a:extLst>
              <a:ext uri="{FF2B5EF4-FFF2-40B4-BE49-F238E27FC236}">
                <a16:creationId xmlns:a16="http://schemas.microsoft.com/office/drawing/2014/main" id="{A2A36396-D3E7-41CC-9D3F-CEBEAC5C126A}"/>
              </a:ext>
            </a:extLst>
          </p:cNvPr>
          <p:cNvGrpSpPr/>
          <p:nvPr/>
        </p:nvGrpSpPr>
        <p:grpSpPr>
          <a:xfrm>
            <a:off x="744727" y="2319049"/>
            <a:ext cx="344805" cy="443230"/>
            <a:chOff x="744727" y="2319049"/>
            <a:chExt cx="344805" cy="443230"/>
          </a:xfrm>
        </p:grpSpPr>
        <p:pic>
          <p:nvPicPr>
            <p:cNvPr id="19" name="object 13">
              <a:extLst>
                <a:ext uri="{FF2B5EF4-FFF2-40B4-BE49-F238E27FC236}">
                  <a16:creationId xmlns:a16="http://schemas.microsoft.com/office/drawing/2014/main" id="{36A07CDF-F4CB-47DF-8470-C3ACB42FC440}"/>
                </a:ext>
              </a:extLst>
            </p:cNvPr>
            <p:cNvPicPr/>
            <p:nvPr/>
          </p:nvPicPr>
          <p:blipFill>
            <a:blip r:embed="rId2" cstate="print"/>
            <a:stretch>
              <a:fillRect/>
            </a:stretch>
          </p:blipFill>
          <p:spPr>
            <a:xfrm>
              <a:off x="744727" y="2602776"/>
              <a:ext cx="159222" cy="159221"/>
            </a:xfrm>
            <a:prstGeom prst="rect">
              <a:avLst/>
            </a:prstGeom>
          </p:spPr>
        </p:pic>
        <p:pic>
          <p:nvPicPr>
            <p:cNvPr id="20" name="object 14">
              <a:extLst>
                <a:ext uri="{FF2B5EF4-FFF2-40B4-BE49-F238E27FC236}">
                  <a16:creationId xmlns:a16="http://schemas.microsoft.com/office/drawing/2014/main" id="{688D7F9E-B559-45CD-88D7-8046B9C8C32D}"/>
                </a:ext>
              </a:extLst>
            </p:cNvPr>
            <p:cNvPicPr/>
            <p:nvPr/>
          </p:nvPicPr>
          <p:blipFill>
            <a:blip r:embed="rId3" cstate="print"/>
            <a:stretch>
              <a:fillRect/>
            </a:stretch>
          </p:blipFill>
          <p:spPr>
            <a:xfrm>
              <a:off x="836217" y="2319049"/>
              <a:ext cx="252787" cy="251887"/>
            </a:xfrm>
            <a:prstGeom prst="rect">
              <a:avLst/>
            </a:prstGeom>
          </p:spPr>
        </p:pic>
      </p:grpSp>
      <p:sp>
        <p:nvSpPr>
          <p:cNvPr id="21" name="object 15">
            <a:extLst>
              <a:ext uri="{FF2B5EF4-FFF2-40B4-BE49-F238E27FC236}">
                <a16:creationId xmlns:a16="http://schemas.microsoft.com/office/drawing/2014/main" id="{52DAF8B6-D221-408D-AF77-671C39048F53}"/>
              </a:ext>
            </a:extLst>
          </p:cNvPr>
          <p:cNvSpPr/>
          <p:nvPr/>
        </p:nvSpPr>
        <p:spPr>
          <a:xfrm>
            <a:off x="732015" y="3766311"/>
            <a:ext cx="432434" cy="513715"/>
          </a:xfrm>
          <a:custGeom>
            <a:avLst/>
            <a:gdLst/>
            <a:ahLst/>
            <a:cxnLst/>
            <a:rect l="l" t="t" r="r" b="b"/>
            <a:pathLst>
              <a:path w="432434" h="513714">
                <a:moveTo>
                  <a:pt x="156933" y="245465"/>
                </a:moveTo>
                <a:lnTo>
                  <a:pt x="154825" y="235077"/>
                </a:lnTo>
                <a:lnTo>
                  <a:pt x="149110" y="226580"/>
                </a:lnTo>
                <a:lnTo>
                  <a:pt x="140627" y="220865"/>
                </a:lnTo>
                <a:lnTo>
                  <a:pt x="130238" y="218757"/>
                </a:lnTo>
                <a:lnTo>
                  <a:pt x="119862" y="220865"/>
                </a:lnTo>
                <a:lnTo>
                  <a:pt x="111379" y="226580"/>
                </a:lnTo>
                <a:lnTo>
                  <a:pt x="105651" y="235077"/>
                </a:lnTo>
                <a:lnTo>
                  <a:pt x="103555" y="245465"/>
                </a:lnTo>
                <a:lnTo>
                  <a:pt x="105651" y="255866"/>
                </a:lnTo>
                <a:lnTo>
                  <a:pt x="111379" y="264350"/>
                </a:lnTo>
                <a:lnTo>
                  <a:pt x="119862" y="270078"/>
                </a:lnTo>
                <a:lnTo>
                  <a:pt x="130238" y="272186"/>
                </a:lnTo>
                <a:lnTo>
                  <a:pt x="140627" y="270078"/>
                </a:lnTo>
                <a:lnTo>
                  <a:pt x="149110" y="264350"/>
                </a:lnTo>
                <a:lnTo>
                  <a:pt x="154825" y="255866"/>
                </a:lnTo>
                <a:lnTo>
                  <a:pt x="156933" y="245465"/>
                </a:lnTo>
                <a:close/>
              </a:path>
              <a:path w="432434" h="513714">
                <a:moveTo>
                  <a:pt x="236982" y="116382"/>
                </a:moveTo>
                <a:lnTo>
                  <a:pt x="234873" y="106032"/>
                </a:lnTo>
                <a:lnTo>
                  <a:pt x="229120" y="97536"/>
                </a:lnTo>
                <a:lnTo>
                  <a:pt x="220637" y="91782"/>
                </a:lnTo>
                <a:lnTo>
                  <a:pt x="210299" y="89674"/>
                </a:lnTo>
                <a:lnTo>
                  <a:pt x="199961" y="91782"/>
                </a:lnTo>
                <a:lnTo>
                  <a:pt x="191477" y="97536"/>
                </a:lnTo>
                <a:lnTo>
                  <a:pt x="185724" y="106032"/>
                </a:lnTo>
                <a:lnTo>
                  <a:pt x="183616" y="116382"/>
                </a:lnTo>
                <a:lnTo>
                  <a:pt x="185724" y="126720"/>
                </a:lnTo>
                <a:lnTo>
                  <a:pt x="191477" y="135216"/>
                </a:lnTo>
                <a:lnTo>
                  <a:pt x="199961" y="140970"/>
                </a:lnTo>
                <a:lnTo>
                  <a:pt x="210299" y="143090"/>
                </a:lnTo>
                <a:lnTo>
                  <a:pt x="220637" y="140970"/>
                </a:lnTo>
                <a:lnTo>
                  <a:pt x="229120" y="135216"/>
                </a:lnTo>
                <a:lnTo>
                  <a:pt x="234873" y="126720"/>
                </a:lnTo>
                <a:lnTo>
                  <a:pt x="236982" y="116382"/>
                </a:lnTo>
                <a:close/>
              </a:path>
              <a:path w="432434" h="513714">
                <a:moveTo>
                  <a:pt x="431952" y="294513"/>
                </a:moveTo>
                <a:lnTo>
                  <a:pt x="425678" y="277901"/>
                </a:lnTo>
                <a:lnTo>
                  <a:pt x="381838" y="201587"/>
                </a:lnTo>
                <a:lnTo>
                  <a:pt x="381711" y="197142"/>
                </a:lnTo>
                <a:lnTo>
                  <a:pt x="381152" y="191414"/>
                </a:lnTo>
                <a:lnTo>
                  <a:pt x="379653" y="176161"/>
                </a:lnTo>
                <a:lnTo>
                  <a:pt x="376809" y="147167"/>
                </a:lnTo>
                <a:lnTo>
                  <a:pt x="358736" y="99923"/>
                </a:lnTo>
                <a:lnTo>
                  <a:pt x="328853" y="58991"/>
                </a:lnTo>
                <a:lnTo>
                  <a:pt x="288442" y="26708"/>
                </a:lnTo>
                <a:lnTo>
                  <a:pt x="285902" y="25641"/>
                </a:lnTo>
                <a:lnTo>
                  <a:pt x="285902" y="106210"/>
                </a:lnTo>
                <a:lnTo>
                  <a:pt x="285902" y="125285"/>
                </a:lnTo>
                <a:lnTo>
                  <a:pt x="270014" y="132918"/>
                </a:lnTo>
                <a:lnTo>
                  <a:pt x="268744" y="137998"/>
                </a:lnTo>
                <a:lnTo>
                  <a:pt x="263664" y="146900"/>
                </a:lnTo>
                <a:lnTo>
                  <a:pt x="269379" y="163436"/>
                </a:lnTo>
                <a:lnTo>
                  <a:pt x="256679" y="176161"/>
                </a:lnTo>
                <a:lnTo>
                  <a:pt x="240157" y="170434"/>
                </a:lnTo>
                <a:lnTo>
                  <a:pt x="235712" y="172974"/>
                </a:lnTo>
                <a:lnTo>
                  <a:pt x="231267" y="174879"/>
                </a:lnTo>
                <a:lnTo>
                  <a:pt x="226187" y="176161"/>
                </a:lnTo>
                <a:lnTo>
                  <a:pt x="218554" y="191414"/>
                </a:lnTo>
                <a:lnTo>
                  <a:pt x="206489" y="191414"/>
                </a:lnTo>
                <a:lnTo>
                  <a:pt x="206489" y="235292"/>
                </a:lnTo>
                <a:lnTo>
                  <a:pt x="205854" y="254381"/>
                </a:lnTo>
                <a:lnTo>
                  <a:pt x="189966" y="262001"/>
                </a:lnTo>
                <a:lnTo>
                  <a:pt x="188696" y="267093"/>
                </a:lnTo>
                <a:lnTo>
                  <a:pt x="186791" y="271538"/>
                </a:lnTo>
                <a:lnTo>
                  <a:pt x="184251" y="275996"/>
                </a:lnTo>
                <a:lnTo>
                  <a:pt x="189331" y="292531"/>
                </a:lnTo>
                <a:lnTo>
                  <a:pt x="176618" y="305244"/>
                </a:lnTo>
                <a:lnTo>
                  <a:pt x="160108" y="299529"/>
                </a:lnTo>
                <a:lnTo>
                  <a:pt x="155663" y="302069"/>
                </a:lnTo>
                <a:lnTo>
                  <a:pt x="151206" y="303974"/>
                </a:lnTo>
                <a:lnTo>
                  <a:pt x="146126" y="305244"/>
                </a:lnTo>
                <a:lnTo>
                  <a:pt x="139141" y="320509"/>
                </a:lnTo>
                <a:lnTo>
                  <a:pt x="121348" y="320509"/>
                </a:lnTo>
                <a:lnTo>
                  <a:pt x="113728" y="304609"/>
                </a:lnTo>
                <a:lnTo>
                  <a:pt x="111188" y="303974"/>
                </a:lnTo>
                <a:lnTo>
                  <a:pt x="108648" y="303339"/>
                </a:lnTo>
                <a:lnTo>
                  <a:pt x="104190" y="301434"/>
                </a:lnTo>
                <a:lnTo>
                  <a:pt x="99745" y="298894"/>
                </a:lnTo>
                <a:lnTo>
                  <a:pt x="83223" y="303974"/>
                </a:lnTo>
                <a:lnTo>
                  <a:pt x="70523" y="291261"/>
                </a:lnTo>
                <a:lnTo>
                  <a:pt x="76238" y="274726"/>
                </a:lnTo>
                <a:lnTo>
                  <a:pt x="73698" y="270268"/>
                </a:lnTo>
                <a:lnTo>
                  <a:pt x="71793" y="265823"/>
                </a:lnTo>
                <a:lnTo>
                  <a:pt x="70523" y="260731"/>
                </a:lnTo>
                <a:lnTo>
                  <a:pt x="54635" y="253098"/>
                </a:lnTo>
                <a:lnTo>
                  <a:pt x="54635" y="235292"/>
                </a:lnTo>
                <a:lnTo>
                  <a:pt x="70523" y="227660"/>
                </a:lnTo>
                <a:lnTo>
                  <a:pt x="71793" y="222580"/>
                </a:lnTo>
                <a:lnTo>
                  <a:pt x="73698" y="218122"/>
                </a:lnTo>
                <a:lnTo>
                  <a:pt x="76238" y="213677"/>
                </a:lnTo>
                <a:lnTo>
                  <a:pt x="70523" y="197142"/>
                </a:lnTo>
                <a:lnTo>
                  <a:pt x="83223" y="184429"/>
                </a:lnTo>
                <a:lnTo>
                  <a:pt x="99745" y="190144"/>
                </a:lnTo>
                <a:lnTo>
                  <a:pt x="104190" y="187604"/>
                </a:lnTo>
                <a:lnTo>
                  <a:pt x="108648" y="185699"/>
                </a:lnTo>
                <a:lnTo>
                  <a:pt x="113728" y="184429"/>
                </a:lnTo>
                <a:lnTo>
                  <a:pt x="121348" y="168529"/>
                </a:lnTo>
                <a:lnTo>
                  <a:pt x="139776" y="168529"/>
                </a:lnTo>
                <a:lnTo>
                  <a:pt x="147396" y="184429"/>
                </a:lnTo>
                <a:lnTo>
                  <a:pt x="152476" y="185699"/>
                </a:lnTo>
                <a:lnTo>
                  <a:pt x="156933" y="187604"/>
                </a:lnTo>
                <a:lnTo>
                  <a:pt x="161378" y="190144"/>
                </a:lnTo>
                <a:lnTo>
                  <a:pt x="177901" y="184429"/>
                </a:lnTo>
                <a:lnTo>
                  <a:pt x="190601" y="197142"/>
                </a:lnTo>
                <a:lnTo>
                  <a:pt x="184886" y="213677"/>
                </a:lnTo>
                <a:lnTo>
                  <a:pt x="187426" y="218122"/>
                </a:lnTo>
                <a:lnTo>
                  <a:pt x="189331" y="222580"/>
                </a:lnTo>
                <a:lnTo>
                  <a:pt x="190601" y="227660"/>
                </a:lnTo>
                <a:lnTo>
                  <a:pt x="206489" y="235292"/>
                </a:lnTo>
                <a:lnTo>
                  <a:pt x="206489" y="191414"/>
                </a:lnTo>
                <a:lnTo>
                  <a:pt x="200774" y="191414"/>
                </a:lnTo>
                <a:lnTo>
                  <a:pt x="197408" y="184429"/>
                </a:lnTo>
                <a:lnTo>
                  <a:pt x="193141" y="175526"/>
                </a:lnTo>
                <a:lnTo>
                  <a:pt x="188061" y="174244"/>
                </a:lnTo>
                <a:lnTo>
                  <a:pt x="183616" y="172339"/>
                </a:lnTo>
                <a:lnTo>
                  <a:pt x="179171" y="169799"/>
                </a:lnTo>
                <a:lnTo>
                  <a:pt x="162648" y="175526"/>
                </a:lnTo>
                <a:lnTo>
                  <a:pt x="155663" y="168529"/>
                </a:lnTo>
                <a:lnTo>
                  <a:pt x="149936" y="162801"/>
                </a:lnTo>
                <a:lnTo>
                  <a:pt x="155663" y="146265"/>
                </a:lnTo>
                <a:lnTo>
                  <a:pt x="153111" y="141820"/>
                </a:lnTo>
                <a:lnTo>
                  <a:pt x="151206" y="137363"/>
                </a:lnTo>
                <a:lnTo>
                  <a:pt x="149936" y="132283"/>
                </a:lnTo>
                <a:lnTo>
                  <a:pt x="134061" y="124650"/>
                </a:lnTo>
                <a:lnTo>
                  <a:pt x="134061" y="106845"/>
                </a:lnTo>
                <a:lnTo>
                  <a:pt x="149936" y="99212"/>
                </a:lnTo>
                <a:lnTo>
                  <a:pt x="151206" y="94119"/>
                </a:lnTo>
                <a:lnTo>
                  <a:pt x="153111" y="89674"/>
                </a:lnTo>
                <a:lnTo>
                  <a:pt x="155663" y="85217"/>
                </a:lnTo>
                <a:lnTo>
                  <a:pt x="150571" y="68681"/>
                </a:lnTo>
                <a:lnTo>
                  <a:pt x="163283" y="55968"/>
                </a:lnTo>
                <a:lnTo>
                  <a:pt x="179806" y="61696"/>
                </a:lnTo>
                <a:lnTo>
                  <a:pt x="184251" y="59143"/>
                </a:lnTo>
                <a:lnTo>
                  <a:pt x="188696" y="57238"/>
                </a:lnTo>
                <a:lnTo>
                  <a:pt x="193776" y="55968"/>
                </a:lnTo>
                <a:lnTo>
                  <a:pt x="201409" y="40055"/>
                </a:lnTo>
                <a:lnTo>
                  <a:pt x="219189" y="40055"/>
                </a:lnTo>
                <a:lnTo>
                  <a:pt x="226822" y="55333"/>
                </a:lnTo>
                <a:lnTo>
                  <a:pt x="231902" y="56603"/>
                </a:lnTo>
                <a:lnTo>
                  <a:pt x="236347" y="58508"/>
                </a:lnTo>
                <a:lnTo>
                  <a:pt x="240792" y="61048"/>
                </a:lnTo>
                <a:lnTo>
                  <a:pt x="257314" y="55333"/>
                </a:lnTo>
                <a:lnTo>
                  <a:pt x="270014" y="68046"/>
                </a:lnTo>
                <a:lnTo>
                  <a:pt x="264299" y="84582"/>
                </a:lnTo>
                <a:lnTo>
                  <a:pt x="266839" y="89039"/>
                </a:lnTo>
                <a:lnTo>
                  <a:pt x="268744" y="93484"/>
                </a:lnTo>
                <a:lnTo>
                  <a:pt x="270014" y="98577"/>
                </a:lnTo>
                <a:lnTo>
                  <a:pt x="285902" y="106210"/>
                </a:lnTo>
                <a:lnTo>
                  <a:pt x="285902" y="25641"/>
                </a:lnTo>
                <a:lnTo>
                  <a:pt x="240995" y="6667"/>
                </a:lnTo>
                <a:lnTo>
                  <a:pt x="190919" y="0"/>
                </a:lnTo>
                <a:lnTo>
                  <a:pt x="140843" y="6667"/>
                </a:lnTo>
                <a:lnTo>
                  <a:pt x="93395" y="26708"/>
                </a:lnTo>
                <a:lnTo>
                  <a:pt x="52984" y="58724"/>
                </a:lnTo>
                <a:lnTo>
                  <a:pt x="23114" y="99682"/>
                </a:lnTo>
                <a:lnTo>
                  <a:pt x="5105" y="146900"/>
                </a:lnTo>
                <a:lnTo>
                  <a:pt x="0" y="198412"/>
                </a:lnTo>
                <a:lnTo>
                  <a:pt x="5016" y="242760"/>
                </a:lnTo>
                <a:lnTo>
                  <a:pt x="19621" y="284187"/>
                </a:lnTo>
                <a:lnTo>
                  <a:pt x="43154" y="321195"/>
                </a:lnTo>
                <a:lnTo>
                  <a:pt x="74968" y="352310"/>
                </a:lnTo>
                <a:lnTo>
                  <a:pt x="74968" y="513194"/>
                </a:lnTo>
                <a:lnTo>
                  <a:pt x="275742" y="513194"/>
                </a:lnTo>
                <a:lnTo>
                  <a:pt x="275742" y="436880"/>
                </a:lnTo>
                <a:lnTo>
                  <a:pt x="306870" y="436880"/>
                </a:lnTo>
                <a:lnTo>
                  <a:pt x="348869" y="424002"/>
                </a:lnTo>
                <a:lnTo>
                  <a:pt x="376288" y="389750"/>
                </a:lnTo>
                <a:lnTo>
                  <a:pt x="381838" y="360578"/>
                </a:lnTo>
                <a:lnTo>
                  <a:pt x="381838" y="322414"/>
                </a:lnTo>
                <a:lnTo>
                  <a:pt x="409790" y="322414"/>
                </a:lnTo>
                <a:lnTo>
                  <a:pt x="414769" y="320509"/>
                </a:lnTo>
                <a:lnTo>
                  <a:pt x="421386" y="317969"/>
                </a:lnTo>
                <a:lnTo>
                  <a:pt x="429641" y="308267"/>
                </a:lnTo>
                <a:lnTo>
                  <a:pt x="430149" y="305244"/>
                </a:lnTo>
                <a:lnTo>
                  <a:pt x="431952" y="294513"/>
                </a:lnTo>
                <a:close/>
              </a:path>
            </a:pathLst>
          </a:custGeom>
          <a:solidFill>
            <a:srgbClr val="128EC7"/>
          </a:solidFill>
        </p:spPr>
        <p:txBody>
          <a:bodyPr wrap="square" lIns="0" tIns="0" rIns="0" bIns="0" rtlCol="0"/>
          <a:lstStyle/>
          <a:p>
            <a:endParaRPr/>
          </a:p>
        </p:txBody>
      </p:sp>
      <p:grpSp>
        <p:nvGrpSpPr>
          <p:cNvPr id="23" name="object 17">
            <a:extLst>
              <a:ext uri="{FF2B5EF4-FFF2-40B4-BE49-F238E27FC236}">
                <a16:creationId xmlns:a16="http://schemas.microsoft.com/office/drawing/2014/main" id="{A9095204-1BA7-4317-9454-5FF402F0A449}"/>
              </a:ext>
            </a:extLst>
          </p:cNvPr>
          <p:cNvGrpSpPr/>
          <p:nvPr/>
        </p:nvGrpSpPr>
        <p:grpSpPr>
          <a:xfrm>
            <a:off x="635026" y="5119166"/>
            <a:ext cx="537845" cy="356235"/>
            <a:chOff x="677819" y="5028289"/>
            <a:chExt cx="537845" cy="356235"/>
          </a:xfrm>
        </p:grpSpPr>
        <p:sp>
          <p:nvSpPr>
            <p:cNvPr id="24" name="object 18">
              <a:extLst>
                <a:ext uri="{FF2B5EF4-FFF2-40B4-BE49-F238E27FC236}">
                  <a16:creationId xmlns:a16="http://schemas.microsoft.com/office/drawing/2014/main" id="{8A9D7241-445C-4BCA-B0AD-9C0279AD48DE}"/>
                </a:ext>
              </a:extLst>
            </p:cNvPr>
            <p:cNvSpPr/>
            <p:nvPr/>
          </p:nvSpPr>
          <p:spPr>
            <a:xfrm>
              <a:off x="773510" y="5028289"/>
              <a:ext cx="441959" cy="307340"/>
            </a:xfrm>
            <a:custGeom>
              <a:avLst/>
              <a:gdLst/>
              <a:ahLst/>
              <a:cxnLst/>
              <a:rect l="l" t="t" r="r" b="b"/>
              <a:pathLst>
                <a:path w="441959" h="307339">
                  <a:moveTo>
                    <a:pt x="417087" y="0"/>
                  </a:moveTo>
                  <a:lnTo>
                    <a:pt x="24535" y="0"/>
                  </a:lnTo>
                  <a:lnTo>
                    <a:pt x="15008" y="1937"/>
                  </a:lnTo>
                  <a:lnTo>
                    <a:pt x="7207" y="7213"/>
                  </a:lnTo>
                  <a:lnTo>
                    <a:pt x="1935" y="15022"/>
                  </a:lnTo>
                  <a:lnTo>
                    <a:pt x="0" y="24557"/>
                  </a:lnTo>
                  <a:lnTo>
                    <a:pt x="0" y="113579"/>
                  </a:lnTo>
                  <a:lnTo>
                    <a:pt x="14721" y="110509"/>
                  </a:lnTo>
                  <a:lnTo>
                    <a:pt x="36803" y="111737"/>
                  </a:lnTo>
                  <a:lnTo>
                    <a:pt x="36803" y="36836"/>
                  </a:lnTo>
                  <a:lnTo>
                    <a:pt x="404819" y="36836"/>
                  </a:lnTo>
                  <a:lnTo>
                    <a:pt x="404819" y="270134"/>
                  </a:lnTo>
                  <a:lnTo>
                    <a:pt x="196897" y="270134"/>
                  </a:lnTo>
                  <a:lnTo>
                    <a:pt x="161933" y="306971"/>
                  </a:lnTo>
                  <a:lnTo>
                    <a:pt x="417087" y="306971"/>
                  </a:lnTo>
                  <a:lnTo>
                    <a:pt x="426613" y="305033"/>
                  </a:lnTo>
                  <a:lnTo>
                    <a:pt x="434415" y="299757"/>
                  </a:lnTo>
                  <a:lnTo>
                    <a:pt x="439686" y="291948"/>
                  </a:lnTo>
                  <a:lnTo>
                    <a:pt x="441622" y="282413"/>
                  </a:lnTo>
                  <a:lnTo>
                    <a:pt x="441622" y="24557"/>
                  </a:lnTo>
                  <a:lnTo>
                    <a:pt x="439686" y="15022"/>
                  </a:lnTo>
                  <a:lnTo>
                    <a:pt x="434415" y="7213"/>
                  </a:lnTo>
                  <a:lnTo>
                    <a:pt x="426613" y="1937"/>
                  </a:lnTo>
                  <a:lnTo>
                    <a:pt x="417087" y="0"/>
                  </a:lnTo>
                  <a:close/>
                </a:path>
              </a:pathLst>
            </a:custGeom>
            <a:solidFill>
              <a:srgbClr val="128EC7"/>
            </a:solidFill>
          </p:spPr>
          <p:txBody>
            <a:bodyPr wrap="square" lIns="0" tIns="0" rIns="0" bIns="0" rtlCol="0"/>
            <a:lstStyle/>
            <a:p>
              <a:endParaRPr/>
            </a:p>
          </p:txBody>
        </p:sp>
        <p:pic>
          <p:nvPicPr>
            <p:cNvPr id="28" name="object 19">
              <a:extLst>
                <a:ext uri="{FF2B5EF4-FFF2-40B4-BE49-F238E27FC236}">
                  <a16:creationId xmlns:a16="http://schemas.microsoft.com/office/drawing/2014/main" id="{42630112-0B3A-4EB5-BDAA-512979CE914B}"/>
                </a:ext>
              </a:extLst>
            </p:cNvPr>
            <p:cNvPicPr/>
            <p:nvPr/>
          </p:nvPicPr>
          <p:blipFill>
            <a:blip r:embed="rId4" cstate="print"/>
            <a:stretch>
              <a:fillRect/>
            </a:stretch>
          </p:blipFill>
          <p:spPr>
            <a:xfrm>
              <a:off x="744068" y="5163356"/>
              <a:ext cx="104275" cy="104370"/>
            </a:xfrm>
            <a:prstGeom prst="rect">
              <a:avLst/>
            </a:prstGeom>
          </p:spPr>
        </p:pic>
        <p:sp>
          <p:nvSpPr>
            <p:cNvPr id="33" name="object 20">
              <a:extLst>
                <a:ext uri="{FF2B5EF4-FFF2-40B4-BE49-F238E27FC236}">
                  <a16:creationId xmlns:a16="http://schemas.microsoft.com/office/drawing/2014/main" id="{AF34DC6A-C558-4124-BABF-101411F4A71D}"/>
                </a:ext>
              </a:extLst>
            </p:cNvPr>
            <p:cNvSpPr/>
            <p:nvPr/>
          </p:nvSpPr>
          <p:spPr>
            <a:xfrm>
              <a:off x="677819" y="5195377"/>
              <a:ext cx="323215" cy="189230"/>
            </a:xfrm>
            <a:custGeom>
              <a:avLst/>
              <a:gdLst/>
              <a:ahLst/>
              <a:cxnLst/>
              <a:rect l="l" t="t" r="r" b="b"/>
              <a:pathLst>
                <a:path w="323215" h="189229">
                  <a:moveTo>
                    <a:pt x="302478" y="211"/>
                  </a:moveTo>
                  <a:lnTo>
                    <a:pt x="292482" y="0"/>
                  </a:lnTo>
                  <a:lnTo>
                    <a:pt x="280320" y="4815"/>
                  </a:lnTo>
                  <a:lnTo>
                    <a:pt x="279093" y="7271"/>
                  </a:lnTo>
                  <a:lnTo>
                    <a:pt x="188312" y="101818"/>
                  </a:lnTo>
                  <a:lnTo>
                    <a:pt x="139854" y="87083"/>
                  </a:lnTo>
                  <a:lnTo>
                    <a:pt x="118386" y="85242"/>
                  </a:lnTo>
                  <a:lnTo>
                    <a:pt x="107709" y="85692"/>
                  </a:lnTo>
                  <a:lnTo>
                    <a:pt x="60277" y="97022"/>
                  </a:lnTo>
                  <a:lnTo>
                    <a:pt x="20855" y="120850"/>
                  </a:lnTo>
                  <a:lnTo>
                    <a:pt x="0" y="188998"/>
                  </a:lnTo>
                  <a:lnTo>
                    <a:pt x="183405" y="188998"/>
                  </a:lnTo>
                  <a:lnTo>
                    <a:pt x="183405" y="188384"/>
                  </a:lnTo>
                  <a:lnTo>
                    <a:pt x="235542" y="127604"/>
                  </a:lnTo>
                  <a:lnTo>
                    <a:pt x="315896" y="42880"/>
                  </a:lnTo>
                  <a:lnTo>
                    <a:pt x="320429" y="36260"/>
                  </a:lnTo>
                  <a:lnTo>
                    <a:pt x="322720" y="28145"/>
                  </a:lnTo>
                  <a:lnTo>
                    <a:pt x="322365" y="19569"/>
                  </a:lnTo>
                  <a:lnTo>
                    <a:pt x="318963" y="11568"/>
                  </a:lnTo>
                  <a:lnTo>
                    <a:pt x="311669" y="4105"/>
                  </a:lnTo>
                  <a:lnTo>
                    <a:pt x="302478" y="211"/>
                  </a:lnTo>
                  <a:close/>
                </a:path>
              </a:pathLst>
            </a:custGeom>
            <a:solidFill>
              <a:srgbClr val="128EC7"/>
            </a:solidFill>
          </p:spPr>
          <p:txBody>
            <a:bodyPr wrap="square" lIns="0" tIns="0" rIns="0" bIns="0" rtlCol="0"/>
            <a:lstStyle/>
            <a:p>
              <a:endParaRPr dirty="0"/>
            </a:p>
          </p:txBody>
        </p:sp>
      </p:grpSp>
      <p:pic>
        <p:nvPicPr>
          <p:cNvPr id="4098" name="Picture 2" descr="La gestion de la relation client dans les entreprises françaises | Archimag">
            <a:extLst>
              <a:ext uri="{FF2B5EF4-FFF2-40B4-BE49-F238E27FC236}">
                <a16:creationId xmlns:a16="http://schemas.microsoft.com/office/drawing/2014/main" id="{8E475B7A-C59F-4C16-9BA3-2DEC8D4B3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752" y="1595069"/>
            <a:ext cx="6660749" cy="434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01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1"/>
            <a:ext cx="4606183" cy="263755"/>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0" y="880855"/>
            <a:ext cx="4794191"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Pourquoi choisir Productys? </a:t>
            </a:r>
            <a:endParaRPr lang="fr-MA" sz="3300" dirty="0"/>
          </a:p>
        </p:txBody>
      </p:sp>
      <p:sp>
        <p:nvSpPr>
          <p:cNvPr id="7" name="object 3">
            <a:extLst>
              <a:ext uri="{FF2B5EF4-FFF2-40B4-BE49-F238E27FC236}">
                <a16:creationId xmlns:a16="http://schemas.microsoft.com/office/drawing/2014/main" id="{CA744DCE-EE40-4F22-AC89-B88ED47D1DAE}"/>
              </a:ext>
            </a:extLst>
          </p:cNvPr>
          <p:cNvSpPr txBox="1"/>
          <p:nvPr/>
        </p:nvSpPr>
        <p:spPr>
          <a:xfrm>
            <a:off x="1570008" y="2227822"/>
            <a:ext cx="8683625" cy="3235325"/>
          </a:xfrm>
          <a:prstGeom prst="rect">
            <a:avLst/>
          </a:prstGeom>
        </p:spPr>
        <p:txBody>
          <a:bodyPr vert="horz" wrap="square" lIns="0" tIns="107950" rIns="0" bIns="0" rtlCol="0">
            <a:spAutoFit/>
          </a:bodyPr>
          <a:lstStyle/>
          <a:p>
            <a:pPr marL="12700">
              <a:lnSpc>
                <a:spcPct val="100000"/>
              </a:lnSpc>
              <a:spcBef>
                <a:spcPts val="850"/>
              </a:spcBef>
            </a:pPr>
            <a:r>
              <a:rPr sz="2000" b="1" dirty="0">
                <a:solidFill>
                  <a:srgbClr val="585858"/>
                </a:solidFill>
                <a:latin typeface="Carlito"/>
                <a:cs typeface="Carlito"/>
              </a:rPr>
              <a:t>Pour tous les </a:t>
            </a:r>
            <a:r>
              <a:rPr sz="2000" b="1" dirty="0">
                <a:solidFill>
                  <a:srgbClr val="C00000"/>
                </a:solidFill>
                <a:latin typeface="Carlito"/>
                <a:cs typeface="Carlito"/>
              </a:rPr>
              <a:t>métiers de </a:t>
            </a:r>
            <a:r>
              <a:rPr sz="2000" b="1" spc="-105" dirty="0">
                <a:solidFill>
                  <a:srgbClr val="C00000"/>
                </a:solidFill>
                <a:latin typeface="Arial"/>
                <a:cs typeface="Arial"/>
              </a:rPr>
              <a:t>l’industrie </a:t>
            </a:r>
            <a:r>
              <a:rPr sz="2000" b="1" dirty="0">
                <a:solidFill>
                  <a:srgbClr val="585858"/>
                </a:solidFill>
                <a:latin typeface="Carlito"/>
                <a:cs typeface="Carlito"/>
              </a:rPr>
              <a:t>dans le monde </a:t>
            </a:r>
            <a:r>
              <a:rPr sz="2000" b="1" spc="-5" dirty="0">
                <a:solidFill>
                  <a:srgbClr val="585858"/>
                </a:solidFill>
                <a:latin typeface="Carlito"/>
                <a:cs typeface="Carlito"/>
              </a:rPr>
              <a:t>en </a:t>
            </a:r>
            <a:r>
              <a:rPr sz="2000" b="1" dirty="0">
                <a:solidFill>
                  <a:srgbClr val="C00000"/>
                </a:solidFill>
                <a:latin typeface="Carlito"/>
                <a:cs typeface="Carlito"/>
              </a:rPr>
              <a:t>8 langues </a:t>
            </a:r>
            <a:r>
              <a:rPr sz="2000" b="1" dirty="0">
                <a:solidFill>
                  <a:srgbClr val="585858"/>
                </a:solidFill>
                <a:latin typeface="Carlito"/>
                <a:cs typeface="Carlito"/>
              </a:rPr>
              <a:t>(Explorer &amp;</a:t>
            </a:r>
            <a:r>
              <a:rPr sz="2000" b="1" spc="-135" dirty="0">
                <a:solidFill>
                  <a:srgbClr val="585858"/>
                </a:solidFill>
                <a:latin typeface="Carlito"/>
                <a:cs typeface="Carlito"/>
              </a:rPr>
              <a:t> </a:t>
            </a:r>
            <a:r>
              <a:rPr sz="2000" b="1" spc="-5" dirty="0">
                <a:solidFill>
                  <a:srgbClr val="585858"/>
                </a:solidFill>
                <a:latin typeface="Carlito"/>
                <a:cs typeface="Carlito"/>
              </a:rPr>
              <a:t>PMES)</a:t>
            </a:r>
            <a:endParaRPr sz="2000" dirty="0">
              <a:latin typeface="Carlito"/>
              <a:cs typeface="Carlito"/>
            </a:endParaRPr>
          </a:p>
          <a:p>
            <a:pPr marL="12700">
              <a:lnSpc>
                <a:spcPct val="100000"/>
              </a:lnSpc>
              <a:spcBef>
                <a:spcPts val="755"/>
              </a:spcBef>
            </a:pPr>
            <a:r>
              <a:rPr sz="2000" b="1" spc="-5" dirty="0">
                <a:solidFill>
                  <a:srgbClr val="585858"/>
                </a:solidFill>
                <a:latin typeface="Carlito"/>
                <a:cs typeface="Carlito"/>
              </a:rPr>
              <a:t>Vers </a:t>
            </a:r>
            <a:r>
              <a:rPr sz="2000" b="1" dirty="0">
                <a:solidFill>
                  <a:srgbClr val="585858"/>
                </a:solidFill>
                <a:latin typeface="Carlito"/>
                <a:cs typeface="Carlito"/>
              </a:rPr>
              <a:t>tous les utilisateurs, de </a:t>
            </a:r>
            <a:r>
              <a:rPr sz="2000" b="1" spc="-15" dirty="0">
                <a:solidFill>
                  <a:srgbClr val="585858"/>
                </a:solidFill>
                <a:latin typeface="Arial"/>
                <a:cs typeface="Arial"/>
              </a:rPr>
              <a:t>l’</a:t>
            </a:r>
            <a:r>
              <a:rPr sz="2000" b="1" spc="-15" dirty="0">
                <a:solidFill>
                  <a:srgbClr val="C00000"/>
                </a:solidFill>
                <a:latin typeface="Carlito"/>
                <a:cs typeface="Carlito"/>
              </a:rPr>
              <a:t>Opérateur</a:t>
            </a:r>
            <a:r>
              <a:rPr sz="2000" b="1" spc="-15" dirty="0">
                <a:solidFill>
                  <a:srgbClr val="77AC16"/>
                </a:solidFill>
                <a:latin typeface="Carlito"/>
                <a:cs typeface="Carlito"/>
              </a:rPr>
              <a:t> </a:t>
            </a:r>
            <a:r>
              <a:rPr sz="2000" b="1" spc="-5" dirty="0">
                <a:solidFill>
                  <a:srgbClr val="585858"/>
                </a:solidFill>
                <a:latin typeface="Carlito"/>
                <a:cs typeface="Carlito"/>
              </a:rPr>
              <a:t>au</a:t>
            </a:r>
            <a:r>
              <a:rPr sz="2000" b="1" spc="-85" dirty="0">
                <a:solidFill>
                  <a:srgbClr val="585858"/>
                </a:solidFill>
                <a:latin typeface="Carlito"/>
                <a:cs typeface="Carlito"/>
              </a:rPr>
              <a:t> </a:t>
            </a:r>
            <a:r>
              <a:rPr sz="2000" b="1" spc="-5" dirty="0">
                <a:solidFill>
                  <a:srgbClr val="C00000"/>
                </a:solidFill>
                <a:latin typeface="Carlito"/>
                <a:cs typeface="Carlito"/>
              </a:rPr>
              <a:t>CEO</a:t>
            </a:r>
            <a:endParaRPr sz="2000" dirty="0">
              <a:solidFill>
                <a:srgbClr val="C00000"/>
              </a:solidFill>
              <a:latin typeface="Carlito"/>
              <a:cs typeface="Carlito"/>
            </a:endParaRPr>
          </a:p>
          <a:p>
            <a:pPr>
              <a:lnSpc>
                <a:spcPct val="100000"/>
              </a:lnSpc>
            </a:pPr>
            <a:endParaRPr sz="2000" dirty="0">
              <a:latin typeface="Carlito"/>
              <a:cs typeface="Carlito"/>
            </a:endParaRPr>
          </a:p>
          <a:p>
            <a:pPr marL="12700">
              <a:lnSpc>
                <a:spcPct val="100000"/>
              </a:lnSpc>
              <a:spcBef>
                <a:spcPts val="1485"/>
              </a:spcBef>
            </a:pPr>
            <a:r>
              <a:rPr sz="2000" b="1" spc="-5" dirty="0">
                <a:solidFill>
                  <a:srgbClr val="585858"/>
                </a:solidFill>
                <a:latin typeface="Carlito"/>
                <a:cs typeface="Carlito"/>
              </a:rPr>
              <a:t>De </a:t>
            </a:r>
            <a:r>
              <a:rPr sz="2000" b="1" dirty="0">
                <a:solidFill>
                  <a:srgbClr val="585858"/>
                </a:solidFill>
                <a:latin typeface="Carlito"/>
                <a:cs typeface="Carlito"/>
              </a:rPr>
              <a:t>la </a:t>
            </a:r>
            <a:r>
              <a:rPr sz="2000" b="1" spc="-5" dirty="0">
                <a:solidFill>
                  <a:srgbClr val="C00000"/>
                </a:solidFill>
                <a:latin typeface="Carlito"/>
                <a:cs typeface="Carlito"/>
              </a:rPr>
              <a:t>Planification/Ordonnancement </a:t>
            </a:r>
            <a:r>
              <a:rPr sz="2000" b="1" spc="-5" dirty="0">
                <a:solidFill>
                  <a:srgbClr val="585858"/>
                </a:solidFill>
                <a:latin typeface="Carlito"/>
                <a:cs typeface="Carlito"/>
              </a:rPr>
              <a:t>(avant) </a:t>
            </a:r>
            <a:r>
              <a:rPr sz="2000" b="1" dirty="0">
                <a:solidFill>
                  <a:srgbClr val="585858"/>
                </a:solidFill>
                <a:latin typeface="Carlito"/>
                <a:cs typeface="Carlito"/>
              </a:rPr>
              <a:t>au </a:t>
            </a:r>
            <a:r>
              <a:rPr sz="2000" b="1" spc="-5" dirty="0">
                <a:solidFill>
                  <a:srgbClr val="C00000"/>
                </a:solidFill>
                <a:latin typeface="Carlito"/>
                <a:cs typeface="Carlito"/>
              </a:rPr>
              <a:t>Décisionnel </a:t>
            </a:r>
            <a:r>
              <a:rPr sz="2000" b="1" dirty="0">
                <a:solidFill>
                  <a:srgbClr val="C00000"/>
                </a:solidFill>
                <a:latin typeface="Carlito"/>
                <a:cs typeface="Carlito"/>
              </a:rPr>
              <a:t>Industriel</a:t>
            </a:r>
            <a:r>
              <a:rPr sz="2000" b="1" spc="-55" dirty="0">
                <a:solidFill>
                  <a:srgbClr val="C00000"/>
                </a:solidFill>
                <a:latin typeface="Carlito"/>
                <a:cs typeface="Carlito"/>
              </a:rPr>
              <a:t> </a:t>
            </a:r>
            <a:r>
              <a:rPr sz="2000" b="1" dirty="0">
                <a:solidFill>
                  <a:srgbClr val="585858"/>
                </a:solidFill>
                <a:latin typeface="Carlito"/>
                <a:cs typeface="Carlito"/>
              </a:rPr>
              <a:t>(après)</a:t>
            </a:r>
            <a:endParaRPr sz="2000" dirty="0">
              <a:latin typeface="Carlito"/>
              <a:cs typeface="Carlito"/>
            </a:endParaRPr>
          </a:p>
          <a:p>
            <a:pPr marL="12700">
              <a:lnSpc>
                <a:spcPct val="100000"/>
              </a:lnSpc>
              <a:spcBef>
                <a:spcPts val="755"/>
              </a:spcBef>
            </a:pPr>
            <a:r>
              <a:rPr sz="2000" b="1" spc="-5" dirty="0">
                <a:solidFill>
                  <a:srgbClr val="585858"/>
                </a:solidFill>
                <a:latin typeface="Carlito"/>
                <a:cs typeface="Carlito"/>
              </a:rPr>
              <a:t>Pour </a:t>
            </a:r>
            <a:r>
              <a:rPr sz="2000" b="1" dirty="0">
                <a:solidFill>
                  <a:srgbClr val="585858"/>
                </a:solidFill>
                <a:latin typeface="Carlito"/>
                <a:cs typeface="Carlito"/>
              </a:rPr>
              <a:t>les </a:t>
            </a:r>
            <a:r>
              <a:rPr sz="2000" b="1" dirty="0">
                <a:solidFill>
                  <a:srgbClr val="C00000"/>
                </a:solidFill>
                <a:latin typeface="Carlito"/>
                <a:cs typeface="Carlito"/>
              </a:rPr>
              <a:t>systèmes automatisés </a:t>
            </a:r>
            <a:r>
              <a:rPr sz="2000" b="1" dirty="0">
                <a:solidFill>
                  <a:srgbClr val="585858"/>
                </a:solidFill>
                <a:latin typeface="Carlito"/>
                <a:cs typeface="Carlito"/>
              </a:rPr>
              <a:t>ou </a:t>
            </a:r>
            <a:r>
              <a:rPr sz="2000" b="1" spc="-5" dirty="0">
                <a:solidFill>
                  <a:srgbClr val="585858"/>
                </a:solidFill>
                <a:latin typeface="Carlito"/>
                <a:cs typeface="Carlito"/>
              </a:rPr>
              <a:t>Zéro </a:t>
            </a:r>
            <a:r>
              <a:rPr sz="2000" b="1" dirty="0">
                <a:solidFill>
                  <a:srgbClr val="585858"/>
                </a:solidFill>
                <a:latin typeface="Carlito"/>
                <a:cs typeface="Carlito"/>
              </a:rPr>
              <a:t>papier en</a:t>
            </a:r>
            <a:r>
              <a:rPr sz="2000" b="1" dirty="0">
                <a:solidFill>
                  <a:srgbClr val="C00000"/>
                </a:solidFill>
                <a:latin typeface="Carlito"/>
                <a:cs typeface="Carlito"/>
              </a:rPr>
              <a:t> process</a:t>
            </a:r>
            <a:r>
              <a:rPr sz="2000" b="1" spc="-130" dirty="0">
                <a:solidFill>
                  <a:srgbClr val="C00000"/>
                </a:solidFill>
                <a:latin typeface="Carlito"/>
                <a:cs typeface="Carlito"/>
              </a:rPr>
              <a:t> </a:t>
            </a:r>
            <a:r>
              <a:rPr sz="2000" b="1" dirty="0">
                <a:solidFill>
                  <a:srgbClr val="C00000"/>
                </a:solidFill>
                <a:latin typeface="Carlito"/>
                <a:cs typeface="Carlito"/>
              </a:rPr>
              <a:t>manuel</a:t>
            </a:r>
            <a:endParaRPr sz="2000" dirty="0">
              <a:solidFill>
                <a:srgbClr val="C00000"/>
              </a:solidFill>
              <a:latin typeface="Carlito"/>
              <a:cs typeface="Carlito"/>
            </a:endParaRPr>
          </a:p>
          <a:p>
            <a:pPr>
              <a:lnSpc>
                <a:spcPct val="100000"/>
              </a:lnSpc>
            </a:pPr>
            <a:endParaRPr sz="2600" dirty="0">
              <a:latin typeface="Carlito"/>
              <a:cs typeface="Carlito"/>
            </a:endParaRPr>
          </a:p>
          <a:p>
            <a:pPr marL="12700" marR="1568450">
              <a:lnSpc>
                <a:spcPct val="131500"/>
              </a:lnSpc>
            </a:pPr>
            <a:r>
              <a:rPr sz="2000" b="1" dirty="0">
                <a:solidFill>
                  <a:srgbClr val="585858"/>
                </a:solidFill>
                <a:latin typeface="Carlito"/>
                <a:cs typeface="Carlito"/>
              </a:rPr>
              <a:t>Liberté de solutions sécurisées </a:t>
            </a:r>
            <a:r>
              <a:rPr sz="2000" b="1" spc="-5" dirty="0">
                <a:solidFill>
                  <a:srgbClr val="585858"/>
                </a:solidFill>
                <a:latin typeface="Carlito"/>
                <a:cs typeface="Carlito"/>
              </a:rPr>
              <a:t>en </a:t>
            </a:r>
            <a:r>
              <a:rPr sz="2000" b="1" spc="-5" dirty="0">
                <a:solidFill>
                  <a:srgbClr val="C00000"/>
                </a:solidFill>
                <a:latin typeface="Carlito"/>
                <a:cs typeface="Carlito"/>
              </a:rPr>
              <a:t>Local</a:t>
            </a:r>
            <a:r>
              <a:rPr sz="2000" b="1" spc="-5" dirty="0">
                <a:solidFill>
                  <a:srgbClr val="77AC16"/>
                </a:solidFill>
                <a:latin typeface="Carlito"/>
                <a:cs typeface="Carlito"/>
              </a:rPr>
              <a:t> </a:t>
            </a:r>
            <a:r>
              <a:rPr sz="2000" b="1" dirty="0">
                <a:solidFill>
                  <a:srgbClr val="585858"/>
                </a:solidFill>
                <a:latin typeface="Carlito"/>
                <a:cs typeface="Carlito"/>
              </a:rPr>
              <a:t>ou </a:t>
            </a:r>
            <a:r>
              <a:rPr sz="2000" b="1" spc="-5" dirty="0">
                <a:solidFill>
                  <a:srgbClr val="585858"/>
                </a:solidFill>
                <a:latin typeface="Carlito"/>
                <a:cs typeface="Carlito"/>
              </a:rPr>
              <a:t>hébergées en </a:t>
            </a:r>
            <a:r>
              <a:rPr sz="2000" b="1" spc="-5" dirty="0">
                <a:solidFill>
                  <a:srgbClr val="C00000"/>
                </a:solidFill>
                <a:latin typeface="Carlito"/>
                <a:cs typeface="Carlito"/>
              </a:rPr>
              <a:t>Cloud</a:t>
            </a:r>
            <a:r>
              <a:rPr sz="2000" b="1" spc="-5" dirty="0">
                <a:solidFill>
                  <a:srgbClr val="77AC16"/>
                </a:solidFill>
                <a:latin typeface="Carlito"/>
                <a:cs typeface="Carlito"/>
              </a:rPr>
              <a:t>  </a:t>
            </a:r>
            <a:r>
              <a:rPr sz="2000" b="1" dirty="0">
                <a:solidFill>
                  <a:srgbClr val="585858"/>
                </a:solidFill>
                <a:latin typeface="Carlito"/>
                <a:cs typeface="Carlito"/>
              </a:rPr>
              <a:t>Avec le choix </a:t>
            </a:r>
            <a:r>
              <a:rPr sz="2000" b="1" spc="-15" dirty="0">
                <a:solidFill>
                  <a:srgbClr val="585858"/>
                </a:solidFill>
                <a:latin typeface="Arial"/>
                <a:cs typeface="Arial"/>
              </a:rPr>
              <a:t>d</a:t>
            </a:r>
            <a:r>
              <a:rPr sz="2000" b="1" spc="-15" dirty="0">
                <a:solidFill>
                  <a:srgbClr val="C00000"/>
                </a:solidFill>
                <a:latin typeface="Arial"/>
                <a:cs typeface="Arial"/>
              </a:rPr>
              <a:t>’</a:t>
            </a:r>
            <a:r>
              <a:rPr sz="2000" b="1" spc="-15" dirty="0">
                <a:solidFill>
                  <a:srgbClr val="C00000"/>
                </a:solidFill>
                <a:latin typeface="Carlito"/>
                <a:cs typeface="Carlito"/>
              </a:rPr>
              <a:t>investissement </a:t>
            </a:r>
            <a:r>
              <a:rPr sz="2000" b="1" dirty="0">
                <a:solidFill>
                  <a:srgbClr val="585858"/>
                </a:solidFill>
                <a:latin typeface="Carlito"/>
                <a:cs typeface="Carlito"/>
              </a:rPr>
              <a:t>ou </a:t>
            </a:r>
            <a:r>
              <a:rPr sz="2000" b="1" spc="-5" dirty="0">
                <a:solidFill>
                  <a:srgbClr val="C00000"/>
                </a:solidFill>
                <a:latin typeface="Carlito"/>
                <a:cs typeface="Carlito"/>
              </a:rPr>
              <a:t>fonctionnement</a:t>
            </a:r>
            <a:r>
              <a:rPr sz="2000" b="1" spc="-5" dirty="0">
                <a:solidFill>
                  <a:srgbClr val="77AC16"/>
                </a:solidFill>
                <a:latin typeface="Carlito"/>
                <a:cs typeface="Carlito"/>
              </a:rPr>
              <a:t> </a:t>
            </a:r>
            <a:r>
              <a:rPr sz="2000" b="1" dirty="0">
                <a:solidFill>
                  <a:srgbClr val="585858"/>
                </a:solidFill>
                <a:latin typeface="Carlito"/>
                <a:cs typeface="Carlito"/>
              </a:rPr>
              <a:t>au </a:t>
            </a:r>
            <a:r>
              <a:rPr sz="2000" b="1" spc="-5" dirty="0">
                <a:solidFill>
                  <a:srgbClr val="585858"/>
                </a:solidFill>
                <a:latin typeface="Carlito"/>
                <a:cs typeface="Carlito"/>
              </a:rPr>
              <a:t>meilleur</a:t>
            </a:r>
            <a:r>
              <a:rPr sz="2000" b="1" spc="-35" dirty="0">
                <a:solidFill>
                  <a:srgbClr val="585858"/>
                </a:solidFill>
                <a:latin typeface="Carlito"/>
                <a:cs typeface="Carlito"/>
              </a:rPr>
              <a:t> </a:t>
            </a:r>
            <a:r>
              <a:rPr sz="2000" b="1" dirty="0">
                <a:solidFill>
                  <a:srgbClr val="585858"/>
                </a:solidFill>
                <a:latin typeface="Carlito"/>
                <a:cs typeface="Carlito"/>
              </a:rPr>
              <a:t>coût</a:t>
            </a:r>
            <a:endParaRPr sz="2000" dirty="0">
              <a:latin typeface="Carlito"/>
              <a:cs typeface="Carlito"/>
            </a:endParaRPr>
          </a:p>
        </p:txBody>
      </p:sp>
    </p:spTree>
    <p:extLst>
      <p:ext uri="{BB962C8B-B14F-4D97-AF65-F5344CB8AC3E}">
        <p14:creationId xmlns:p14="http://schemas.microsoft.com/office/powerpoint/2010/main" val="43288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3E17A55-ECD9-4087-A2F6-494F78C4F48F}"/>
              </a:ext>
            </a:extLst>
          </p:cNvPr>
          <p:cNvSpPr/>
          <p:nvPr/>
        </p:nvSpPr>
        <p:spPr>
          <a:xfrm>
            <a:off x="-62668" y="0"/>
            <a:ext cx="12254668" cy="6858000"/>
          </a:xfrm>
          <a:prstGeom prst="rect">
            <a:avLst/>
          </a:prstGeom>
          <a:blipFill>
            <a:blip r:embed="rId2" cstate="print"/>
            <a:stretch>
              <a:fillRect/>
            </a:stretch>
          </a:blipFill>
        </p:spPr>
        <p:txBody>
          <a:bodyPr wrap="square" lIns="0" tIns="0" rIns="0" bIns="0" rtlCol="0"/>
          <a:lstStyle/>
          <a:p>
            <a:endParaRPr/>
          </a:p>
        </p:txBody>
      </p:sp>
      <p:sp>
        <p:nvSpPr>
          <p:cNvPr id="11" name="object 2">
            <a:extLst>
              <a:ext uri="{FF2B5EF4-FFF2-40B4-BE49-F238E27FC236}">
                <a16:creationId xmlns:a16="http://schemas.microsoft.com/office/drawing/2014/main" id="{00AFFCD7-936F-43B1-B36E-AB35BA5A7A08}"/>
              </a:ext>
            </a:extLst>
          </p:cNvPr>
          <p:cNvSpPr txBox="1"/>
          <p:nvPr/>
        </p:nvSpPr>
        <p:spPr>
          <a:xfrm>
            <a:off x="7301139" y="2981941"/>
            <a:ext cx="4705702" cy="1876796"/>
          </a:xfrm>
          <a:prstGeom prst="rect">
            <a:avLst/>
          </a:prstGeom>
        </p:spPr>
        <p:txBody>
          <a:bodyPr vert="horz" wrap="square" lIns="0" tIns="67945" rIns="0" bIns="0" rtlCol="0">
            <a:spAutoFit/>
          </a:bodyPr>
          <a:lstStyle/>
          <a:p>
            <a:pPr marL="311150" marR="5080" indent="838200" algn="r">
              <a:lnSpc>
                <a:spcPts val="3460"/>
              </a:lnSpc>
              <a:spcBef>
                <a:spcPts val="535"/>
              </a:spcBef>
            </a:pPr>
            <a:r>
              <a:rPr lang="fr-MA" sz="3200" b="1" spc="-35" dirty="0">
                <a:solidFill>
                  <a:srgbClr val="585858"/>
                </a:solidFill>
                <a:latin typeface="Calibri Light"/>
                <a:cs typeface="Calibri Light"/>
              </a:rPr>
              <a:t>Osez la digitalisation ! </a:t>
            </a:r>
            <a:r>
              <a:rPr sz="3200" b="1" spc="-10" dirty="0">
                <a:solidFill>
                  <a:srgbClr val="585858"/>
                </a:solidFill>
                <a:latin typeface="Calibri Light"/>
                <a:cs typeface="Calibri Light"/>
              </a:rPr>
              <a:t> </a:t>
            </a:r>
            <a:endParaRPr lang="fr-MA" sz="3200" b="1" spc="-10" dirty="0">
              <a:solidFill>
                <a:srgbClr val="585858"/>
              </a:solidFill>
              <a:latin typeface="Calibri Light"/>
              <a:cs typeface="Calibri Light"/>
            </a:endParaRPr>
          </a:p>
          <a:p>
            <a:pPr marL="311150" marR="5080" indent="838200" algn="r">
              <a:lnSpc>
                <a:spcPts val="3460"/>
              </a:lnSpc>
              <a:spcBef>
                <a:spcPts val="535"/>
              </a:spcBef>
            </a:pPr>
            <a:r>
              <a:rPr sz="3200" spc="-710" dirty="0">
                <a:solidFill>
                  <a:srgbClr val="585858"/>
                </a:solidFill>
                <a:latin typeface="Calibri Light"/>
                <a:cs typeface="Calibri Light"/>
              </a:rPr>
              <a:t> </a:t>
            </a:r>
            <a:r>
              <a:rPr lang="fr-FR" dirty="0"/>
              <a:t>Les technologies digitales vous apportent une réactivité sans égal en suivi de production industrielle et logistique</a:t>
            </a:r>
          </a:p>
        </p:txBody>
      </p:sp>
    </p:spTree>
    <p:extLst>
      <p:ext uri="{BB962C8B-B14F-4D97-AF65-F5344CB8AC3E}">
        <p14:creationId xmlns:p14="http://schemas.microsoft.com/office/powerpoint/2010/main" val="127640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63039"/>
            <a:ext cx="2952115" cy="180340"/>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811479" y="817670"/>
            <a:ext cx="2154555"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Notre offre</a:t>
            </a:r>
            <a:endParaRPr lang="fr-MA" sz="3300" dirty="0"/>
          </a:p>
        </p:txBody>
      </p:sp>
      <p:sp>
        <p:nvSpPr>
          <p:cNvPr id="11" name="object 5">
            <a:extLst>
              <a:ext uri="{FF2B5EF4-FFF2-40B4-BE49-F238E27FC236}">
                <a16:creationId xmlns:a16="http://schemas.microsoft.com/office/drawing/2014/main" id="{0846067F-B0DC-418F-86E1-6FABAB7E84F9}"/>
              </a:ext>
            </a:extLst>
          </p:cNvPr>
          <p:cNvSpPr txBox="1"/>
          <p:nvPr/>
        </p:nvSpPr>
        <p:spPr>
          <a:xfrm>
            <a:off x="96343" y="4110867"/>
            <a:ext cx="3896511" cy="1243930"/>
          </a:xfrm>
          <a:prstGeom prst="rect">
            <a:avLst/>
          </a:prstGeom>
        </p:spPr>
        <p:txBody>
          <a:bodyPr vert="horz" wrap="square" lIns="0" tIns="12700" rIns="0" bIns="0" rtlCol="0">
            <a:spAutoFit/>
          </a:bodyPr>
          <a:lstStyle/>
          <a:p>
            <a:pPr algn="r"/>
            <a:r>
              <a:rPr lang="fr-MA" sz="2000" b="1" dirty="0">
                <a:latin typeface="+mj-lt"/>
              </a:rPr>
              <a:t>Conçu pour les industriels, Productys MES est une solution logicielle de gestion, suivi et pilotage des unités de production</a:t>
            </a:r>
          </a:p>
        </p:txBody>
      </p:sp>
      <p:pic>
        <p:nvPicPr>
          <p:cNvPr id="2050" name="Picture 2" descr="Productys">
            <a:extLst>
              <a:ext uri="{FF2B5EF4-FFF2-40B4-BE49-F238E27FC236}">
                <a16:creationId xmlns:a16="http://schemas.microsoft.com/office/drawing/2014/main" id="{58BF59CF-FECE-43F1-BFBF-BF71BCB02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79" y="2527907"/>
            <a:ext cx="3085032" cy="9909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ample title">
            <a:extLst>
              <a:ext uri="{FF2B5EF4-FFF2-40B4-BE49-F238E27FC236}">
                <a16:creationId xmlns:a16="http://schemas.microsoft.com/office/drawing/2014/main" id="{ED9CF1D7-95FE-4E31-A302-A9A0364CE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649" y="1255964"/>
            <a:ext cx="6957684" cy="491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681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63039"/>
            <a:ext cx="2952115" cy="180340"/>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482009" y="725969"/>
            <a:ext cx="2470106"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Notre mission</a:t>
            </a:r>
            <a:endParaRPr lang="fr-MA" sz="3300" dirty="0"/>
          </a:p>
        </p:txBody>
      </p:sp>
      <p:sp>
        <p:nvSpPr>
          <p:cNvPr id="7" name="object 5">
            <a:extLst>
              <a:ext uri="{FF2B5EF4-FFF2-40B4-BE49-F238E27FC236}">
                <a16:creationId xmlns:a16="http://schemas.microsoft.com/office/drawing/2014/main" id="{EFC5CE50-8ACE-4775-937A-76966FD831BA}"/>
              </a:ext>
            </a:extLst>
          </p:cNvPr>
          <p:cNvSpPr txBox="1"/>
          <p:nvPr/>
        </p:nvSpPr>
        <p:spPr>
          <a:xfrm>
            <a:off x="1605967" y="2751392"/>
            <a:ext cx="6665595" cy="2073275"/>
          </a:xfrm>
          <a:prstGeom prst="rect">
            <a:avLst/>
          </a:prstGeom>
        </p:spPr>
        <p:txBody>
          <a:bodyPr vert="horz" wrap="square" lIns="0" tIns="39369" rIns="0" bIns="0" rtlCol="0">
            <a:spAutoFit/>
          </a:bodyPr>
          <a:lstStyle/>
          <a:p>
            <a:pPr marL="12700">
              <a:lnSpc>
                <a:spcPct val="100000"/>
              </a:lnSpc>
              <a:spcBef>
                <a:spcPts val="309"/>
              </a:spcBef>
            </a:pPr>
            <a:r>
              <a:rPr sz="2400" spc="-40" dirty="0">
                <a:solidFill>
                  <a:srgbClr val="C00000"/>
                </a:solidFill>
                <a:latin typeface="Calibri Light"/>
                <a:cs typeface="Calibri Light"/>
              </a:rPr>
              <a:t>Vous</a:t>
            </a:r>
            <a:r>
              <a:rPr sz="2400" spc="-85" dirty="0">
                <a:solidFill>
                  <a:srgbClr val="C00000"/>
                </a:solidFill>
                <a:latin typeface="Calibri Light"/>
                <a:cs typeface="Calibri Light"/>
              </a:rPr>
              <a:t> </a:t>
            </a:r>
            <a:r>
              <a:rPr sz="2400" spc="-25" dirty="0">
                <a:solidFill>
                  <a:srgbClr val="C00000"/>
                </a:solidFill>
                <a:latin typeface="Calibri Light"/>
                <a:cs typeface="Calibri Light"/>
              </a:rPr>
              <a:t>accompagner</a:t>
            </a:r>
            <a:endParaRPr sz="2400" dirty="0">
              <a:solidFill>
                <a:srgbClr val="C00000"/>
              </a:solidFill>
              <a:latin typeface="Calibri Light"/>
              <a:cs typeface="Calibri Light"/>
            </a:endParaRPr>
          </a:p>
          <a:p>
            <a:pPr marL="64769">
              <a:lnSpc>
                <a:spcPct val="100000"/>
              </a:lnSpc>
              <a:spcBef>
                <a:spcPts val="175"/>
              </a:spcBef>
            </a:pPr>
            <a:r>
              <a:rPr sz="2000" spc="-35" dirty="0">
                <a:solidFill>
                  <a:srgbClr val="585858"/>
                </a:solidFill>
                <a:latin typeface="Calibri Light"/>
                <a:cs typeface="Calibri Light"/>
              </a:rPr>
              <a:t>Vers</a:t>
            </a:r>
            <a:r>
              <a:rPr sz="2000" spc="-30" dirty="0">
                <a:solidFill>
                  <a:srgbClr val="585858"/>
                </a:solidFill>
                <a:latin typeface="Calibri Light"/>
                <a:cs typeface="Calibri Light"/>
              </a:rPr>
              <a:t> </a:t>
            </a:r>
            <a:r>
              <a:rPr sz="2000" spc="-10" dirty="0">
                <a:solidFill>
                  <a:srgbClr val="585858"/>
                </a:solidFill>
                <a:latin typeface="Calibri Light"/>
                <a:cs typeface="Calibri Light"/>
              </a:rPr>
              <a:t>l’usine</a:t>
            </a:r>
            <a:r>
              <a:rPr sz="2000" spc="-30" dirty="0">
                <a:solidFill>
                  <a:srgbClr val="585858"/>
                </a:solidFill>
                <a:latin typeface="Calibri Light"/>
                <a:cs typeface="Calibri Light"/>
              </a:rPr>
              <a:t> </a:t>
            </a:r>
            <a:r>
              <a:rPr sz="2000" dirty="0">
                <a:solidFill>
                  <a:srgbClr val="585858"/>
                </a:solidFill>
                <a:latin typeface="Calibri Light"/>
                <a:cs typeface="Calibri Light"/>
              </a:rPr>
              <a:t>du</a:t>
            </a:r>
            <a:r>
              <a:rPr sz="2000" spc="-15" dirty="0">
                <a:solidFill>
                  <a:srgbClr val="585858"/>
                </a:solidFill>
                <a:latin typeface="Calibri Light"/>
                <a:cs typeface="Calibri Light"/>
              </a:rPr>
              <a:t> </a:t>
            </a:r>
            <a:r>
              <a:rPr sz="2000" spc="-30" dirty="0">
                <a:solidFill>
                  <a:srgbClr val="585858"/>
                </a:solidFill>
                <a:latin typeface="Calibri Light"/>
                <a:cs typeface="Calibri Light"/>
              </a:rPr>
              <a:t>futur, </a:t>
            </a:r>
            <a:r>
              <a:rPr sz="2000" dirty="0">
                <a:solidFill>
                  <a:srgbClr val="585858"/>
                </a:solidFill>
                <a:latin typeface="Calibri Light"/>
                <a:cs typeface="Calibri Light"/>
              </a:rPr>
              <a:t>dans</a:t>
            </a:r>
            <a:r>
              <a:rPr sz="2000" spc="-25" dirty="0">
                <a:solidFill>
                  <a:srgbClr val="585858"/>
                </a:solidFill>
                <a:latin typeface="Calibri Light"/>
                <a:cs typeface="Calibri Light"/>
              </a:rPr>
              <a:t> </a:t>
            </a:r>
            <a:r>
              <a:rPr sz="2000" dirty="0">
                <a:solidFill>
                  <a:srgbClr val="585858"/>
                </a:solidFill>
                <a:latin typeface="Calibri Light"/>
                <a:cs typeface="Calibri Light"/>
              </a:rPr>
              <a:t>un</a:t>
            </a:r>
            <a:r>
              <a:rPr sz="2000" spc="5" dirty="0">
                <a:solidFill>
                  <a:srgbClr val="585858"/>
                </a:solidFill>
                <a:latin typeface="Calibri Light"/>
                <a:cs typeface="Calibri Light"/>
              </a:rPr>
              <a:t> </a:t>
            </a:r>
            <a:r>
              <a:rPr sz="2000" spc="-5" dirty="0">
                <a:solidFill>
                  <a:srgbClr val="585858"/>
                </a:solidFill>
                <a:latin typeface="Calibri Light"/>
                <a:cs typeface="Calibri Light"/>
              </a:rPr>
              <a:t>objectif</a:t>
            </a:r>
            <a:r>
              <a:rPr sz="2000" spc="-20" dirty="0">
                <a:solidFill>
                  <a:srgbClr val="585858"/>
                </a:solidFill>
                <a:latin typeface="Calibri Light"/>
                <a:cs typeface="Calibri Light"/>
              </a:rPr>
              <a:t> </a:t>
            </a:r>
            <a:r>
              <a:rPr sz="2000" dirty="0">
                <a:solidFill>
                  <a:srgbClr val="585858"/>
                </a:solidFill>
                <a:latin typeface="Calibri Light"/>
                <a:cs typeface="Calibri Light"/>
              </a:rPr>
              <a:t>de</a:t>
            </a:r>
            <a:r>
              <a:rPr sz="2000" spc="-10" dirty="0">
                <a:solidFill>
                  <a:srgbClr val="585858"/>
                </a:solidFill>
                <a:latin typeface="Calibri Light"/>
                <a:cs typeface="Calibri Light"/>
              </a:rPr>
              <a:t> </a:t>
            </a:r>
            <a:r>
              <a:rPr sz="2000" spc="-5" dirty="0">
                <a:solidFill>
                  <a:srgbClr val="585858"/>
                </a:solidFill>
                <a:latin typeface="Calibri Light"/>
                <a:cs typeface="Calibri Light"/>
              </a:rPr>
              <a:t>performance,</a:t>
            </a:r>
            <a:r>
              <a:rPr sz="2000" spc="-40" dirty="0">
                <a:solidFill>
                  <a:srgbClr val="585858"/>
                </a:solidFill>
                <a:latin typeface="Calibri Light"/>
                <a:cs typeface="Calibri Light"/>
              </a:rPr>
              <a:t> </a:t>
            </a:r>
            <a:r>
              <a:rPr sz="2000" dirty="0">
                <a:solidFill>
                  <a:srgbClr val="585858"/>
                </a:solidFill>
                <a:latin typeface="Calibri Light"/>
                <a:cs typeface="Calibri Light"/>
              </a:rPr>
              <a:t>de</a:t>
            </a:r>
            <a:r>
              <a:rPr sz="2000" spc="-15" dirty="0">
                <a:solidFill>
                  <a:srgbClr val="585858"/>
                </a:solidFill>
                <a:latin typeface="Calibri Light"/>
                <a:cs typeface="Calibri Light"/>
              </a:rPr>
              <a:t> </a:t>
            </a:r>
            <a:r>
              <a:rPr sz="2000" spc="-5" dirty="0">
                <a:solidFill>
                  <a:srgbClr val="585858"/>
                </a:solidFill>
                <a:latin typeface="Calibri Light"/>
                <a:cs typeface="Calibri Light"/>
              </a:rPr>
              <a:t>qualité</a:t>
            </a:r>
            <a:endParaRPr sz="2000" dirty="0">
              <a:latin typeface="Calibri Light"/>
              <a:cs typeface="Calibri Light"/>
            </a:endParaRPr>
          </a:p>
          <a:p>
            <a:pPr marL="64769">
              <a:lnSpc>
                <a:spcPct val="100000"/>
              </a:lnSpc>
              <a:spcBef>
                <a:spcPts val="240"/>
              </a:spcBef>
            </a:pPr>
            <a:r>
              <a:rPr sz="2000" spc="-5" dirty="0">
                <a:solidFill>
                  <a:srgbClr val="585858"/>
                </a:solidFill>
                <a:latin typeface="Calibri Light"/>
                <a:cs typeface="Calibri Light"/>
              </a:rPr>
              <a:t>et</a:t>
            </a:r>
            <a:r>
              <a:rPr sz="2000" spc="-30" dirty="0">
                <a:solidFill>
                  <a:srgbClr val="585858"/>
                </a:solidFill>
                <a:latin typeface="Calibri Light"/>
                <a:cs typeface="Calibri Light"/>
              </a:rPr>
              <a:t> </a:t>
            </a:r>
            <a:r>
              <a:rPr sz="2000" dirty="0">
                <a:solidFill>
                  <a:srgbClr val="585858"/>
                </a:solidFill>
                <a:latin typeface="Calibri Light"/>
                <a:cs typeface="Calibri Light"/>
              </a:rPr>
              <a:t>de</a:t>
            </a:r>
            <a:r>
              <a:rPr sz="2000" spc="-25" dirty="0">
                <a:solidFill>
                  <a:srgbClr val="585858"/>
                </a:solidFill>
                <a:latin typeface="Calibri Light"/>
                <a:cs typeface="Calibri Light"/>
              </a:rPr>
              <a:t> </a:t>
            </a:r>
            <a:r>
              <a:rPr sz="2000" spc="-10" dirty="0">
                <a:solidFill>
                  <a:srgbClr val="585858"/>
                </a:solidFill>
                <a:latin typeface="Calibri Light"/>
                <a:cs typeface="Calibri Light"/>
              </a:rPr>
              <a:t>productivité.</a:t>
            </a:r>
            <a:endParaRPr sz="2000" dirty="0">
              <a:latin typeface="Calibri Light"/>
              <a:cs typeface="Calibri Light"/>
            </a:endParaRPr>
          </a:p>
          <a:p>
            <a:pPr>
              <a:lnSpc>
                <a:spcPct val="100000"/>
              </a:lnSpc>
              <a:spcBef>
                <a:spcPts val="20"/>
              </a:spcBef>
            </a:pPr>
            <a:endParaRPr sz="1900" dirty="0">
              <a:latin typeface="Calibri Light"/>
              <a:cs typeface="Calibri Light"/>
            </a:endParaRPr>
          </a:p>
          <a:p>
            <a:pPr marL="12700">
              <a:lnSpc>
                <a:spcPct val="100000"/>
              </a:lnSpc>
            </a:pPr>
            <a:r>
              <a:rPr sz="2400" spc="-35" dirty="0">
                <a:solidFill>
                  <a:srgbClr val="C00000"/>
                </a:solidFill>
                <a:latin typeface="Calibri Light"/>
                <a:cs typeface="Calibri Light"/>
              </a:rPr>
              <a:t>L’humain</a:t>
            </a:r>
            <a:r>
              <a:rPr sz="2400" spc="-90" dirty="0">
                <a:solidFill>
                  <a:srgbClr val="C00000"/>
                </a:solidFill>
                <a:latin typeface="Calibri Light"/>
                <a:cs typeface="Calibri Light"/>
              </a:rPr>
              <a:t> </a:t>
            </a:r>
            <a:r>
              <a:rPr sz="2400" dirty="0">
                <a:solidFill>
                  <a:srgbClr val="C00000"/>
                </a:solidFill>
                <a:latin typeface="Calibri Light"/>
                <a:cs typeface="Calibri Light"/>
              </a:rPr>
              <a:t>au</a:t>
            </a:r>
            <a:r>
              <a:rPr sz="2400" spc="-75" dirty="0">
                <a:solidFill>
                  <a:srgbClr val="C00000"/>
                </a:solidFill>
                <a:latin typeface="Calibri Light"/>
                <a:cs typeface="Calibri Light"/>
              </a:rPr>
              <a:t> </a:t>
            </a:r>
            <a:r>
              <a:rPr sz="2400" spc="-25" dirty="0">
                <a:solidFill>
                  <a:srgbClr val="C00000"/>
                </a:solidFill>
                <a:latin typeface="Calibri Light"/>
                <a:cs typeface="Calibri Light"/>
              </a:rPr>
              <a:t>centre</a:t>
            </a:r>
            <a:endParaRPr sz="2400" dirty="0">
              <a:solidFill>
                <a:srgbClr val="C00000"/>
              </a:solidFill>
              <a:latin typeface="Calibri Light"/>
              <a:cs typeface="Calibri Light"/>
            </a:endParaRPr>
          </a:p>
          <a:p>
            <a:pPr marL="19685">
              <a:lnSpc>
                <a:spcPct val="100000"/>
              </a:lnSpc>
              <a:spcBef>
                <a:spcPts val="195"/>
              </a:spcBef>
            </a:pPr>
            <a:r>
              <a:rPr sz="2000" dirty="0">
                <a:solidFill>
                  <a:srgbClr val="585858"/>
                </a:solidFill>
                <a:latin typeface="Calibri Light"/>
                <a:cs typeface="Calibri Light"/>
              </a:rPr>
              <a:t>Le</a:t>
            </a:r>
            <a:r>
              <a:rPr sz="2000" spc="-5" dirty="0">
                <a:solidFill>
                  <a:srgbClr val="585858"/>
                </a:solidFill>
                <a:latin typeface="Calibri Light"/>
                <a:cs typeface="Calibri Light"/>
              </a:rPr>
              <a:t> </a:t>
            </a:r>
            <a:r>
              <a:rPr sz="2000" dirty="0">
                <a:solidFill>
                  <a:srgbClr val="585858"/>
                </a:solidFill>
                <a:latin typeface="Calibri Light"/>
                <a:cs typeface="Calibri Light"/>
              </a:rPr>
              <a:t>succès</a:t>
            </a:r>
            <a:r>
              <a:rPr sz="2000" spc="-30" dirty="0">
                <a:solidFill>
                  <a:srgbClr val="585858"/>
                </a:solidFill>
                <a:latin typeface="Calibri Light"/>
                <a:cs typeface="Calibri Light"/>
              </a:rPr>
              <a:t> </a:t>
            </a:r>
            <a:r>
              <a:rPr sz="2000" dirty="0">
                <a:solidFill>
                  <a:srgbClr val="585858"/>
                </a:solidFill>
                <a:latin typeface="Calibri Light"/>
                <a:cs typeface="Calibri Light"/>
              </a:rPr>
              <a:t>de</a:t>
            </a:r>
            <a:r>
              <a:rPr sz="2000" spc="-15" dirty="0">
                <a:solidFill>
                  <a:srgbClr val="585858"/>
                </a:solidFill>
                <a:latin typeface="Calibri Light"/>
                <a:cs typeface="Calibri Light"/>
              </a:rPr>
              <a:t> </a:t>
            </a:r>
            <a:r>
              <a:rPr sz="2000" spc="-10" dirty="0">
                <a:solidFill>
                  <a:srgbClr val="585858"/>
                </a:solidFill>
                <a:latin typeface="Calibri Light"/>
                <a:cs typeface="Calibri Light"/>
              </a:rPr>
              <a:t>vos</a:t>
            </a:r>
            <a:r>
              <a:rPr sz="2000" spc="-5" dirty="0">
                <a:solidFill>
                  <a:srgbClr val="585858"/>
                </a:solidFill>
                <a:latin typeface="Calibri Light"/>
                <a:cs typeface="Calibri Light"/>
              </a:rPr>
              <a:t> </a:t>
            </a:r>
            <a:r>
              <a:rPr sz="2000" spc="-10" dirty="0">
                <a:solidFill>
                  <a:srgbClr val="585858"/>
                </a:solidFill>
                <a:latin typeface="Calibri Light"/>
                <a:cs typeface="Calibri Light"/>
              </a:rPr>
              <a:t>projets</a:t>
            </a:r>
            <a:r>
              <a:rPr sz="2000" spc="-30" dirty="0">
                <a:solidFill>
                  <a:srgbClr val="585858"/>
                </a:solidFill>
                <a:latin typeface="Calibri Light"/>
                <a:cs typeface="Calibri Light"/>
              </a:rPr>
              <a:t> </a:t>
            </a:r>
            <a:r>
              <a:rPr sz="2000" dirty="0">
                <a:solidFill>
                  <a:srgbClr val="585858"/>
                </a:solidFill>
                <a:latin typeface="Calibri Light"/>
                <a:cs typeface="Calibri Light"/>
              </a:rPr>
              <a:t>passe</a:t>
            </a:r>
            <a:r>
              <a:rPr sz="2000" spc="-30" dirty="0">
                <a:solidFill>
                  <a:srgbClr val="585858"/>
                </a:solidFill>
                <a:latin typeface="Calibri Light"/>
                <a:cs typeface="Calibri Light"/>
              </a:rPr>
              <a:t> </a:t>
            </a:r>
            <a:r>
              <a:rPr sz="2000" dirty="0">
                <a:solidFill>
                  <a:srgbClr val="585858"/>
                </a:solidFill>
                <a:latin typeface="Calibri Light"/>
                <a:cs typeface="Calibri Light"/>
              </a:rPr>
              <a:t>par</a:t>
            </a:r>
            <a:r>
              <a:rPr sz="2000" spc="-30" dirty="0">
                <a:solidFill>
                  <a:srgbClr val="585858"/>
                </a:solidFill>
                <a:latin typeface="Calibri Light"/>
                <a:cs typeface="Calibri Light"/>
              </a:rPr>
              <a:t> </a:t>
            </a:r>
            <a:r>
              <a:rPr sz="2000" dirty="0">
                <a:solidFill>
                  <a:srgbClr val="585858"/>
                </a:solidFill>
                <a:latin typeface="Calibri Light"/>
                <a:cs typeface="Calibri Light"/>
              </a:rPr>
              <a:t>le</a:t>
            </a:r>
            <a:r>
              <a:rPr sz="2000" spc="-15" dirty="0">
                <a:solidFill>
                  <a:srgbClr val="585858"/>
                </a:solidFill>
                <a:latin typeface="Calibri Light"/>
                <a:cs typeface="Calibri Light"/>
              </a:rPr>
              <a:t> </a:t>
            </a:r>
            <a:r>
              <a:rPr sz="2000" dirty="0">
                <a:solidFill>
                  <a:srgbClr val="585858"/>
                </a:solidFill>
                <a:latin typeface="Calibri Light"/>
                <a:cs typeface="Calibri Light"/>
              </a:rPr>
              <a:t>succès</a:t>
            </a:r>
            <a:r>
              <a:rPr sz="2000" spc="-30" dirty="0">
                <a:solidFill>
                  <a:srgbClr val="585858"/>
                </a:solidFill>
                <a:latin typeface="Calibri Light"/>
                <a:cs typeface="Calibri Light"/>
              </a:rPr>
              <a:t> </a:t>
            </a:r>
            <a:r>
              <a:rPr sz="2000" dirty="0">
                <a:solidFill>
                  <a:srgbClr val="585858"/>
                </a:solidFill>
                <a:latin typeface="Calibri Light"/>
                <a:cs typeface="Calibri Light"/>
              </a:rPr>
              <a:t>dans</a:t>
            </a:r>
            <a:r>
              <a:rPr sz="2000" spc="-30" dirty="0">
                <a:solidFill>
                  <a:srgbClr val="585858"/>
                </a:solidFill>
                <a:latin typeface="Calibri Light"/>
                <a:cs typeface="Calibri Light"/>
              </a:rPr>
              <a:t> </a:t>
            </a:r>
            <a:r>
              <a:rPr sz="2000" spc="-45" dirty="0">
                <a:solidFill>
                  <a:srgbClr val="585858"/>
                </a:solidFill>
                <a:latin typeface="Calibri Light"/>
                <a:cs typeface="Calibri Light"/>
              </a:rPr>
              <a:t>l’atelier.</a:t>
            </a:r>
            <a:endParaRPr sz="2000" dirty="0">
              <a:latin typeface="Calibri Light"/>
              <a:cs typeface="Calibri Light"/>
            </a:endParaRPr>
          </a:p>
        </p:txBody>
      </p:sp>
      <p:pic>
        <p:nvPicPr>
          <p:cNvPr id="2" name="Image 1">
            <a:extLst>
              <a:ext uri="{FF2B5EF4-FFF2-40B4-BE49-F238E27FC236}">
                <a16:creationId xmlns:a16="http://schemas.microsoft.com/office/drawing/2014/main" id="{31CC8CFE-A327-4B32-8B72-A03D72A2C96C}"/>
              </a:ext>
            </a:extLst>
          </p:cNvPr>
          <p:cNvPicPr>
            <a:picLocks noChangeAspect="1"/>
          </p:cNvPicPr>
          <p:nvPr/>
        </p:nvPicPr>
        <p:blipFill>
          <a:blip r:embed="rId2"/>
          <a:stretch>
            <a:fillRect/>
          </a:stretch>
        </p:blipFill>
        <p:spPr>
          <a:xfrm>
            <a:off x="8933846" y="0"/>
            <a:ext cx="3304374" cy="6858000"/>
          </a:xfrm>
          <a:prstGeom prst="rect">
            <a:avLst/>
          </a:prstGeom>
        </p:spPr>
      </p:pic>
    </p:spTree>
    <p:extLst>
      <p:ext uri="{BB962C8B-B14F-4D97-AF65-F5344CB8AC3E}">
        <p14:creationId xmlns:p14="http://schemas.microsoft.com/office/powerpoint/2010/main" val="315614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63039"/>
            <a:ext cx="2952115" cy="180340"/>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340546" y="509820"/>
            <a:ext cx="2611569" cy="874598"/>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2800" spc="-45" dirty="0"/>
              <a:t>Stratégie internationale</a:t>
            </a:r>
            <a:endParaRPr lang="fr-MA" sz="2800" dirty="0"/>
          </a:p>
        </p:txBody>
      </p:sp>
      <p:sp>
        <p:nvSpPr>
          <p:cNvPr id="11" name="object 35">
            <a:extLst>
              <a:ext uri="{FF2B5EF4-FFF2-40B4-BE49-F238E27FC236}">
                <a16:creationId xmlns:a16="http://schemas.microsoft.com/office/drawing/2014/main" id="{501F9313-AC19-45A8-A21A-DF4497EC7805}"/>
              </a:ext>
            </a:extLst>
          </p:cNvPr>
          <p:cNvSpPr txBox="1"/>
          <p:nvPr/>
        </p:nvSpPr>
        <p:spPr>
          <a:xfrm>
            <a:off x="624362" y="2486301"/>
            <a:ext cx="3016250" cy="1552348"/>
          </a:xfrm>
          <a:prstGeom prst="rect">
            <a:avLst/>
          </a:prstGeom>
        </p:spPr>
        <p:txBody>
          <a:bodyPr vert="horz" wrap="square" lIns="0" tIns="13335" rIns="0" bIns="0" rtlCol="0">
            <a:spAutoFit/>
          </a:bodyPr>
          <a:lstStyle/>
          <a:p>
            <a:pPr marL="12700">
              <a:lnSpc>
                <a:spcPct val="100000"/>
              </a:lnSpc>
              <a:spcBef>
                <a:spcPts val="105"/>
              </a:spcBef>
            </a:pPr>
            <a:r>
              <a:rPr lang="fr-MA" sz="2000" b="1" spc="-5" dirty="0">
                <a:solidFill>
                  <a:srgbClr val="585858"/>
                </a:solidFill>
                <a:latin typeface="Calibri"/>
                <a:cs typeface="Calibri"/>
              </a:rPr>
              <a:t>Basé</a:t>
            </a:r>
            <a:endParaRPr lang="fr-MA" sz="2000" spc="-10" dirty="0">
              <a:solidFill>
                <a:srgbClr val="585858"/>
              </a:solidFill>
              <a:latin typeface="Calibri"/>
              <a:cs typeface="Calibri"/>
            </a:endParaRPr>
          </a:p>
          <a:p>
            <a:pPr marL="12700">
              <a:lnSpc>
                <a:spcPct val="100000"/>
              </a:lnSpc>
            </a:pPr>
            <a:r>
              <a:rPr lang="fr-MA" sz="2000" dirty="0"/>
              <a:t>Saint-Nazaire &amp; Istres </a:t>
            </a:r>
            <a:r>
              <a:rPr sz="2000" dirty="0">
                <a:solidFill>
                  <a:srgbClr val="585858"/>
                </a:solidFill>
                <a:latin typeface="Calibri"/>
                <a:cs typeface="Calibri"/>
              </a:rPr>
              <a:t>(FR)</a:t>
            </a:r>
            <a:endParaRPr sz="2000" dirty="0">
              <a:latin typeface="Calibri"/>
              <a:cs typeface="Calibri"/>
            </a:endParaRPr>
          </a:p>
          <a:p>
            <a:pPr marL="12700">
              <a:lnSpc>
                <a:spcPct val="100000"/>
              </a:lnSpc>
            </a:pPr>
            <a:r>
              <a:rPr sz="2000" dirty="0">
                <a:solidFill>
                  <a:srgbClr val="585858"/>
                </a:solidFill>
                <a:latin typeface="Calibri Light"/>
                <a:cs typeface="Calibri Light"/>
              </a:rPr>
              <a:t>Conception,</a:t>
            </a:r>
            <a:r>
              <a:rPr sz="2000" spc="-70" dirty="0">
                <a:solidFill>
                  <a:srgbClr val="585858"/>
                </a:solidFill>
                <a:latin typeface="Calibri Light"/>
                <a:cs typeface="Calibri Light"/>
              </a:rPr>
              <a:t> </a:t>
            </a:r>
            <a:r>
              <a:rPr sz="2000" dirty="0">
                <a:solidFill>
                  <a:srgbClr val="585858"/>
                </a:solidFill>
                <a:latin typeface="Calibri Light"/>
                <a:cs typeface="Calibri Light"/>
              </a:rPr>
              <a:t>support,</a:t>
            </a:r>
            <a:endParaRPr sz="2000" dirty="0">
              <a:latin typeface="Calibri Light"/>
              <a:cs typeface="Calibri Light"/>
            </a:endParaRPr>
          </a:p>
          <a:p>
            <a:pPr marL="12700">
              <a:lnSpc>
                <a:spcPct val="100000"/>
              </a:lnSpc>
            </a:pPr>
            <a:r>
              <a:rPr sz="2000" spc="-15" dirty="0">
                <a:solidFill>
                  <a:srgbClr val="585858"/>
                </a:solidFill>
                <a:latin typeface="Calibri Light"/>
                <a:cs typeface="Calibri Light"/>
              </a:rPr>
              <a:t>R&amp;D,</a:t>
            </a:r>
            <a:r>
              <a:rPr sz="2000" spc="-35" dirty="0">
                <a:solidFill>
                  <a:srgbClr val="585858"/>
                </a:solidFill>
                <a:latin typeface="Calibri Light"/>
                <a:cs typeface="Calibri Light"/>
              </a:rPr>
              <a:t> </a:t>
            </a:r>
            <a:r>
              <a:rPr sz="2000" spc="-5" dirty="0">
                <a:solidFill>
                  <a:srgbClr val="585858"/>
                </a:solidFill>
                <a:latin typeface="Calibri Light"/>
                <a:cs typeface="Calibri Light"/>
              </a:rPr>
              <a:t>direction</a:t>
            </a:r>
            <a:r>
              <a:rPr sz="2000" spc="-50" dirty="0">
                <a:solidFill>
                  <a:srgbClr val="585858"/>
                </a:solidFill>
                <a:latin typeface="Calibri Light"/>
                <a:cs typeface="Calibri Light"/>
              </a:rPr>
              <a:t> </a:t>
            </a:r>
            <a:r>
              <a:rPr sz="2000" spc="-10" dirty="0">
                <a:solidFill>
                  <a:srgbClr val="585858"/>
                </a:solidFill>
                <a:latin typeface="Calibri Light"/>
                <a:cs typeface="Calibri Light"/>
              </a:rPr>
              <a:t>administrative</a:t>
            </a:r>
            <a:endParaRPr sz="2000" dirty="0">
              <a:latin typeface="Calibri Light"/>
              <a:cs typeface="Calibri Light"/>
            </a:endParaRPr>
          </a:p>
          <a:p>
            <a:pPr marL="12700">
              <a:lnSpc>
                <a:spcPct val="100000"/>
              </a:lnSpc>
            </a:pPr>
            <a:r>
              <a:rPr sz="2000" dirty="0">
                <a:solidFill>
                  <a:srgbClr val="585858"/>
                </a:solidFill>
                <a:latin typeface="Calibri Light"/>
                <a:cs typeface="Calibri Light"/>
              </a:rPr>
              <a:t>et</a:t>
            </a:r>
            <a:r>
              <a:rPr sz="2000" spc="-55" dirty="0">
                <a:solidFill>
                  <a:srgbClr val="585858"/>
                </a:solidFill>
                <a:latin typeface="Calibri Light"/>
                <a:cs typeface="Calibri Light"/>
              </a:rPr>
              <a:t> </a:t>
            </a:r>
            <a:r>
              <a:rPr sz="2000" spc="-5" dirty="0">
                <a:solidFill>
                  <a:srgbClr val="585858"/>
                </a:solidFill>
                <a:latin typeface="Calibri Light"/>
                <a:cs typeface="Calibri Light"/>
              </a:rPr>
              <a:t>commerciale</a:t>
            </a:r>
            <a:endParaRPr sz="2000" dirty="0">
              <a:latin typeface="Calibri Light"/>
              <a:cs typeface="Calibri Light"/>
            </a:endParaRPr>
          </a:p>
        </p:txBody>
      </p:sp>
      <p:pic>
        <p:nvPicPr>
          <p:cNvPr id="12" name="object 38">
            <a:extLst>
              <a:ext uri="{FF2B5EF4-FFF2-40B4-BE49-F238E27FC236}">
                <a16:creationId xmlns:a16="http://schemas.microsoft.com/office/drawing/2014/main" id="{E387EC03-5846-4ECA-BA7A-B0C21DB33166}"/>
              </a:ext>
            </a:extLst>
          </p:cNvPr>
          <p:cNvPicPr/>
          <p:nvPr/>
        </p:nvPicPr>
        <p:blipFill>
          <a:blip r:embed="rId2" cstate="print"/>
          <a:stretch>
            <a:fillRect/>
          </a:stretch>
        </p:blipFill>
        <p:spPr>
          <a:xfrm>
            <a:off x="272743" y="2788008"/>
            <a:ext cx="262128" cy="262127"/>
          </a:xfrm>
          <a:prstGeom prst="rect">
            <a:avLst/>
          </a:prstGeom>
        </p:spPr>
      </p:pic>
      <p:sp>
        <p:nvSpPr>
          <p:cNvPr id="13" name="object 35">
            <a:extLst>
              <a:ext uri="{FF2B5EF4-FFF2-40B4-BE49-F238E27FC236}">
                <a16:creationId xmlns:a16="http://schemas.microsoft.com/office/drawing/2014/main" id="{2E959F87-8795-498C-A196-5CD90C484460}"/>
              </a:ext>
            </a:extLst>
          </p:cNvPr>
          <p:cNvSpPr txBox="1"/>
          <p:nvPr/>
        </p:nvSpPr>
        <p:spPr>
          <a:xfrm>
            <a:off x="624362" y="4655509"/>
            <a:ext cx="3016250" cy="567463"/>
          </a:xfrm>
          <a:prstGeom prst="rect">
            <a:avLst/>
          </a:prstGeom>
        </p:spPr>
        <p:txBody>
          <a:bodyPr vert="horz" wrap="square" lIns="0" tIns="13335" rIns="0" bIns="0" rtlCol="0">
            <a:spAutoFit/>
          </a:bodyPr>
          <a:lstStyle/>
          <a:p>
            <a:pPr marL="12700">
              <a:lnSpc>
                <a:spcPct val="100000"/>
              </a:lnSpc>
              <a:spcBef>
                <a:spcPts val="105"/>
              </a:spcBef>
            </a:pPr>
            <a:r>
              <a:rPr lang="fr-MA" sz="2000" b="1" spc="-5" dirty="0">
                <a:solidFill>
                  <a:srgbClr val="585858"/>
                </a:solidFill>
                <a:latin typeface="Calibri"/>
                <a:cs typeface="Calibri"/>
              </a:rPr>
              <a:t>Distribution</a:t>
            </a:r>
          </a:p>
          <a:p>
            <a:pPr marL="12700">
              <a:lnSpc>
                <a:spcPct val="100000"/>
              </a:lnSpc>
            </a:pPr>
            <a:r>
              <a:rPr lang="fr-MA" sz="1600" spc="-5" dirty="0">
                <a:solidFill>
                  <a:srgbClr val="585858"/>
                </a:solidFill>
                <a:latin typeface="Calibri"/>
                <a:cs typeface="Calibri"/>
              </a:rPr>
              <a:t>Maroc, Algérie,…</a:t>
            </a:r>
            <a:endParaRPr sz="1600" dirty="0">
              <a:latin typeface="Calibri Light"/>
              <a:cs typeface="Calibri Light"/>
            </a:endParaRPr>
          </a:p>
        </p:txBody>
      </p:sp>
      <p:grpSp>
        <p:nvGrpSpPr>
          <p:cNvPr id="14" name="object 4">
            <a:extLst>
              <a:ext uri="{FF2B5EF4-FFF2-40B4-BE49-F238E27FC236}">
                <a16:creationId xmlns:a16="http://schemas.microsoft.com/office/drawing/2014/main" id="{94BB845E-00BB-4C12-BFB3-9748DF42DA7B}"/>
              </a:ext>
            </a:extLst>
          </p:cNvPr>
          <p:cNvGrpSpPr/>
          <p:nvPr/>
        </p:nvGrpSpPr>
        <p:grpSpPr>
          <a:xfrm>
            <a:off x="3268823" y="1090974"/>
            <a:ext cx="9034272" cy="5193792"/>
            <a:chOff x="3095244" y="1260347"/>
            <a:chExt cx="9034272" cy="5193792"/>
          </a:xfrm>
        </p:grpSpPr>
        <p:pic>
          <p:nvPicPr>
            <p:cNvPr id="15" name="object 5">
              <a:extLst>
                <a:ext uri="{FF2B5EF4-FFF2-40B4-BE49-F238E27FC236}">
                  <a16:creationId xmlns:a16="http://schemas.microsoft.com/office/drawing/2014/main" id="{CD81C925-67E2-405C-93FB-D5E98442F783}"/>
                </a:ext>
              </a:extLst>
            </p:cNvPr>
            <p:cNvPicPr/>
            <p:nvPr/>
          </p:nvPicPr>
          <p:blipFill>
            <a:blip r:embed="rId3" cstate="print"/>
            <a:stretch>
              <a:fillRect/>
            </a:stretch>
          </p:blipFill>
          <p:spPr>
            <a:xfrm>
              <a:off x="3095244" y="1260347"/>
              <a:ext cx="9034272" cy="5193792"/>
            </a:xfrm>
            <a:prstGeom prst="rect">
              <a:avLst/>
            </a:prstGeom>
          </p:spPr>
        </p:pic>
        <p:pic>
          <p:nvPicPr>
            <p:cNvPr id="16" name="object 6">
              <a:extLst>
                <a:ext uri="{FF2B5EF4-FFF2-40B4-BE49-F238E27FC236}">
                  <a16:creationId xmlns:a16="http://schemas.microsoft.com/office/drawing/2014/main" id="{A6FC8662-D5F0-417E-BEA3-7C0F2F0334E8}"/>
                </a:ext>
              </a:extLst>
            </p:cNvPr>
            <p:cNvPicPr/>
            <p:nvPr/>
          </p:nvPicPr>
          <p:blipFill>
            <a:blip r:embed="rId4" cstate="print"/>
            <a:stretch>
              <a:fillRect/>
            </a:stretch>
          </p:blipFill>
          <p:spPr>
            <a:xfrm>
              <a:off x="5256276" y="3054095"/>
              <a:ext cx="195072" cy="195072"/>
            </a:xfrm>
            <a:prstGeom prst="rect">
              <a:avLst/>
            </a:prstGeom>
          </p:spPr>
        </p:pic>
        <p:pic>
          <p:nvPicPr>
            <p:cNvPr id="17" name="object 7">
              <a:extLst>
                <a:ext uri="{FF2B5EF4-FFF2-40B4-BE49-F238E27FC236}">
                  <a16:creationId xmlns:a16="http://schemas.microsoft.com/office/drawing/2014/main" id="{F3CD24EA-B995-4CBD-AF7B-70299EC99E20}"/>
                </a:ext>
              </a:extLst>
            </p:cNvPr>
            <p:cNvPicPr/>
            <p:nvPr/>
          </p:nvPicPr>
          <p:blipFill>
            <a:blip r:embed="rId5" cstate="print"/>
            <a:stretch>
              <a:fillRect/>
            </a:stretch>
          </p:blipFill>
          <p:spPr>
            <a:xfrm>
              <a:off x="4411980" y="3176015"/>
              <a:ext cx="195072" cy="196596"/>
            </a:xfrm>
            <a:prstGeom prst="rect">
              <a:avLst/>
            </a:prstGeom>
          </p:spPr>
        </p:pic>
        <p:pic>
          <p:nvPicPr>
            <p:cNvPr id="18" name="object 8">
              <a:extLst>
                <a:ext uri="{FF2B5EF4-FFF2-40B4-BE49-F238E27FC236}">
                  <a16:creationId xmlns:a16="http://schemas.microsoft.com/office/drawing/2014/main" id="{A094AD5C-F7D1-479D-AC2D-83627FEA4C77}"/>
                </a:ext>
              </a:extLst>
            </p:cNvPr>
            <p:cNvPicPr/>
            <p:nvPr/>
          </p:nvPicPr>
          <p:blipFill>
            <a:blip r:embed="rId4" cstate="print"/>
            <a:stretch>
              <a:fillRect/>
            </a:stretch>
          </p:blipFill>
          <p:spPr>
            <a:xfrm>
              <a:off x="4622291" y="4104131"/>
              <a:ext cx="195072" cy="195072"/>
            </a:xfrm>
            <a:prstGeom prst="rect">
              <a:avLst/>
            </a:prstGeom>
          </p:spPr>
        </p:pic>
        <p:pic>
          <p:nvPicPr>
            <p:cNvPr id="19" name="object 9">
              <a:extLst>
                <a:ext uri="{FF2B5EF4-FFF2-40B4-BE49-F238E27FC236}">
                  <a16:creationId xmlns:a16="http://schemas.microsoft.com/office/drawing/2014/main" id="{DCC8D54E-57F7-4238-8766-E3ED602348A0}"/>
                </a:ext>
              </a:extLst>
            </p:cNvPr>
            <p:cNvPicPr/>
            <p:nvPr/>
          </p:nvPicPr>
          <p:blipFill>
            <a:blip r:embed="rId4" cstate="print"/>
            <a:stretch>
              <a:fillRect/>
            </a:stretch>
          </p:blipFill>
          <p:spPr>
            <a:xfrm>
              <a:off x="6990588" y="3349751"/>
              <a:ext cx="195071" cy="195072"/>
            </a:xfrm>
            <a:prstGeom prst="rect">
              <a:avLst/>
            </a:prstGeom>
          </p:spPr>
        </p:pic>
        <p:sp>
          <p:nvSpPr>
            <p:cNvPr id="20" name="object 10">
              <a:extLst>
                <a:ext uri="{FF2B5EF4-FFF2-40B4-BE49-F238E27FC236}">
                  <a16:creationId xmlns:a16="http://schemas.microsoft.com/office/drawing/2014/main" id="{D2A5C9BB-3F06-4D6D-B2FC-190CB5EF7206}"/>
                </a:ext>
              </a:extLst>
            </p:cNvPr>
            <p:cNvSpPr/>
            <p:nvPr/>
          </p:nvSpPr>
          <p:spPr>
            <a:xfrm>
              <a:off x="7272528" y="3573779"/>
              <a:ext cx="195580" cy="195580"/>
            </a:xfrm>
            <a:custGeom>
              <a:avLst/>
              <a:gdLst/>
              <a:ahLst/>
              <a:cxnLst/>
              <a:rect l="l" t="t" r="r" b="b"/>
              <a:pathLst>
                <a:path w="195579" h="195579">
                  <a:moveTo>
                    <a:pt x="97536" y="0"/>
                  </a:moveTo>
                  <a:lnTo>
                    <a:pt x="59578" y="7667"/>
                  </a:lnTo>
                  <a:lnTo>
                    <a:pt x="28575" y="28575"/>
                  </a:lnTo>
                  <a:lnTo>
                    <a:pt x="7667" y="59578"/>
                  </a:lnTo>
                  <a:lnTo>
                    <a:pt x="0" y="97535"/>
                  </a:lnTo>
                  <a:lnTo>
                    <a:pt x="7667" y="135493"/>
                  </a:lnTo>
                  <a:lnTo>
                    <a:pt x="28575" y="166496"/>
                  </a:lnTo>
                  <a:lnTo>
                    <a:pt x="59578" y="187404"/>
                  </a:lnTo>
                  <a:lnTo>
                    <a:pt x="97536" y="195071"/>
                  </a:lnTo>
                  <a:lnTo>
                    <a:pt x="135493" y="187404"/>
                  </a:lnTo>
                  <a:lnTo>
                    <a:pt x="166497" y="166496"/>
                  </a:lnTo>
                  <a:lnTo>
                    <a:pt x="187404" y="135493"/>
                  </a:lnTo>
                  <a:lnTo>
                    <a:pt x="195072" y="97535"/>
                  </a:lnTo>
                  <a:lnTo>
                    <a:pt x="187404" y="59578"/>
                  </a:lnTo>
                  <a:lnTo>
                    <a:pt x="166497" y="28574"/>
                  </a:lnTo>
                  <a:lnTo>
                    <a:pt x="135493" y="7667"/>
                  </a:lnTo>
                  <a:lnTo>
                    <a:pt x="97536" y="0"/>
                  </a:lnTo>
                  <a:close/>
                </a:path>
              </a:pathLst>
            </a:custGeom>
            <a:solidFill>
              <a:srgbClr val="FFC000"/>
            </a:solidFill>
          </p:spPr>
          <p:txBody>
            <a:bodyPr wrap="square" lIns="0" tIns="0" rIns="0" bIns="0" rtlCol="0"/>
            <a:lstStyle/>
            <a:p>
              <a:endParaRPr/>
            </a:p>
          </p:txBody>
        </p:sp>
        <p:pic>
          <p:nvPicPr>
            <p:cNvPr id="21" name="object 11">
              <a:extLst>
                <a:ext uri="{FF2B5EF4-FFF2-40B4-BE49-F238E27FC236}">
                  <a16:creationId xmlns:a16="http://schemas.microsoft.com/office/drawing/2014/main" id="{524C4FE1-B05D-4FF5-84A9-A6C69AE2694B}"/>
                </a:ext>
              </a:extLst>
            </p:cNvPr>
            <p:cNvPicPr/>
            <p:nvPr/>
          </p:nvPicPr>
          <p:blipFill>
            <a:blip r:embed="rId6" cstate="print"/>
            <a:stretch>
              <a:fillRect/>
            </a:stretch>
          </p:blipFill>
          <p:spPr>
            <a:xfrm>
              <a:off x="7941564" y="5497067"/>
              <a:ext cx="195071" cy="195072"/>
            </a:xfrm>
            <a:prstGeom prst="rect">
              <a:avLst/>
            </a:prstGeom>
          </p:spPr>
        </p:pic>
        <p:pic>
          <p:nvPicPr>
            <p:cNvPr id="22" name="object 12">
              <a:extLst>
                <a:ext uri="{FF2B5EF4-FFF2-40B4-BE49-F238E27FC236}">
                  <a16:creationId xmlns:a16="http://schemas.microsoft.com/office/drawing/2014/main" id="{2F6DC388-9674-4B66-8ED8-E007746F10D7}"/>
                </a:ext>
              </a:extLst>
            </p:cNvPr>
            <p:cNvPicPr/>
            <p:nvPr/>
          </p:nvPicPr>
          <p:blipFill>
            <a:blip r:embed="rId7" cstate="print"/>
            <a:stretch>
              <a:fillRect/>
            </a:stretch>
          </p:blipFill>
          <p:spPr>
            <a:xfrm>
              <a:off x="10069067" y="4437887"/>
              <a:ext cx="195072" cy="195072"/>
            </a:xfrm>
            <a:prstGeom prst="rect">
              <a:avLst/>
            </a:prstGeom>
          </p:spPr>
        </p:pic>
        <p:pic>
          <p:nvPicPr>
            <p:cNvPr id="23" name="object 13">
              <a:extLst>
                <a:ext uri="{FF2B5EF4-FFF2-40B4-BE49-F238E27FC236}">
                  <a16:creationId xmlns:a16="http://schemas.microsoft.com/office/drawing/2014/main" id="{35EABE48-754F-409C-93F7-7DAA602F9BAD}"/>
                </a:ext>
              </a:extLst>
            </p:cNvPr>
            <p:cNvPicPr/>
            <p:nvPr/>
          </p:nvPicPr>
          <p:blipFill>
            <a:blip r:embed="rId4" cstate="print"/>
            <a:stretch>
              <a:fillRect/>
            </a:stretch>
          </p:blipFill>
          <p:spPr>
            <a:xfrm>
              <a:off x="10439400" y="3624071"/>
              <a:ext cx="195072" cy="195071"/>
            </a:xfrm>
            <a:prstGeom prst="rect">
              <a:avLst/>
            </a:prstGeom>
          </p:spPr>
        </p:pic>
        <p:sp>
          <p:nvSpPr>
            <p:cNvPr id="24" name="object 14">
              <a:extLst>
                <a:ext uri="{FF2B5EF4-FFF2-40B4-BE49-F238E27FC236}">
                  <a16:creationId xmlns:a16="http://schemas.microsoft.com/office/drawing/2014/main" id="{1191D6C0-67D6-4963-8310-73A201038657}"/>
                </a:ext>
              </a:extLst>
            </p:cNvPr>
            <p:cNvSpPr/>
            <p:nvPr/>
          </p:nvSpPr>
          <p:spPr>
            <a:xfrm>
              <a:off x="7218656" y="2949955"/>
              <a:ext cx="547370" cy="477520"/>
            </a:xfrm>
            <a:custGeom>
              <a:avLst/>
              <a:gdLst/>
              <a:ahLst/>
              <a:cxnLst/>
              <a:rect l="l" t="t" r="r" b="b"/>
              <a:pathLst>
                <a:path w="547370" h="477520">
                  <a:moveTo>
                    <a:pt x="195072" y="97536"/>
                  </a:moveTo>
                  <a:lnTo>
                    <a:pt x="187401" y="59588"/>
                  </a:lnTo>
                  <a:lnTo>
                    <a:pt x="166484" y="28575"/>
                  </a:lnTo>
                  <a:lnTo>
                    <a:pt x="135483" y="7670"/>
                  </a:lnTo>
                  <a:lnTo>
                    <a:pt x="97536" y="0"/>
                  </a:lnTo>
                  <a:lnTo>
                    <a:pt x="59575" y="7670"/>
                  </a:lnTo>
                  <a:lnTo>
                    <a:pt x="28575" y="28575"/>
                  </a:lnTo>
                  <a:lnTo>
                    <a:pt x="7658" y="59588"/>
                  </a:lnTo>
                  <a:lnTo>
                    <a:pt x="0" y="97536"/>
                  </a:lnTo>
                  <a:lnTo>
                    <a:pt x="7658" y="135496"/>
                  </a:lnTo>
                  <a:lnTo>
                    <a:pt x="28575" y="166497"/>
                  </a:lnTo>
                  <a:lnTo>
                    <a:pt x="59575" y="187413"/>
                  </a:lnTo>
                  <a:lnTo>
                    <a:pt x="97536" y="195072"/>
                  </a:lnTo>
                  <a:lnTo>
                    <a:pt x="135483" y="187413"/>
                  </a:lnTo>
                  <a:lnTo>
                    <a:pt x="166497" y="166497"/>
                  </a:lnTo>
                  <a:lnTo>
                    <a:pt x="187401" y="135496"/>
                  </a:lnTo>
                  <a:lnTo>
                    <a:pt x="195072" y="97536"/>
                  </a:lnTo>
                  <a:close/>
                </a:path>
                <a:path w="547370" h="477520">
                  <a:moveTo>
                    <a:pt x="364236" y="205740"/>
                  </a:moveTo>
                  <a:lnTo>
                    <a:pt x="356565" y="167792"/>
                  </a:lnTo>
                  <a:lnTo>
                    <a:pt x="335661" y="136779"/>
                  </a:lnTo>
                  <a:lnTo>
                    <a:pt x="304647" y="115874"/>
                  </a:lnTo>
                  <a:lnTo>
                    <a:pt x="266700" y="108204"/>
                  </a:lnTo>
                  <a:lnTo>
                    <a:pt x="228739" y="115874"/>
                  </a:lnTo>
                  <a:lnTo>
                    <a:pt x="197739" y="136779"/>
                  </a:lnTo>
                  <a:lnTo>
                    <a:pt x="176822" y="167792"/>
                  </a:lnTo>
                  <a:lnTo>
                    <a:pt x="169164" y="205740"/>
                  </a:lnTo>
                  <a:lnTo>
                    <a:pt x="176822" y="243700"/>
                  </a:lnTo>
                  <a:lnTo>
                    <a:pt x="197739" y="274701"/>
                  </a:lnTo>
                  <a:lnTo>
                    <a:pt x="228739" y="295617"/>
                  </a:lnTo>
                  <a:lnTo>
                    <a:pt x="266700" y="303276"/>
                  </a:lnTo>
                  <a:lnTo>
                    <a:pt x="304647" y="295617"/>
                  </a:lnTo>
                  <a:lnTo>
                    <a:pt x="335661" y="274701"/>
                  </a:lnTo>
                  <a:lnTo>
                    <a:pt x="356565" y="243700"/>
                  </a:lnTo>
                  <a:lnTo>
                    <a:pt x="364236" y="205740"/>
                  </a:lnTo>
                  <a:close/>
                </a:path>
                <a:path w="547370" h="477520">
                  <a:moveTo>
                    <a:pt x="547116" y="379476"/>
                  </a:moveTo>
                  <a:lnTo>
                    <a:pt x="539445" y="341528"/>
                  </a:lnTo>
                  <a:lnTo>
                    <a:pt x="518541" y="310515"/>
                  </a:lnTo>
                  <a:lnTo>
                    <a:pt x="487527" y="289610"/>
                  </a:lnTo>
                  <a:lnTo>
                    <a:pt x="449580" y="281940"/>
                  </a:lnTo>
                  <a:lnTo>
                    <a:pt x="411619" y="289610"/>
                  </a:lnTo>
                  <a:lnTo>
                    <a:pt x="380619" y="310515"/>
                  </a:lnTo>
                  <a:lnTo>
                    <a:pt x="359702" y="341528"/>
                  </a:lnTo>
                  <a:lnTo>
                    <a:pt x="352044" y="379476"/>
                  </a:lnTo>
                  <a:lnTo>
                    <a:pt x="359702" y="417436"/>
                  </a:lnTo>
                  <a:lnTo>
                    <a:pt x="380619" y="448437"/>
                  </a:lnTo>
                  <a:lnTo>
                    <a:pt x="411619" y="469353"/>
                  </a:lnTo>
                  <a:lnTo>
                    <a:pt x="449580" y="477012"/>
                  </a:lnTo>
                  <a:lnTo>
                    <a:pt x="487527" y="469353"/>
                  </a:lnTo>
                  <a:lnTo>
                    <a:pt x="518541" y="448437"/>
                  </a:lnTo>
                  <a:lnTo>
                    <a:pt x="539445" y="417436"/>
                  </a:lnTo>
                  <a:lnTo>
                    <a:pt x="547116" y="379476"/>
                  </a:lnTo>
                  <a:close/>
                </a:path>
              </a:pathLst>
            </a:custGeom>
            <a:solidFill>
              <a:srgbClr val="FFC000"/>
            </a:solidFill>
          </p:spPr>
          <p:txBody>
            <a:bodyPr wrap="square" lIns="0" tIns="0" rIns="0" bIns="0" rtlCol="0"/>
            <a:lstStyle/>
            <a:p>
              <a:endParaRPr/>
            </a:p>
          </p:txBody>
        </p:sp>
        <p:pic>
          <p:nvPicPr>
            <p:cNvPr id="25" name="object 15">
              <a:extLst>
                <a:ext uri="{FF2B5EF4-FFF2-40B4-BE49-F238E27FC236}">
                  <a16:creationId xmlns:a16="http://schemas.microsoft.com/office/drawing/2014/main" id="{EB2BFFD2-88E1-47A2-84EC-662AEE55EE82}"/>
                </a:ext>
              </a:extLst>
            </p:cNvPr>
            <p:cNvPicPr/>
            <p:nvPr/>
          </p:nvPicPr>
          <p:blipFill>
            <a:blip r:embed="rId7" cstate="print"/>
            <a:stretch>
              <a:fillRect/>
            </a:stretch>
          </p:blipFill>
          <p:spPr>
            <a:xfrm>
              <a:off x="7898891" y="3150107"/>
              <a:ext cx="195072" cy="195072"/>
            </a:xfrm>
            <a:prstGeom prst="rect">
              <a:avLst/>
            </a:prstGeom>
          </p:spPr>
        </p:pic>
        <p:sp>
          <p:nvSpPr>
            <p:cNvPr id="26" name="object 16">
              <a:extLst>
                <a:ext uri="{FF2B5EF4-FFF2-40B4-BE49-F238E27FC236}">
                  <a16:creationId xmlns:a16="http://schemas.microsoft.com/office/drawing/2014/main" id="{4C0E6A66-6329-4B52-950E-F0D9CD45C3B9}"/>
                </a:ext>
              </a:extLst>
            </p:cNvPr>
            <p:cNvSpPr/>
            <p:nvPr/>
          </p:nvSpPr>
          <p:spPr>
            <a:xfrm>
              <a:off x="7534656" y="2880359"/>
              <a:ext cx="353695" cy="593090"/>
            </a:xfrm>
            <a:custGeom>
              <a:avLst/>
              <a:gdLst/>
              <a:ahLst/>
              <a:cxnLst/>
              <a:rect l="l" t="t" r="r" b="b"/>
              <a:pathLst>
                <a:path w="353695" h="593089">
                  <a:moveTo>
                    <a:pt x="195072" y="495300"/>
                  </a:moveTo>
                  <a:lnTo>
                    <a:pt x="187401" y="457352"/>
                  </a:lnTo>
                  <a:lnTo>
                    <a:pt x="166497" y="426339"/>
                  </a:lnTo>
                  <a:lnTo>
                    <a:pt x="135483" y="405434"/>
                  </a:lnTo>
                  <a:lnTo>
                    <a:pt x="97536" y="397764"/>
                  </a:lnTo>
                  <a:lnTo>
                    <a:pt x="59575" y="405434"/>
                  </a:lnTo>
                  <a:lnTo>
                    <a:pt x="28575" y="426339"/>
                  </a:lnTo>
                  <a:lnTo>
                    <a:pt x="7658" y="457352"/>
                  </a:lnTo>
                  <a:lnTo>
                    <a:pt x="0" y="495300"/>
                  </a:lnTo>
                  <a:lnTo>
                    <a:pt x="7658" y="533260"/>
                  </a:lnTo>
                  <a:lnTo>
                    <a:pt x="28575" y="564261"/>
                  </a:lnTo>
                  <a:lnTo>
                    <a:pt x="59575" y="585177"/>
                  </a:lnTo>
                  <a:lnTo>
                    <a:pt x="97536" y="592836"/>
                  </a:lnTo>
                  <a:lnTo>
                    <a:pt x="135483" y="585177"/>
                  </a:lnTo>
                  <a:lnTo>
                    <a:pt x="166497" y="564261"/>
                  </a:lnTo>
                  <a:lnTo>
                    <a:pt x="187401" y="533260"/>
                  </a:lnTo>
                  <a:lnTo>
                    <a:pt x="195072" y="495300"/>
                  </a:lnTo>
                  <a:close/>
                </a:path>
                <a:path w="353695" h="593089">
                  <a:moveTo>
                    <a:pt x="353568" y="97536"/>
                  </a:moveTo>
                  <a:lnTo>
                    <a:pt x="345897" y="59588"/>
                  </a:lnTo>
                  <a:lnTo>
                    <a:pt x="324993" y="28575"/>
                  </a:lnTo>
                  <a:lnTo>
                    <a:pt x="293979" y="7670"/>
                  </a:lnTo>
                  <a:lnTo>
                    <a:pt x="256032" y="0"/>
                  </a:lnTo>
                  <a:lnTo>
                    <a:pt x="218071" y="7670"/>
                  </a:lnTo>
                  <a:lnTo>
                    <a:pt x="187071" y="28575"/>
                  </a:lnTo>
                  <a:lnTo>
                    <a:pt x="166154" y="59588"/>
                  </a:lnTo>
                  <a:lnTo>
                    <a:pt x="158496" y="97536"/>
                  </a:lnTo>
                  <a:lnTo>
                    <a:pt x="166154" y="135496"/>
                  </a:lnTo>
                  <a:lnTo>
                    <a:pt x="187071" y="166497"/>
                  </a:lnTo>
                  <a:lnTo>
                    <a:pt x="218071" y="187413"/>
                  </a:lnTo>
                  <a:lnTo>
                    <a:pt x="256032" y="195072"/>
                  </a:lnTo>
                  <a:lnTo>
                    <a:pt x="293979" y="187413"/>
                  </a:lnTo>
                  <a:lnTo>
                    <a:pt x="324993" y="166497"/>
                  </a:lnTo>
                  <a:lnTo>
                    <a:pt x="345897" y="135496"/>
                  </a:lnTo>
                  <a:lnTo>
                    <a:pt x="353568" y="97536"/>
                  </a:lnTo>
                  <a:close/>
                </a:path>
              </a:pathLst>
            </a:custGeom>
            <a:solidFill>
              <a:srgbClr val="FFC000"/>
            </a:solidFill>
          </p:spPr>
          <p:txBody>
            <a:bodyPr wrap="square" lIns="0" tIns="0" rIns="0" bIns="0" rtlCol="0"/>
            <a:lstStyle/>
            <a:p>
              <a:endParaRPr/>
            </a:p>
          </p:txBody>
        </p:sp>
        <p:pic>
          <p:nvPicPr>
            <p:cNvPr id="27" name="object 17">
              <a:extLst>
                <a:ext uri="{FF2B5EF4-FFF2-40B4-BE49-F238E27FC236}">
                  <a16:creationId xmlns:a16="http://schemas.microsoft.com/office/drawing/2014/main" id="{88509D95-410C-4064-960A-35CC25ADAECE}"/>
                </a:ext>
              </a:extLst>
            </p:cNvPr>
            <p:cNvPicPr/>
            <p:nvPr/>
          </p:nvPicPr>
          <p:blipFill>
            <a:blip r:embed="rId8" cstate="print"/>
            <a:stretch>
              <a:fillRect/>
            </a:stretch>
          </p:blipFill>
          <p:spPr>
            <a:xfrm>
              <a:off x="3925824" y="2601467"/>
              <a:ext cx="278891" cy="368807"/>
            </a:xfrm>
            <a:prstGeom prst="rect">
              <a:avLst/>
            </a:prstGeom>
          </p:spPr>
        </p:pic>
        <p:pic>
          <p:nvPicPr>
            <p:cNvPr id="28" name="object 18">
              <a:extLst>
                <a:ext uri="{FF2B5EF4-FFF2-40B4-BE49-F238E27FC236}">
                  <a16:creationId xmlns:a16="http://schemas.microsoft.com/office/drawing/2014/main" id="{237CA49F-02B3-47E3-98AE-AC78678EF5B4}"/>
                </a:ext>
              </a:extLst>
            </p:cNvPr>
            <p:cNvPicPr/>
            <p:nvPr/>
          </p:nvPicPr>
          <p:blipFill>
            <a:blip r:embed="rId4" cstate="print"/>
            <a:stretch>
              <a:fillRect/>
            </a:stretch>
          </p:blipFill>
          <p:spPr>
            <a:xfrm>
              <a:off x="4291583" y="3767327"/>
              <a:ext cx="195071" cy="195071"/>
            </a:xfrm>
            <a:prstGeom prst="rect">
              <a:avLst/>
            </a:prstGeom>
          </p:spPr>
        </p:pic>
        <p:sp>
          <p:nvSpPr>
            <p:cNvPr id="29" name="object 19">
              <a:extLst>
                <a:ext uri="{FF2B5EF4-FFF2-40B4-BE49-F238E27FC236}">
                  <a16:creationId xmlns:a16="http://schemas.microsoft.com/office/drawing/2014/main" id="{46BD5C48-60EB-4B27-8178-EAE98F638ACE}"/>
                </a:ext>
              </a:extLst>
            </p:cNvPr>
            <p:cNvSpPr/>
            <p:nvPr/>
          </p:nvSpPr>
          <p:spPr>
            <a:xfrm>
              <a:off x="7415784" y="3476243"/>
              <a:ext cx="195580" cy="195580"/>
            </a:xfrm>
            <a:custGeom>
              <a:avLst/>
              <a:gdLst/>
              <a:ahLst/>
              <a:cxnLst/>
              <a:rect l="l" t="t" r="r" b="b"/>
              <a:pathLst>
                <a:path w="195579" h="195579">
                  <a:moveTo>
                    <a:pt x="97536" y="0"/>
                  </a:moveTo>
                  <a:lnTo>
                    <a:pt x="59578" y="7667"/>
                  </a:lnTo>
                  <a:lnTo>
                    <a:pt x="28575" y="28575"/>
                  </a:lnTo>
                  <a:lnTo>
                    <a:pt x="7667" y="59578"/>
                  </a:lnTo>
                  <a:lnTo>
                    <a:pt x="0" y="97536"/>
                  </a:lnTo>
                  <a:lnTo>
                    <a:pt x="7667" y="135493"/>
                  </a:lnTo>
                  <a:lnTo>
                    <a:pt x="28575" y="166496"/>
                  </a:lnTo>
                  <a:lnTo>
                    <a:pt x="59578" y="187404"/>
                  </a:lnTo>
                  <a:lnTo>
                    <a:pt x="97536" y="195071"/>
                  </a:lnTo>
                  <a:lnTo>
                    <a:pt x="135493" y="187404"/>
                  </a:lnTo>
                  <a:lnTo>
                    <a:pt x="166497" y="166496"/>
                  </a:lnTo>
                  <a:lnTo>
                    <a:pt x="187404" y="135493"/>
                  </a:lnTo>
                  <a:lnTo>
                    <a:pt x="195072" y="97536"/>
                  </a:lnTo>
                  <a:lnTo>
                    <a:pt x="187404" y="59578"/>
                  </a:lnTo>
                  <a:lnTo>
                    <a:pt x="166497" y="28575"/>
                  </a:lnTo>
                  <a:lnTo>
                    <a:pt x="135493" y="7667"/>
                  </a:lnTo>
                  <a:lnTo>
                    <a:pt x="97536" y="0"/>
                  </a:lnTo>
                  <a:close/>
                </a:path>
              </a:pathLst>
            </a:custGeom>
            <a:solidFill>
              <a:srgbClr val="FFC000"/>
            </a:solidFill>
          </p:spPr>
          <p:txBody>
            <a:bodyPr wrap="square" lIns="0" tIns="0" rIns="0" bIns="0" rtlCol="0"/>
            <a:lstStyle/>
            <a:p>
              <a:endParaRPr/>
            </a:p>
          </p:txBody>
        </p:sp>
        <p:pic>
          <p:nvPicPr>
            <p:cNvPr id="30" name="object 20">
              <a:extLst>
                <a:ext uri="{FF2B5EF4-FFF2-40B4-BE49-F238E27FC236}">
                  <a16:creationId xmlns:a16="http://schemas.microsoft.com/office/drawing/2014/main" id="{E55F6D43-F56D-4B8F-8316-F64A53C8ACB3}"/>
                </a:ext>
              </a:extLst>
            </p:cNvPr>
            <p:cNvPicPr/>
            <p:nvPr/>
          </p:nvPicPr>
          <p:blipFill>
            <a:blip r:embed="rId7" cstate="print"/>
            <a:stretch>
              <a:fillRect/>
            </a:stretch>
          </p:blipFill>
          <p:spPr>
            <a:xfrm>
              <a:off x="6943344" y="3633215"/>
              <a:ext cx="195072" cy="195071"/>
            </a:xfrm>
            <a:prstGeom prst="rect">
              <a:avLst/>
            </a:prstGeom>
          </p:spPr>
        </p:pic>
      </p:grpSp>
      <p:sp>
        <p:nvSpPr>
          <p:cNvPr id="31" name="object 30">
            <a:extLst>
              <a:ext uri="{FF2B5EF4-FFF2-40B4-BE49-F238E27FC236}">
                <a16:creationId xmlns:a16="http://schemas.microsoft.com/office/drawing/2014/main" id="{CD5F2C81-1FBE-4393-9DDA-06EDD834ACC2}"/>
              </a:ext>
            </a:extLst>
          </p:cNvPr>
          <p:cNvSpPr/>
          <p:nvPr/>
        </p:nvSpPr>
        <p:spPr>
          <a:xfrm>
            <a:off x="7238730" y="2762353"/>
            <a:ext cx="269875" cy="431312"/>
          </a:xfrm>
          <a:custGeom>
            <a:avLst/>
            <a:gdLst/>
            <a:ahLst/>
            <a:cxnLst/>
            <a:rect l="l" t="t" r="r" b="b"/>
            <a:pathLst>
              <a:path w="269875" h="426085">
                <a:moveTo>
                  <a:pt x="134915" y="0"/>
                </a:moveTo>
                <a:lnTo>
                  <a:pt x="92273" y="6877"/>
                </a:lnTo>
                <a:lnTo>
                  <a:pt x="55238" y="26030"/>
                </a:lnTo>
                <a:lnTo>
                  <a:pt x="26032" y="55235"/>
                </a:lnTo>
                <a:lnTo>
                  <a:pt x="6878" y="92270"/>
                </a:lnTo>
                <a:lnTo>
                  <a:pt x="0" y="134915"/>
                </a:lnTo>
                <a:lnTo>
                  <a:pt x="4725" y="173320"/>
                </a:lnTo>
                <a:lnTo>
                  <a:pt x="18118" y="214608"/>
                </a:lnTo>
                <a:lnTo>
                  <a:pt x="39007" y="259646"/>
                </a:lnTo>
                <a:lnTo>
                  <a:pt x="66219" y="309302"/>
                </a:lnTo>
                <a:lnTo>
                  <a:pt x="98579" y="364443"/>
                </a:lnTo>
                <a:lnTo>
                  <a:pt x="134915" y="425935"/>
                </a:lnTo>
                <a:lnTo>
                  <a:pt x="171254" y="364443"/>
                </a:lnTo>
                <a:lnTo>
                  <a:pt x="203615" y="309302"/>
                </a:lnTo>
                <a:lnTo>
                  <a:pt x="230825" y="259646"/>
                </a:lnTo>
                <a:lnTo>
                  <a:pt x="251713" y="214608"/>
                </a:lnTo>
                <a:lnTo>
                  <a:pt x="262931" y="180024"/>
                </a:lnTo>
                <a:lnTo>
                  <a:pt x="134915" y="180024"/>
                </a:lnTo>
                <a:lnTo>
                  <a:pt x="116080" y="176221"/>
                </a:lnTo>
                <a:lnTo>
                  <a:pt x="100701" y="165851"/>
                </a:lnTo>
                <a:lnTo>
                  <a:pt x="90333" y="150472"/>
                </a:lnTo>
                <a:lnTo>
                  <a:pt x="86531" y="131641"/>
                </a:lnTo>
                <a:lnTo>
                  <a:pt x="90333" y="112807"/>
                </a:lnTo>
                <a:lnTo>
                  <a:pt x="100701" y="97427"/>
                </a:lnTo>
                <a:lnTo>
                  <a:pt x="116080" y="87059"/>
                </a:lnTo>
                <a:lnTo>
                  <a:pt x="134915" y="83258"/>
                </a:lnTo>
                <a:lnTo>
                  <a:pt x="258291" y="83258"/>
                </a:lnTo>
                <a:lnTo>
                  <a:pt x="243800" y="55235"/>
                </a:lnTo>
                <a:lnTo>
                  <a:pt x="214595" y="26030"/>
                </a:lnTo>
                <a:lnTo>
                  <a:pt x="177559" y="6877"/>
                </a:lnTo>
                <a:lnTo>
                  <a:pt x="134915" y="0"/>
                </a:lnTo>
                <a:close/>
              </a:path>
              <a:path w="269875" h="426085">
                <a:moveTo>
                  <a:pt x="258291" y="83258"/>
                </a:moveTo>
                <a:lnTo>
                  <a:pt x="134915" y="83258"/>
                </a:lnTo>
                <a:lnTo>
                  <a:pt x="153749" y="87059"/>
                </a:lnTo>
                <a:lnTo>
                  <a:pt x="169128" y="97427"/>
                </a:lnTo>
                <a:lnTo>
                  <a:pt x="179496" y="112807"/>
                </a:lnTo>
                <a:lnTo>
                  <a:pt x="183298" y="131641"/>
                </a:lnTo>
                <a:lnTo>
                  <a:pt x="179496" y="150472"/>
                </a:lnTo>
                <a:lnTo>
                  <a:pt x="169128" y="165851"/>
                </a:lnTo>
                <a:lnTo>
                  <a:pt x="153749" y="176221"/>
                </a:lnTo>
                <a:lnTo>
                  <a:pt x="134915" y="180024"/>
                </a:lnTo>
                <a:lnTo>
                  <a:pt x="262931" y="180024"/>
                </a:lnTo>
                <a:lnTo>
                  <a:pt x="265105" y="173320"/>
                </a:lnTo>
                <a:lnTo>
                  <a:pt x="269830" y="134915"/>
                </a:lnTo>
                <a:lnTo>
                  <a:pt x="262952" y="92270"/>
                </a:lnTo>
                <a:lnTo>
                  <a:pt x="258291" y="83258"/>
                </a:lnTo>
                <a:close/>
              </a:path>
            </a:pathLst>
          </a:custGeom>
          <a:solidFill>
            <a:srgbClr val="404040"/>
          </a:solidFill>
        </p:spPr>
        <p:txBody>
          <a:bodyPr wrap="square" lIns="0" tIns="0" rIns="0" bIns="0" rtlCol="0"/>
          <a:lstStyle/>
          <a:p>
            <a:endParaRPr/>
          </a:p>
        </p:txBody>
      </p:sp>
      <p:pic>
        <p:nvPicPr>
          <p:cNvPr id="32" name="object 38">
            <a:extLst>
              <a:ext uri="{FF2B5EF4-FFF2-40B4-BE49-F238E27FC236}">
                <a16:creationId xmlns:a16="http://schemas.microsoft.com/office/drawing/2014/main" id="{C794EB14-9170-4B3D-815A-36947B0059AC}"/>
              </a:ext>
            </a:extLst>
          </p:cNvPr>
          <p:cNvPicPr/>
          <p:nvPr/>
        </p:nvPicPr>
        <p:blipFill>
          <a:blip r:embed="rId2" cstate="print"/>
          <a:stretch>
            <a:fillRect/>
          </a:stretch>
        </p:blipFill>
        <p:spPr>
          <a:xfrm>
            <a:off x="7268464" y="2751412"/>
            <a:ext cx="262128" cy="262127"/>
          </a:xfrm>
          <a:prstGeom prst="rect">
            <a:avLst/>
          </a:prstGeom>
        </p:spPr>
      </p:pic>
      <p:sp>
        <p:nvSpPr>
          <p:cNvPr id="33" name="object 23">
            <a:extLst>
              <a:ext uri="{FF2B5EF4-FFF2-40B4-BE49-F238E27FC236}">
                <a16:creationId xmlns:a16="http://schemas.microsoft.com/office/drawing/2014/main" id="{4369119F-5D9E-4A7D-87A6-A768C1942FFA}"/>
              </a:ext>
            </a:extLst>
          </p:cNvPr>
          <p:cNvSpPr txBox="1"/>
          <p:nvPr/>
        </p:nvSpPr>
        <p:spPr>
          <a:xfrm>
            <a:off x="7529321" y="2713736"/>
            <a:ext cx="1170298" cy="166071"/>
          </a:xfrm>
          <a:prstGeom prst="rect">
            <a:avLst/>
          </a:prstGeom>
        </p:spPr>
        <p:txBody>
          <a:bodyPr vert="horz" wrap="square" lIns="0" tIns="12065" rIns="0" bIns="0" rtlCol="0">
            <a:spAutoFit/>
          </a:bodyPr>
          <a:lstStyle/>
          <a:p>
            <a:pPr marL="12700">
              <a:lnSpc>
                <a:spcPct val="100000"/>
              </a:lnSpc>
              <a:spcBef>
                <a:spcPts val="95"/>
              </a:spcBef>
            </a:pPr>
            <a:r>
              <a:rPr lang="fr-MA" sz="1000" spc="-10" dirty="0">
                <a:latin typeface="Arial MT"/>
                <a:cs typeface="Arial MT"/>
              </a:rPr>
              <a:t>Saint - Nazaire</a:t>
            </a:r>
            <a:endParaRPr sz="1000" dirty="0">
              <a:latin typeface="Arial MT"/>
              <a:cs typeface="Arial MT"/>
            </a:endParaRPr>
          </a:p>
        </p:txBody>
      </p:sp>
      <p:pic>
        <p:nvPicPr>
          <p:cNvPr id="34" name="Image 33">
            <a:extLst>
              <a:ext uri="{FF2B5EF4-FFF2-40B4-BE49-F238E27FC236}">
                <a16:creationId xmlns:a16="http://schemas.microsoft.com/office/drawing/2014/main" id="{9647F758-C7D6-45EC-B858-F3D1D6FAC7F0}"/>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920462" y="4506315"/>
            <a:ext cx="728733" cy="567463"/>
          </a:xfrm>
          <a:prstGeom prst="rect">
            <a:avLst/>
          </a:prstGeom>
          <a:noFill/>
        </p:spPr>
      </p:pic>
    </p:spTree>
    <p:extLst>
      <p:ext uri="{BB962C8B-B14F-4D97-AF65-F5344CB8AC3E}">
        <p14:creationId xmlns:p14="http://schemas.microsoft.com/office/powerpoint/2010/main" val="87726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63039"/>
            <a:ext cx="2952115" cy="180340"/>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482009" y="725969"/>
            <a:ext cx="2470106"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Les chiffres</a:t>
            </a:r>
            <a:endParaRPr lang="fr-MA" sz="3300" dirty="0"/>
          </a:p>
        </p:txBody>
      </p:sp>
      <p:sp>
        <p:nvSpPr>
          <p:cNvPr id="14" name="object 5">
            <a:extLst>
              <a:ext uri="{FF2B5EF4-FFF2-40B4-BE49-F238E27FC236}">
                <a16:creationId xmlns:a16="http://schemas.microsoft.com/office/drawing/2014/main" id="{BE79785C-70FD-4ACB-829B-78670BAA109C}"/>
              </a:ext>
            </a:extLst>
          </p:cNvPr>
          <p:cNvSpPr txBox="1"/>
          <p:nvPr/>
        </p:nvSpPr>
        <p:spPr>
          <a:xfrm>
            <a:off x="3159904" y="1892318"/>
            <a:ext cx="1673067" cy="1551707"/>
          </a:xfrm>
          <a:prstGeom prst="rect">
            <a:avLst/>
          </a:prstGeom>
          <a:solidFill>
            <a:srgbClr val="128EC7"/>
          </a:solidFill>
        </p:spPr>
        <p:txBody>
          <a:bodyPr vert="horz" wrap="square" lIns="0" tIns="5080" rIns="0" bIns="0" rtlCol="0">
            <a:spAutoFit/>
          </a:bodyPr>
          <a:lstStyle/>
          <a:p>
            <a:pPr>
              <a:lnSpc>
                <a:spcPct val="100000"/>
              </a:lnSpc>
              <a:spcBef>
                <a:spcPts val="40"/>
              </a:spcBef>
            </a:pPr>
            <a:endParaRPr sz="2650" dirty="0">
              <a:latin typeface="Times New Roman"/>
              <a:cs typeface="Times New Roman"/>
            </a:endParaRPr>
          </a:p>
          <a:p>
            <a:pPr marL="381635">
              <a:lnSpc>
                <a:spcPct val="100000"/>
              </a:lnSpc>
            </a:pPr>
            <a:r>
              <a:rPr lang="fr-MA" sz="3200" b="1" spc="-5" dirty="0">
                <a:solidFill>
                  <a:srgbClr val="FFFFFF"/>
                </a:solidFill>
                <a:latin typeface="Calibri"/>
                <a:cs typeface="Calibri"/>
              </a:rPr>
              <a:t>2005</a:t>
            </a:r>
            <a:endParaRPr sz="3200" dirty="0">
              <a:latin typeface="Calibri"/>
              <a:cs typeface="Calibri"/>
            </a:endParaRPr>
          </a:p>
          <a:p>
            <a:pPr marL="466090">
              <a:lnSpc>
                <a:spcPct val="100000"/>
              </a:lnSpc>
              <a:spcBef>
                <a:spcPts val="575"/>
              </a:spcBef>
            </a:pPr>
            <a:r>
              <a:rPr lang="fr-MA" sz="1600" spc="-20" dirty="0">
                <a:solidFill>
                  <a:srgbClr val="FFFFFF"/>
                </a:solidFill>
                <a:latin typeface="Calibri Light"/>
                <a:cs typeface="Calibri Light"/>
              </a:rPr>
              <a:t>C</a:t>
            </a:r>
            <a:r>
              <a:rPr sz="1600" spc="-20" dirty="0" err="1">
                <a:solidFill>
                  <a:srgbClr val="FFFFFF"/>
                </a:solidFill>
                <a:latin typeface="Calibri Light"/>
                <a:cs typeface="Calibri Light"/>
              </a:rPr>
              <a:t>réation</a:t>
            </a:r>
            <a:endParaRPr lang="fr-MA" sz="1600" spc="-20" dirty="0">
              <a:solidFill>
                <a:srgbClr val="FFFFFF"/>
              </a:solidFill>
              <a:latin typeface="Calibri Light"/>
              <a:cs typeface="Calibri Light"/>
            </a:endParaRPr>
          </a:p>
          <a:p>
            <a:pPr marL="466090">
              <a:lnSpc>
                <a:spcPct val="100000"/>
              </a:lnSpc>
              <a:spcBef>
                <a:spcPts val="575"/>
              </a:spcBef>
            </a:pPr>
            <a:endParaRPr sz="1600" dirty="0">
              <a:latin typeface="Calibri Light"/>
              <a:cs typeface="Calibri Light"/>
            </a:endParaRPr>
          </a:p>
        </p:txBody>
      </p:sp>
      <p:sp>
        <p:nvSpPr>
          <p:cNvPr id="15" name="object 5">
            <a:extLst>
              <a:ext uri="{FF2B5EF4-FFF2-40B4-BE49-F238E27FC236}">
                <a16:creationId xmlns:a16="http://schemas.microsoft.com/office/drawing/2014/main" id="{FF3AD436-9594-42C5-9E30-5DBD16E6DBF8}"/>
              </a:ext>
            </a:extLst>
          </p:cNvPr>
          <p:cNvSpPr txBox="1"/>
          <p:nvPr/>
        </p:nvSpPr>
        <p:spPr>
          <a:xfrm>
            <a:off x="5189080" y="1908246"/>
            <a:ext cx="1673067" cy="1551707"/>
          </a:xfrm>
          <a:prstGeom prst="rect">
            <a:avLst/>
          </a:prstGeom>
          <a:solidFill>
            <a:srgbClr val="128EC7"/>
          </a:solidFill>
        </p:spPr>
        <p:txBody>
          <a:bodyPr vert="horz" wrap="square" lIns="0" tIns="5080" rIns="0" bIns="0" rtlCol="0">
            <a:spAutoFit/>
          </a:bodyPr>
          <a:lstStyle/>
          <a:p>
            <a:pPr>
              <a:lnSpc>
                <a:spcPct val="100000"/>
              </a:lnSpc>
              <a:spcBef>
                <a:spcPts val="40"/>
              </a:spcBef>
            </a:pPr>
            <a:endParaRPr sz="2650" dirty="0">
              <a:latin typeface="Times New Roman"/>
              <a:cs typeface="Times New Roman"/>
            </a:endParaRPr>
          </a:p>
          <a:p>
            <a:pPr marL="381635">
              <a:lnSpc>
                <a:spcPct val="100000"/>
              </a:lnSpc>
            </a:pPr>
            <a:r>
              <a:rPr lang="fr-MA" sz="3200" b="1" spc="-5" dirty="0">
                <a:solidFill>
                  <a:srgbClr val="FFFFFF"/>
                </a:solidFill>
                <a:latin typeface="Calibri"/>
                <a:cs typeface="Calibri"/>
              </a:rPr>
              <a:t>   15</a:t>
            </a:r>
            <a:endParaRPr sz="3200" dirty="0">
              <a:latin typeface="Calibri"/>
              <a:cs typeface="Calibri"/>
            </a:endParaRPr>
          </a:p>
          <a:p>
            <a:pPr marL="466090">
              <a:lnSpc>
                <a:spcPct val="100000"/>
              </a:lnSpc>
              <a:spcBef>
                <a:spcPts val="575"/>
              </a:spcBef>
            </a:pPr>
            <a:r>
              <a:rPr lang="fr-MA" sz="1600" spc="-20" dirty="0">
                <a:solidFill>
                  <a:srgbClr val="FFFFFF"/>
                </a:solidFill>
                <a:latin typeface="Calibri Light"/>
                <a:cs typeface="Calibri Light"/>
              </a:rPr>
              <a:t>Effectifs</a:t>
            </a:r>
          </a:p>
          <a:p>
            <a:pPr marL="466090">
              <a:lnSpc>
                <a:spcPct val="100000"/>
              </a:lnSpc>
              <a:spcBef>
                <a:spcPts val="575"/>
              </a:spcBef>
            </a:pPr>
            <a:endParaRPr sz="1600" dirty="0">
              <a:latin typeface="Calibri Light"/>
              <a:cs typeface="Calibri Light"/>
            </a:endParaRPr>
          </a:p>
        </p:txBody>
      </p:sp>
      <p:sp>
        <p:nvSpPr>
          <p:cNvPr id="16" name="object 5">
            <a:extLst>
              <a:ext uri="{FF2B5EF4-FFF2-40B4-BE49-F238E27FC236}">
                <a16:creationId xmlns:a16="http://schemas.microsoft.com/office/drawing/2014/main" id="{642A7788-D221-4C6E-8DD9-C11E912DD899}"/>
              </a:ext>
            </a:extLst>
          </p:cNvPr>
          <p:cNvSpPr txBox="1"/>
          <p:nvPr/>
        </p:nvSpPr>
        <p:spPr>
          <a:xfrm>
            <a:off x="7218256" y="1930789"/>
            <a:ext cx="1673067" cy="1474763"/>
          </a:xfrm>
          <a:prstGeom prst="rect">
            <a:avLst/>
          </a:prstGeom>
          <a:solidFill>
            <a:srgbClr val="128EC7"/>
          </a:solidFill>
        </p:spPr>
        <p:txBody>
          <a:bodyPr vert="horz" wrap="square" lIns="0" tIns="5080" rIns="0" bIns="0" rtlCol="0">
            <a:spAutoFit/>
          </a:bodyPr>
          <a:lstStyle/>
          <a:p>
            <a:pPr>
              <a:lnSpc>
                <a:spcPct val="100000"/>
              </a:lnSpc>
              <a:spcBef>
                <a:spcPts val="40"/>
              </a:spcBef>
            </a:pPr>
            <a:endParaRPr sz="2650" dirty="0">
              <a:latin typeface="Times New Roman"/>
              <a:cs typeface="Times New Roman"/>
            </a:endParaRPr>
          </a:p>
          <a:p>
            <a:pPr marL="381635">
              <a:lnSpc>
                <a:spcPct val="100000"/>
              </a:lnSpc>
            </a:pPr>
            <a:r>
              <a:rPr lang="fr-MA" sz="3200" b="1" spc="-5" dirty="0">
                <a:solidFill>
                  <a:srgbClr val="FFFFFF"/>
                </a:solidFill>
                <a:latin typeface="Calibri"/>
                <a:cs typeface="Calibri"/>
              </a:rPr>
              <a:t>   1</a:t>
            </a:r>
            <a:endParaRPr lang="fr-MA" sz="3200" b="1" dirty="0">
              <a:latin typeface="Calibri"/>
              <a:cs typeface="Calibri"/>
            </a:endParaRPr>
          </a:p>
          <a:p>
            <a:pPr marL="381635">
              <a:lnSpc>
                <a:spcPct val="100000"/>
              </a:lnSpc>
            </a:pPr>
            <a:r>
              <a:rPr lang="fr-MA" sz="1600" spc="-20" dirty="0">
                <a:solidFill>
                  <a:srgbClr val="FFFFFF"/>
                </a:solidFill>
                <a:latin typeface="Calibri Light"/>
                <a:cs typeface="Calibri Light"/>
              </a:rPr>
              <a:t>Distributeur</a:t>
            </a:r>
          </a:p>
          <a:p>
            <a:pPr marL="466090">
              <a:lnSpc>
                <a:spcPct val="100000"/>
              </a:lnSpc>
              <a:spcBef>
                <a:spcPts val="575"/>
              </a:spcBef>
            </a:pPr>
            <a:endParaRPr sz="1600" dirty="0">
              <a:latin typeface="Calibri Light"/>
              <a:cs typeface="Calibri Light"/>
            </a:endParaRPr>
          </a:p>
        </p:txBody>
      </p:sp>
      <p:sp>
        <p:nvSpPr>
          <p:cNvPr id="17" name="object 5">
            <a:extLst>
              <a:ext uri="{FF2B5EF4-FFF2-40B4-BE49-F238E27FC236}">
                <a16:creationId xmlns:a16="http://schemas.microsoft.com/office/drawing/2014/main" id="{EC6C8880-9D1F-4B79-847A-27BD4784C77C}"/>
              </a:ext>
            </a:extLst>
          </p:cNvPr>
          <p:cNvSpPr txBox="1"/>
          <p:nvPr/>
        </p:nvSpPr>
        <p:spPr>
          <a:xfrm>
            <a:off x="3159904" y="3981765"/>
            <a:ext cx="1673067" cy="1551707"/>
          </a:xfrm>
          <a:prstGeom prst="rect">
            <a:avLst/>
          </a:prstGeom>
          <a:solidFill>
            <a:srgbClr val="128EC7"/>
          </a:solidFill>
        </p:spPr>
        <p:txBody>
          <a:bodyPr vert="horz" wrap="square" lIns="0" tIns="5080" rIns="0" bIns="0" rtlCol="0">
            <a:spAutoFit/>
          </a:bodyPr>
          <a:lstStyle/>
          <a:p>
            <a:pPr>
              <a:lnSpc>
                <a:spcPct val="100000"/>
              </a:lnSpc>
              <a:spcBef>
                <a:spcPts val="40"/>
              </a:spcBef>
            </a:pPr>
            <a:endParaRPr sz="2650" dirty="0">
              <a:latin typeface="Times New Roman"/>
              <a:cs typeface="Times New Roman"/>
            </a:endParaRPr>
          </a:p>
          <a:p>
            <a:pPr marL="381635">
              <a:lnSpc>
                <a:spcPct val="100000"/>
              </a:lnSpc>
            </a:pPr>
            <a:r>
              <a:rPr lang="fr-MA" sz="3200" b="1" spc="-5" dirty="0">
                <a:solidFill>
                  <a:srgbClr val="FFFFFF"/>
                </a:solidFill>
                <a:latin typeface="Calibri"/>
                <a:cs typeface="Calibri"/>
              </a:rPr>
              <a:t>  500 </a:t>
            </a:r>
            <a:endParaRPr sz="3200" dirty="0">
              <a:latin typeface="Calibri"/>
              <a:cs typeface="Calibri"/>
            </a:endParaRPr>
          </a:p>
          <a:p>
            <a:pPr marL="466090">
              <a:lnSpc>
                <a:spcPct val="100000"/>
              </a:lnSpc>
              <a:spcBef>
                <a:spcPts val="575"/>
              </a:spcBef>
            </a:pPr>
            <a:r>
              <a:rPr lang="fr-MA" sz="1600" spc="-20" dirty="0">
                <a:solidFill>
                  <a:srgbClr val="FFFFFF"/>
                </a:solidFill>
                <a:latin typeface="Calibri Light"/>
                <a:cs typeface="Calibri Light"/>
              </a:rPr>
              <a:t>Utilisateurs</a:t>
            </a:r>
          </a:p>
          <a:p>
            <a:pPr marL="466090">
              <a:lnSpc>
                <a:spcPct val="100000"/>
              </a:lnSpc>
              <a:spcBef>
                <a:spcPts val="575"/>
              </a:spcBef>
            </a:pPr>
            <a:endParaRPr sz="1600" dirty="0">
              <a:latin typeface="Calibri Light"/>
              <a:cs typeface="Calibri Light"/>
            </a:endParaRPr>
          </a:p>
        </p:txBody>
      </p:sp>
      <p:sp>
        <p:nvSpPr>
          <p:cNvPr id="18" name="object 5">
            <a:extLst>
              <a:ext uri="{FF2B5EF4-FFF2-40B4-BE49-F238E27FC236}">
                <a16:creationId xmlns:a16="http://schemas.microsoft.com/office/drawing/2014/main" id="{D5757B6E-3552-46E5-84BE-D00444938087}"/>
              </a:ext>
            </a:extLst>
          </p:cNvPr>
          <p:cNvSpPr txBox="1"/>
          <p:nvPr/>
        </p:nvSpPr>
        <p:spPr>
          <a:xfrm>
            <a:off x="5189080" y="3981765"/>
            <a:ext cx="1673067" cy="1551707"/>
          </a:xfrm>
          <a:prstGeom prst="rect">
            <a:avLst/>
          </a:prstGeom>
          <a:solidFill>
            <a:srgbClr val="128EC7"/>
          </a:solidFill>
        </p:spPr>
        <p:txBody>
          <a:bodyPr vert="horz" wrap="square" lIns="0" tIns="5080" rIns="0" bIns="0" rtlCol="0">
            <a:spAutoFit/>
          </a:bodyPr>
          <a:lstStyle/>
          <a:p>
            <a:pPr>
              <a:lnSpc>
                <a:spcPct val="100000"/>
              </a:lnSpc>
              <a:spcBef>
                <a:spcPts val="40"/>
              </a:spcBef>
            </a:pPr>
            <a:r>
              <a:rPr lang="fr-MA" sz="2650" dirty="0">
                <a:latin typeface="Times New Roman"/>
                <a:cs typeface="Times New Roman"/>
              </a:rPr>
              <a:t> </a:t>
            </a:r>
            <a:endParaRPr sz="2650" dirty="0">
              <a:latin typeface="Times New Roman"/>
              <a:cs typeface="Times New Roman"/>
            </a:endParaRPr>
          </a:p>
          <a:p>
            <a:pPr marL="381635">
              <a:lnSpc>
                <a:spcPct val="100000"/>
              </a:lnSpc>
            </a:pPr>
            <a:r>
              <a:rPr lang="fr-MA" sz="3200" b="1" spc="-5" dirty="0">
                <a:solidFill>
                  <a:srgbClr val="FFFFFF"/>
                </a:solidFill>
                <a:latin typeface="Calibri"/>
                <a:cs typeface="Calibri"/>
              </a:rPr>
              <a:t>   25</a:t>
            </a:r>
            <a:endParaRPr sz="3200" dirty="0">
              <a:latin typeface="Calibri"/>
              <a:cs typeface="Calibri"/>
            </a:endParaRPr>
          </a:p>
          <a:p>
            <a:pPr marL="466090">
              <a:lnSpc>
                <a:spcPct val="100000"/>
              </a:lnSpc>
              <a:spcBef>
                <a:spcPts val="575"/>
              </a:spcBef>
            </a:pPr>
            <a:r>
              <a:rPr lang="fr-MA" sz="1600" spc="-20" dirty="0">
                <a:solidFill>
                  <a:srgbClr val="FFFFFF"/>
                </a:solidFill>
                <a:latin typeface="Calibri Light"/>
                <a:cs typeface="Calibri Light"/>
              </a:rPr>
              <a:t>     Pays</a:t>
            </a:r>
          </a:p>
          <a:p>
            <a:pPr marL="466090">
              <a:lnSpc>
                <a:spcPct val="100000"/>
              </a:lnSpc>
              <a:spcBef>
                <a:spcPts val="575"/>
              </a:spcBef>
            </a:pPr>
            <a:endParaRPr sz="1600" dirty="0">
              <a:latin typeface="Calibri Light"/>
              <a:cs typeface="Calibri Light"/>
            </a:endParaRPr>
          </a:p>
        </p:txBody>
      </p:sp>
      <p:sp>
        <p:nvSpPr>
          <p:cNvPr id="20" name="object 5">
            <a:extLst>
              <a:ext uri="{FF2B5EF4-FFF2-40B4-BE49-F238E27FC236}">
                <a16:creationId xmlns:a16="http://schemas.microsoft.com/office/drawing/2014/main" id="{F6C11EE9-F311-4493-B006-0AEEAF4C7AC0}"/>
              </a:ext>
            </a:extLst>
          </p:cNvPr>
          <p:cNvSpPr txBox="1"/>
          <p:nvPr/>
        </p:nvSpPr>
        <p:spPr>
          <a:xfrm>
            <a:off x="7218256" y="4044182"/>
            <a:ext cx="1673067" cy="1474763"/>
          </a:xfrm>
          <a:prstGeom prst="rect">
            <a:avLst/>
          </a:prstGeom>
          <a:solidFill>
            <a:srgbClr val="128EC7"/>
          </a:solidFill>
        </p:spPr>
        <p:txBody>
          <a:bodyPr vert="horz" wrap="square" lIns="0" tIns="5080" rIns="0" bIns="0" rtlCol="0">
            <a:spAutoFit/>
          </a:bodyPr>
          <a:lstStyle/>
          <a:p>
            <a:pPr>
              <a:lnSpc>
                <a:spcPct val="100000"/>
              </a:lnSpc>
              <a:spcBef>
                <a:spcPts val="40"/>
              </a:spcBef>
            </a:pPr>
            <a:r>
              <a:rPr lang="fr-MA" sz="2650" dirty="0">
                <a:latin typeface="Times New Roman"/>
                <a:cs typeface="Times New Roman"/>
              </a:rPr>
              <a:t> </a:t>
            </a:r>
            <a:endParaRPr sz="2650" dirty="0">
              <a:latin typeface="Times New Roman"/>
              <a:cs typeface="Times New Roman"/>
            </a:endParaRPr>
          </a:p>
          <a:p>
            <a:pPr marL="381635">
              <a:lnSpc>
                <a:spcPct val="100000"/>
              </a:lnSpc>
            </a:pPr>
            <a:r>
              <a:rPr lang="fr-MA" sz="3200" b="1" spc="-5" dirty="0">
                <a:solidFill>
                  <a:srgbClr val="FFFFFF"/>
                </a:solidFill>
                <a:latin typeface="Calibri"/>
                <a:cs typeface="Calibri"/>
              </a:rPr>
              <a:t>    5</a:t>
            </a:r>
            <a:endParaRPr lang="fr-MA" sz="3200" b="1" dirty="0">
              <a:latin typeface="Calibri"/>
              <a:cs typeface="Calibri"/>
            </a:endParaRPr>
          </a:p>
          <a:p>
            <a:pPr marL="381635">
              <a:lnSpc>
                <a:spcPct val="100000"/>
              </a:lnSpc>
            </a:pPr>
            <a:r>
              <a:rPr lang="fr-MA" sz="1600" spc="-20" dirty="0">
                <a:solidFill>
                  <a:srgbClr val="FFFFFF"/>
                </a:solidFill>
                <a:latin typeface="Calibri Light"/>
                <a:cs typeface="Calibri Light"/>
              </a:rPr>
              <a:t>Continents</a:t>
            </a:r>
          </a:p>
          <a:p>
            <a:pPr marL="466090">
              <a:lnSpc>
                <a:spcPct val="100000"/>
              </a:lnSpc>
              <a:spcBef>
                <a:spcPts val="575"/>
              </a:spcBef>
            </a:pPr>
            <a:endParaRPr sz="1600" dirty="0">
              <a:latin typeface="Calibri Light"/>
              <a:cs typeface="Calibri Light"/>
            </a:endParaRPr>
          </a:p>
        </p:txBody>
      </p:sp>
    </p:spTree>
    <p:extLst>
      <p:ext uri="{BB962C8B-B14F-4D97-AF65-F5344CB8AC3E}">
        <p14:creationId xmlns:p14="http://schemas.microsoft.com/office/powerpoint/2010/main" val="283216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63039"/>
            <a:ext cx="2952115" cy="180340"/>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482009" y="725969"/>
            <a:ext cx="2470106"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Secteurs clés</a:t>
            </a:r>
            <a:endParaRPr lang="fr-MA" sz="3300" dirty="0"/>
          </a:p>
        </p:txBody>
      </p:sp>
      <p:pic>
        <p:nvPicPr>
          <p:cNvPr id="2" name="Image 1">
            <a:extLst>
              <a:ext uri="{FF2B5EF4-FFF2-40B4-BE49-F238E27FC236}">
                <a16:creationId xmlns:a16="http://schemas.microsoft.com/office/drawing/2014/main" id="{1BDC7F1C-2EB9-4751-9DF7-B0D7B121ACF5}"/>
              </a:ext>
            </a:extLst>
          </p:cNvPr>
          <p:cNvPicPr>
            <a:picLocks noChangeAspect="1"/>
          </p:cNvPicPr>
          <p:nvPr/>
        </p:nvPicPr>
        <p:blipFill>
          <a:blip r:embed="rId2"/>
          <a:stretch>
            <a:fillRect/>
          </a:stretch>
        </p:blipFill>
        <p:spPr>
          <a:xfrm>
            <a:off x="4203595" y="1463039"/>
            <a:ext cx="7057201" cy="1023938"/>
          </a:xfrm>
          <a:prstGeom prst="rect">
            <a:avLst/>
          </a:prstGeom>
        </p:spPr>
      </p:pic>
      <p:pic>
        <p:nvPicPr>
          <p:cNvPr id="3" name="Image 2">
            <a:extLst>
              <a:ext uri="{FF2B5EF4-FFF2-40B4-BE49-F238E27FC236}">
                <a16:creationId xmlns:a16="http://schemas.microsoft.com/office/drawing/2014/main" id="{5CEFF654-0B32-4450-9BE8-D94E96D149CD}"/>
              </a:ext>
            </a:extLst>
          </p:cNvPr>
          <p:cNvPicPr>
            <a:picLocks noChangeAspect="1"/>
          </p:cNvPicPr>
          <p:nvPr/>
        </p:nvPicPr>
        <p:blipFill>
          <a:blip r:embed="rId3"/>
          <a:stretch>
            <a:fillRect/>
          </a:stretch>
        </p:blipFill>
        <p:spPr>
          <a:xfrm>
            <a:off x="2377911" y="2838231"/>
            <a:ext cx="9227277" cy="3507444"/>
          </a:xfrm>
          <a:prstGeom prst="rect">
            <a:avLst/>
          </a:prstGeom>
        </p:spPr>
      </p:pic>
    </p:spTree>
    <p:extLst>
      <p:ext uri="{BB962C8B-B14F-4D97-AF65-F5344CB8AC3E}">
        <p14:creationId xmlns:p14="http://schemas.microsoft.com/office/powerpoint/2010/main" val="226628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63039"/>
            <a:ext cx="2952115" cy="180340"/>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482009" y="725969"/>
            <a:ext cx="2470106"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Le rôle du MES</a:t>
            </a:r>
            <a:endParaRPr lang="fr-MA" sz="3300" dirty="0"/>
          </a:p>
        </p:txBody>
      </p:sp>
      <p:sp>
        <p:nvSpPr>
          <p:cNvPr id="92" name="object 11">
            <a:extLst>
              <a:ext uri="{FF2B5EF4-FFF2-40B4-BE49-F238E27FC236}">
                <a16:creationId xmlns:a16="http://schemas.microsoft.com/office/drawing/2014/main" id="{7BB124FF-22CF-4428-B616-C95C67152784}"/>
              </a:ext>
            </a:extLst>
          </p:cNvPr>
          <p:cNvSpPr txBox="1"/>
          <p:nvPr/>
        </p:nvSpPr>
        <p:spPr>
          <a:xfrm>
            <a:off x="904747" y="3434333"/>
            <a:ext cx="4149090" cy="2997835"/>
          </a:xfrm>
          <a:prstGeom prst="rect">
            <a:avLst/>
          </a:prstGeom>
        </p:spPr>
        <p:txBody>
          <a:bodyPr vert="horz" wrap="square" lIns="0" tIns="12700" rIns="0" bIns="0" rtlCol="0">
            <a:spAutoFit/>
          </a:bodyPr>
          <a:lstStyle/>
          <a:p>
            <a:pPr marR="5080" algn="r">
              <a:lnSpc>
                <a:spcPct val="100000"/>
              </a:lnSpc>
              <a:spcBef>
                <a:spcPts val="100"/>
              </a:spcBef>
            </a:pPr>
            <a:r>
              <a:rPr sz="2400" spc="-25" dirty="0">
                <a:solidFill>
                  <a:srgbClr val="585858"/>
                </a:solidFill>
                <a:latin typeface="Calibri Light"/>
                <a:cs typeface="Calibri Light"/>
              </a:rPr>
              <a:t>Faire</a:t>
            </a:r>
            <a:r>
              <a:rPr sz="2400" spc="-30" dirty="0">
                <a:solidFill>
                  <a:srgbClr val="585858"/>
                </a:solidFill>
                <a:latin typeface="Calibri Light"/>
                <a:cs typeface="Calibri Light"/>
              </a:rPr>
              <a:t> </a:t>
            </a:r>
            <a:r>
              <a:rPr sz="2400" dirty="0">
                <a:solidFill>
                  <a:srgbClr val="585858"/>
                </a:solidFill>
                <a:latin typeface="Calibri Light"/>
                <a:cs typeface="Calibri Light"/>
              </a:rPr>
              <a:t>le</a:t>
            </a:r>
            <a:r>
              <a:rPr sz="2400" spc="-5" dirty="0">
                <a:solidFill>
                  <a:srgbClr val="585858"/>
                </a:solidFill>
                <a:latin typeface="Calibri Light"/>
                <a:cs typeface="Calibri Light"/>
              </a:rPr>
              <a:t> </a:t>
            </a:r>
            <a:r>
              <a:rPr sz="2400" dirty="0">
                <a:solidFill>
                  <a:srgbClr val="585858"/>
                </a:solidFill>
                <a:latin typeface="Calibri Light"/>
                <a:cs typeface="Calibri Light"/>
              </a:rPr>
              <a:t>lien</a:t>
            </a:r>
            <a:r>
              <a:rPr sz="2400" spc="-25" dirty="0">
                <a:solidFill>
                  <a:srgbClr val="585858"/>
                </a:solidFill>
                <a:latin typeface="Calibri Light"/>
                <a:cs typeface="Calibri Light"/>
              </a:rPr>
              <a:t> </a:t>
            </a:r>
            <a:r>
              <a:rPr sz="2400" spc="-15" dirty="0">
                <a:solidFill>
                  <a:srgbClr val="585858"/>
                </a:solidFill>
                <a:latin typeface="Calibri Light"/>
                <a:cs typeface="Calibri Light"/>
              </a:rPr>
              <a:t>entre</a:t>
            </a:r>
            <a:r>
              <a:rPr sz="2400" spc="-10" dirty="0">
                <a:solidFill>
                  <a:srgbClr val="585858"/>
                </a:solidFill>
                <a:latin typeface="Calibri Light"/>
                <a:cs typeface="Calibri Light"/>
              </a:rPr>
              <a:t> </a:t>
            </a:r>
            <a:r>
              <a:rPr sz="2400" dirty="0">
                <a:solidFill>
                  <a:srgbClr val="585858"/>
                </a:solidFill>
                <a:latin typeface="Calibri Light"/>
                <a:cs typeface="Calibri Light"/>
              </a:rPr>
              <a:t>l’ERP</a:t>
            </a:r>
            <a:r>
              <a:rPr sz="2400" spc="-20" dirty="0">
                <a:solidFill>
                  <a:srgbClr val="585858"/>
                </a:solidFill>
                <a:latin typeface="Calibri Light"/>
                <a:cs typeface="Calibri Light"/>
              </a:rPr>
              <a:t> </a:t>
            </a:r>
            <a:r>
              <a:rPr sz="2400" spc="-5" dirty="0">
                <a:solidFill>
                  <a:srgbClr val="585858"/>
                </a:solidFill>
                <a:latin typeface="Calibri Light"/>
                <a:cs typeface="Calibri Light"/>
              </a:rPr>
              <a:t>et </a:t>
            </a:r>
            <a:r>
              <a:rPr sz="2400" spc="-35" dirty="0">
                <a:solidFill>
                  <a:srgbClr val="585858"/>
                </a:solidFill>
                <a:latin typeface="Calibri Light"/>
                <a:cs typeface="Calibri Light"/>
              </a:rPr>
              <a:t>l’atelier</a:t>
            </a:r>
            <a:endParaRPr sz="2400" dirty="0">
              <a:latin typeface="Calibri Light"/>
              <a:cs typeface="Calibri Light"/>
            </a:endParaRPr>
          </a:p>
          <a:p>
            <a:pPr marR="5080" algn="r">
              <a:lnSpc>
                <a:spcPct val="100000"/>
              </a:lnSpc>
            </a:pPr>
            <a:r>
              <a:rPr sz="2400" dirty="0">
                <a:solidFill>
                  <a:srgbClr val="585858"/>
                </a:solidFill>
                <a:latin typeface="Calibri Light"/>
                <a:cs typeface="Calibri Light"/>
              </a:rPr>
              <a:t>pour</a:t>
            </a:r>
            <a:r>
              <a:rPr sz="2400" spc="-15" dirty="0">
                <a:solidFill>
                  <a:srgbClr val="585858"/>
                </a:solidFill>
                <a:latin typeface="Calibri Light"/>
                <a:cs typeface="Calibri Light"/>
              </a:rPr>
              <a:t> fournir</a:t>
            </a:r>
            <a:r>
              <a:rPr sz="2400" spc="-25" dirty="0">
                <a:solidFill>
                  <a:srgbClr val="585858"/>
                </a:solidFill>
                <a:latin typeface="Calibri Light"/>
                <a:cs typeface="Calibri Light"/>
              </a:rPr>
              <a:t> </a:t>
            </a:r>
            <a:r>
              <a:rPr sz="2400" dirty="0">
                <a:solidFill>
                  <a:srgbClr val="585858"/>
                </a:solidFill>
                <a:latin typeface="Calibri Light"/>
                <a:cs typeface="Calibri Light"/>
              </a:rPr>
              <a:t>la</a:t>
            </a:r>
            <a:r>
              <a:rPr sz="2400" spc="-25" dirty="0">
                <a:solidFill>
                  <a:srgbClr val="585858"/>
                </a:solidFill>
                <a:latin typeface="Calibri Light"/>
                <a:cs typeface="Calibri Light"/>
              </a:rPr>
              <a:t> </a:t>
            </a:r>
            <a:r>
              <a:rPr sz="2400" spc="-5" dirty="0">
                <a:solidFill>
                  <a:srgbClr val="585858"/>
                </a:solidFill>
                <a:latin typeface="Calibri Light"/>
                <a:cs typeface="Calibri Light"/>
              </a:rPr>
              <a:t>bonne</a:t>
            </a:r>
            <a:r>
              <a:rPr sz="2400" spc="5" dirty="0">
                <a:solidFill>
                  <a:srgbClr val="585858"/>
                </a:solidFill>
                <a:latin typeface="Calibri Light"/>
                <a:cs typeface="Calibri Light"/>
              </a:rPr>
              <a:t> </a:t>
            </a:r>
            <a:r>
              <a:rPr sz="2400" spc="-15" dirty="0">
                <a:solidFill>
                  <a:srgbClr val="585858"/>
                </a:solidFill>
                <a:latin typeface="Calibri Light"/>
                <a:cs typeface="Calibri Light"/>
              </a:rPr>
              <a:t>information</a:t>
            </a:r>
            <a:endParaRPr sz="2400" dirty="0">
              <a:latin typeface="Calibri Light"/>
              <a:cs typeface="Calibri Light"/>
            </a:endParaRPr>
          </a:p>
          <a:p>
            <a:pPr marR="5080" algn="r">
              <a:lnSpc>
                <a:spcPct val="100000"/>
              </a:lnSpc>
            </a:pPr>
            <a:r>
              <a:rPr sz="2400" dirty="0">
                <a:solidFill>
                  <a:srgbClr val="585858"/>
                </a:solidFill>
                <a:latin typeface="Calibri Light"/>
                <a:cs typeface="Calibri Light"/>
              </a:rPr>
              <a:t>au</a:t>
            </a:r>
            <a:r>
              <a:rPr sz="2400" spc="-50" dirty="0">
                <a:solidFill>
                  <a:srgbClr val="585858"/>
                </a:solidFill>
                <a:latin typeface="Calibri Light"/>
                <a:cs typeface="Calibri Light"/>
              </a:rPr>
              <a:t> </a:t>
            </a:r>
            <a:r>
              <a:rPr sz="2400" dirty="0">
                <a:solidFill>
                  <a:srgbClr val="585858"/>
                </a:solidFill>
                <a:latin typeface="Calibri Light"/>
                <a:cs typeface="Calibri Light"/>
              </a:rPr>
              <a:t>bon</a:t>
            </a:r>
            <a:r>
              <a:rPr sz="2400" spc="-50" dirty="0">
                <a:solidFill>
                  <a:srgbClr val="585858"/>
                </a:solidFill>
                <a:latin typeface="Calibri Light"/>
                <a:cs typeface="Calibri Light"/>
              </a:rPr>
              <a:t> </a:t>
            </a:r>
            <a:r>
              <a:rPr sz="2400" spc="-5" dirty="0">
                <a:solidFill>
                  <a:srgbClr val="585858"/>
                </a:solidFill>
                <a:latin typeface="Calibri Light"/>
                <a:cs typeface="Calibri Light"/>
              </a:rPr>
              <a:t>moment.</a:t>
            </a:r>
            <a:endParaRPr sz="2400" dirty="0">
              <a:latin typeface="Calibri Light"/>
              <a:cs typeface="Calibri Light"/>
            </a:endParaRPr>
          </a:p>
          <a:p>
            <a:pPr marL="155575" marR="5080" indent="2447290" algn="r">
              <a:lnSpc>
                <a:spcPct val="100000"/>
              </a:lnSpc>
              <a:spcBef>
                <a:spcPts val="1440"/>
              </a:spcBef>
            </a:pPr>
            <a:r>
              <a:rPr sz="2400" spc="-5" dirty="0">
                <a:solidFill>
                  <a:srgbClr val="585858"/>
                </a:solidFill>
                <a:latin typeface="Calibri Light"/>
                <a:cs typeface="Calibri Light"/>
              </a:rPr>
              <a:t>OF</a:t>
            </a:r>
            <a:r>
              <a:rPr sz="2400" spc="-35" dirty="0">
                <a:solidFill>
                  <a:srgbClr val="585858"/>
                </a:solidFill>
                <a:latin typeface="Calibri Light"/>
                <a:cs typeface="Calibri Light"/>
              </a:rPr>
              <a:t> </a:t>
            </a:r>
            <a:r>
              <a:rPr sz="2400" spc="-10" dirty="0">
                <a:solidFill>
                  <a:srgbClr val="585858"/>
                </a:solidFill>
                <a:latin typeface="Calibri Light"/>
                <a:cs typeface="Calibri Light"/>
              </a:rPr>
              <a:t>tracking</a:t>
            </a:r>
            <a:r>
              <a:rPr sz="2400" spc="-50" dirty="0">
                <a:solidFill>
                  <a:srgbClr val="585858"/>
                </a:solidFill>
                <a:latin typeface="Calibri Light"/>
                <a:cs typeface="Calibri Light"/>
              </a:rPr>
              <a:t> </a:t>
            </a:r>
            <a:r>
              <a:rPr sz="2400" dirty="0">
                <a:solidFill>
                  <a:srgbClr val="585858"/>
                </a:solidFill>
                <a:latin typeface="Calibri Light"/>
                <a:cs typeface="Calibri Light"/>
              </a:rPr>
              <a:t>: </a:t>
            </a:r>
            <a:r>
              <a:rPr sz="2400" spc="-525" dirty="0">
                <a:solidFill>
                  <a:srgbClr val="585858"/>
                </a:solidFill>
                <a:latin typeface="Calibri Light"/>
                <a:cs typeface="Calibri Light"/>
              </a:rPr>
              <a:t> </a:t>
            </a:r>
            <a:r>
              <a:rPr sz="2400" dirty="0">
                <a:solidFill>
                  <a:srgbClr val="585858"/>
                </a:solidFill>
                <a:latin typeface="Calibri Light"/>
                <a:cs typeface="Calibri Light"/>
              </a:rPr>
              <a:t>qui,</a:t>
            </a:r>
            <a:r>
              <a:rPr sz="2400" spc="-20" dirty="0">
                <a:solidFill>
                  <a:srgbClr val="585858"/>
                </a:solidFill>
                <a:latin typeface="Calibri Light"/>
                <a:cs typeface="Calibri Light"/>
              </a:rPr>
              <a:t> </a:t>
            </a:r>
            <a:r>
              <a:rPr sz="2400" spc="-5" dirty="0">
                <a:solidFill>
                  <a:srgbClr val="585858"/>
                </a:solidFill>
                <a:latin typeface="Calibri Light"/>
                <a:cs typeface="Calibri Light"/>
              </a:rPr>
              <a:t>quoi,</a:t>
            </a:r>
            <a:r>
              <a:rPr sz="2400" spc="-10" dirty="0">
                <a:solidFill>
                  <a:srgbClr val="585858"/>
                </a:solidFill>
                <a:latin typeface="Calibri Light"/>
                <a:cs typeface="Calibri Light"/>
              </a:rPr>
              <a:t> </a:t>
            </a:r>
            <a:r>
              <a:rPr sz="2400" spc="-5" dirty="0">
                <a:solidFill>
                  <a:srgbClr val="585858"/>
                </a:solidFill>
                <a:latin typeface="Calibri Light"/>
                <a:cs typeface="Calibri Light"/>
              </a:rPr>
              <a:t>quand, où,</a:t>
            </a:r>
            <a:r>
              <a:rPr sz="2400" spc="-10" dirty="0">
                <a:solidFill>
                  <a:srgbClr val="585858"/>
                </a:solidFill>
                <a:latin typeface="Calibri Light"/>
                <a:cs typeface="Calibri Light"/>
              </a:rPr>
              <a:t> comment</a:t>
            </a:r>
            <a:r>
              <a:rPr sz="2400" spc="-5" dirty="0">
                <a:solidFill>
                  <a:srgbClr val="585858"/>
                </a:solidFill>
                <a:latin typeface="Calibri Light"/>
                <a:cs typeface="Calibri Light"/>
              </a:rPr>
              <a:t> </a:t>
            </a:r>
            <a:r>
              <a:rPr sz="2400" dirty="0">
                <a:solidFill>
                  <a:srgbClr val="585858"/>
                </a:solidFill>
                <a:latin typeface="Calibri Light"/>
                <a:cs typeface="Calibri Light"/>
              </a:rPr>
              <a:t>?</a:t>
            </a:r>
            <a:endParaRPr sz="2400" dirty="0">
              <a:latin typeface="Calibri Light"/>
              <a:cs typeface="Calibri Light"/>
            </a:endParaRPr>
          </a:p>
          <a:p>
            <a:pPr marR="5715" algn="r">
              <a:lnSpc>
                <a:spcPct val="100000"/>
              </a:lnSpc>
              <a:spcBef>
                <a:spcPts val="1800"/>
              </a:spcBef>
            </a:pPr>
            <a:r>
              <a:rPr sz="2400" dirty="0">
                <a:solidFill>
                  <a:srgbClr val="585858"/>
                </a:solidFill>
                <a:latin typeface="Calibri Light"/>
                <a:cs typeface="Calibri Light"/>
              </a:rPr>
              <a:t>Le</a:t>
            </a:r>
            <a:r>
              <a:rPr sz="2400" spc="-70" dirty="0">
                <a:solidFill>
                  <a:srgbClr val="585858"/>
                </a:solidFill>
                <a:latin typeface="Calibri Light"/>
                <a:cs typeface="Calibri Light"/>
              </a:rPr>
              <a:t> </a:t>
            </a:r>
            <a:r>
              <a:rPr sz="2400" spc="-20" dirty="0">
                <a:solidFill>
                  <a:srgbClr val="585858"/>
                </a:solidFill>
                <a:latin typeface="Calibri Light"/>
                <a:cs typeface="Calibri Light"/>
              </a:rPr>
              <a:t>MES</a:t>
            </a:r>
            <a:r>
              <a:rPr sz="2400" spc="-80" dirty="0">
                <a:solidFill>
                  <a:srgbClr val="585858"/>
                </a:solidFill>
                <a:latin typeface="Calibri Light"/>
                <a:cs typeface="Calibri Light"/>
              </a:rPr>
              <a:t> </a:t>
            </a:r>
            <a:r>
              <a:rPr sz="2400" spc="-20" dirty="0">
                <a:solidFill>
                  <a:srgbClr val="585858"/>
                </a:solidFill>
                <a:latin typeface="Calibri Light"/>
                <a:cs typeface="Calibri Light"/>
              </a:rPr>
              <a:t>devient</a:t>
            </a:r>
            <a:r>
              <a:rPr sz="2400" spc="-80" dirty="0">
                <a:solidFill>
                  <a:srgbClr val="585858"/>
                </a:solidFill>
                <a:latin typeface="Calibri Light"/>
                <a:cs typeface="Calibri Light"/>
              </a:rPr>
              <a:t> </a:t>
            </a:r>
            <a:r>
              <a:rPr sz="2400" dirty="0">
                <a:solidFill>
                  <a:srgbClr val="585858"/>
                </a:solidFill>
                <a:latin typeface="Calibri Light"/>
                <a:cs typeface="Calibri Light"/>
              </a:rPr>
              <a:t>le</a:t>
            </a:r>
            <a:r>
              <a:rPr sz="2400" spc="-50" dirty="0">
                <a:solidFill>
                  <a:srgbClr val="585858"/>
                </a:solidFill>
                <a:latin typeface="Calibri Light"/>
                <a:cs typeface="Calibri Light"/>
              </a:rPr>
              <a:t> </a:t>
            </a:r>
            <a:r>
              <a:rPr sz="2400" spc="-20" dirty="0">
                <a:solidFill>
                  <a:srgbClr val="585858"/>
                </a:solidFill>
                <a:latin typeface="Calibri Light"/>
                <a:cs typeface="Calibri Light"/>
              </a:rPr>
              <a:t>chef</a:t>
            </a:r>
            <a:endParaRPr sz="2400" dirty="0">
              <a:latin typeface="Calibri Light"/>
              <a:cs typeface="Calibri Light"/>
            </a:endParaRPr>
          </a:p>
          <a:p>
            <a:pPr marR="5080" algn="r">
              <a:lnSpc>
                <a:spcPct val="100000"/>
              </a:lnSpc>
            </a:pPr>
            <a:r>
              <a:rPr sz="2400" spc="-45" dirty="0">
                <a:solidFill>
                  <a:srgbClr val="585858"/>
                </a:solidFill>
                <a:latin typeface="Calibri Light"/>
                <a:cs typeface="Calibri Light"/>
              </a:rPr>
              <a:t>d’orchestre</a:t>
            </a:r>
            <a:r>
              <a:rPr sz="2400" spc="-75" dirty="0">
                <a:solidFill>
                  <a:srgbClr val="585858"/>
                </a:solidFill>
                <a:latin typeface="Calibri Light"/>
                <a:cs typeface="Calibri Light"/>
              </a:rPr>
              <a:t> </a:t>
            </a:r>
            <a:r>
              <a:rPr sz="2400" spc="-10" dirty="0">
                <a:solidFill>
                  <a:srgbClr val="585858"/>
                </a:solidFill>
                <a:latin typeface="Calibri Light"/>
                <a:cs typeface="Calibri Light"/>
              </a:rPr>
              <a:t>de</a:t>
            </a:r>
            <a:r>
              <a:rPr sz="2400" spc="-55" dirty="0">
                <a:solidFill>
                  <a:srgbClr val="585858"/>
                </a:solidFill>
                <a:latin typeface="Calibri Light"/>
                <a:cs typeface="Calibri Light"/>
              </a:rPr>
              <a:t> </a:t>
            </a:r>
            <a:r>
              <a:rPr sz="2400" spc="-20" dirty="0">
                <a:solidFill>
                  <a:srgbClr val="585858"/>
                </a:solidFill>
                <a:latin typeface="Calibri Light"/>
                <a:cs typeface="Calibri Light"/>
              </a:rPr>
              <a:t>votre</a:t>
            </a:r>
            <a:r>
              <a:rPr sz="2400" spc="-75" dirty="0">
                <a:solidFill>
                  <a:srgbClr val="585858"/>
                </a:solidFill>
                <a:latin typeface="Calibri Light"/>
                <a:cs typeface="Calibri Light"/>
              </a:rPr>
              <a:t> </a:t>
            </a:r>
            <a:r>
              <a:rPr sz="2400" spc="-50" dirty="0">
                <a:solidFill>
                  <a:srgbClr val="585858"/>
                </a:solidFill>
                <a:latin typeface="Calibri Light"/>
                <a:cs typeface="Calibri Light"/>
              </a:rPr>
              <a:t>atelier.</a:t>
            </a:r>
            <a:endParaRPr sz="2400" dirty="0">
              <a:latin typeface="Calibri Light"/>
              <a:cs typeface="Calibri Light"/>
            </a:endParaRPr>
          </a:p>
        </p:txBody>
      </p:sp>
      <p:grpSp>
        <p:nvGrpSpPr>
          <p:cNvPr id="93" name="object 3">
            <a:extLst>
              <a:ext uri="{FF2B5EF4-FFF2-40B4-BE49-F238E27FC236}">
                <a16:creationId xmlns:a16="http://schemas.microsoft.com/office/drawing/2014/main" id="{5AF0F6BD-DC10-41CD-82A9-16EA373D1370}"/>
              </a:ext>
            </a:extLst>
          </p:cNvPr>
          <p:cNvGrpSpPr/>
          <p:nvPr/>
        </p:nvGrpSpPr>
        <p:grpSpPr>
          <a:xfrm>
            <a:off x="3364738" y="1740153"/>
            <a:ext cx="1681480" cy="1452880"/>
            <a:chOff x="3364738" y="1740153"/>
            <a:chExt cx="1681480" cy="1452880"/>
          </a:xfrm>
        </p:grpSpPr>
        <p:sp>
          <p:nvSpPr>
            <p:cNvPr id="94" name="object 4">
              <a:extLst>
                <a:ext uri="{FF2B5EF4-FFF2-40B4-BE49-F238E27FC236}">
                  <a16:creationId xmlns:a16="http://schemas.microsoft.com/office/drawing/2014/main" id="{5A2B562F-3883-471C-981B-00F11A23C084}"/>
                </a:ext>
              </a:extLst>
            </p:cNvPr>
            <p:cNvSpPr/>
            <p:nvPr/>
          </p:nvSpPr>
          <p:spPr>
            <a:xfrm>
              <a:off x="3813048" y="1746503"/>
              <a:ext cx="784860" cy="676910"/>
            </a:xfrm>
            <a:custGeom>
              <a:avLst/>
              <a:gdLst/>
              <a:ahLst/>
              <a:cxnLst/>
              <a:rect l="l" t="t" r="r" b="b"/>
              <a:pathLst>
                <a:path w="784860" h="676910">
                  <a:moveTo>
                    <a:pt x="0" y="676656"/>
                  </a:moveTo>
                  <a:lnTo>
                    <a:pt x="395477" y="0"/>
                  </a:lnTo>
                  <a:lnTo>
                    <a:pt x="784860" y="676656"/>
                  </a:lnTo>
                  <a:lnTo>
                    <a:pt x="0" y="676656"/>
                  </a:lnTo>
                  <a:close/>
                </a:path>
              </a:pathLst>
            </a:custGeom>
            <a:ln w="12700">
              <a:solidFill>
                <a:srgbClr val="BEBEBE"/>
              </a:solidFill>
            </a:ln>
          </p:spPr>
          <p:txBody>
            <a:bodyPr wrap="square" lIns="0" tIns="0" rIns="0" bIns="0" rtlCol="0"/>
            <a:lstStyle/>
            <a:p>
              <a:endParaRPr/>
            </a:p>
          </p:txBody>
        </p:sp>
        <p:sp>
          <p:nvSpPr>
            <p:cNvPr id="95" name="object 5">
              <a:extLst>
                <a:ext uri="{FF2B5EF4-FFF2-40B4-BE49-F238E27FC236}">
                  <a16:creationId xmlns:a16="http://schemas.microsoft.com/office/drawing/2014/main" id="{7E3436FC-05C0-4D24-9F1A-8FB9C90E23CC}"/>
                </a:ext>
              </a:extLst>
            </p:cNvPr>
            <p:cNvSpPr/>
            <p:nvPr/>
          </p:nvSpPr>
          <p:spPr>
            <a:xfrm>
              <a:off x="3593592" y="2453639"/>
              <a:ext cx="1224280" cy="352425"/>
            </a:xfrm>
            <a:custGeom>
              <a:avLst/>
              <a:gdLst/>
              <a:ahLst/>
              <a:cxnLst/>
              <a:rect l="l" t="t" r="r" b="b"/>
              <a:pathLst>
                <a:path w="1224279" h="352425">
                  <a:moveTo>
                    <a:pt x="1019937" y="0"/>
                  </a:moveTo>
                  <a:lnTo>
                    <a:pt x="203835" y="0"/>
                  </a:lnTo>
                  <a:lnTo>
                    <a:pt x="0" y="352044"/>
                  </a:lnTo>
                  <a:lnTo>
                    <a:pt x="1223772" y="352044"/>
                  </a:lnTo>
                  <a:lnTo>
                    <a:pt x="1019937" y="0"/>
                  </a:lnTo>
                  <a:close/>
                </a:path>
              </a:pathLst>
            </a:custGeom>
            <a:solidFill>
              <a:srgbClr val="DAE2F3"/>
            </a:solidFill>
          </p:spPr>
          <p:txBody>
            <a:bodyPr wrap="square" lIns="0" tIns="0" rIns="0" bIns="0" rtlCol="0"/>
            <a:lstStyle/>
            <a:p>
              <a:endParaRPr/>
            </a:p>
          </p:txBody>
        </p:sp>
        <p:sp>
          <p:nvSpPr>
            <p:cNvPr id="96" name="object 6">
              <a:extLst>
                <a:ext uri="{FF2B5EF4-FFF2-40B4-BE49-F238E27FC236}">
                  <a16:creationId xmlns:a16="http://schemas.microsoft.com/office/drawing/2014/main" id="{A94A5984-BE82-4010-9C76-FFF498C1C0BF}"/>
                </a:ext>
              </a:extLst>
            </p:cNvPr>
            <p:cNvSpPr/>
            <p:nvPr/>
          </p:nvSpPr>
          <p:spPr>
            <a:xfrm>
              <a:off x="3593592" y="2453639"/>
              <a:ext cx="1224280" cy="352425"/>
            </a:xfrm>
            <a:custGeom>
              <a:avLst/>
              <a:gdLst/>
              <a:ahLst/>
              <a:cxnLst/>
              <a:rect l="l" t="t" r="r" b="b"/>
              <a:pathLst>
                <a:path w="1224279" h="352425">
                  <a:moveTo>
                    <a:pt x="0" y="352044"/>
                  </a:moveTo>
                  <a:lnTo>
                    <a:pt x="203835" y="0"/>
                  </a:lnTo>
                  <a:lnTo>
                    <a:pt x="1019937" y="0"/>
                  </a:lnTo>
                  <a:lnTo>
                    <a:pt x="1223772" y="352044"/>
                  </a:lnTo>
                  <a:lnTo>
                    <a:pt x="0" y="352044"/>
                  </a:lnTo>
                  <a:close/>
                </a:path>
              </a:pathLst>
            </a:custGeom>
            <a:ln w="12700">
              <a:solidFill>
                <a:srgbClr val="2E528F"/>
              </a:solidFill>
            </a:ln>
          </p:spPr>
          <p:txBody>
            <a:bodyPr wrap="square" lIns="0" tIns="0" rIns="0" bIns="0" rtlCol="0"/>
            <a:lstStyle/>
            <a:p>
              <a:endParaRPr/>
            </a:p>
          </p:txBody>
        </p:sp>
        <p:sp>
          <p:nvSpPr>
            <p:cNvPr id="97" name="object 7">
              <a:extLst>
                <a:ext uri="{FF2B5EF4-FFF2-40B4-BE49-F238E27FC236}">
                  <a16:creationId xmlns:a16="http://schemas.microsoft.com/office/drawing/2014/main" id="{42B81908-4A5A-41CA-9847-617E08CBDF3F}"/>
                </a:ext>
              </a:extLst>
            </p:cNvPr>
            <p:cNvSpPr/>
            <p:nvPr/>
          </p:nvSpPr>
          <p:spPr>
            <a:xfrm>
              <a:off x="3371088" y="2836163"/>
              <a:ext cx="1668780" cy="350520"/>
            </a:xfrm>
            <a:custGeom>
              <a:avLst/>
              <a:gdLst/>
              <a:ahLst/>
              <a:cxnLst/>
              <a:rect l="l" t="t" r="r" b="b"/>
              <a:pathLst>
                <a:path w="1668779" h="350519">
                  <a:moveTo>
                    <a:pt x="0" y="350520"/>
                  </a:moveTo>
                  <a:lnTo>
                    <a:pt x="202946" y="0"/>
                  </a:lnTo>
                  <a:lnTo>
                    <a:pt x="1465834" y="0"/>
                  </a:lnTo>
                  <a:lnTo>
                    <a:pt x="1668779" y="350520"/>
                  </a:lnTo>
                  <a:lnTo>
                    <a:pt x="0" y="350520"/>
                  </a:lnTo>
                  <a:close/>
                </a:path>
              </a:pathLst>
            </a:custGeom>
            <a:ln w="12700">
              <a:solidFill>
                <a:srgbClr val="BEBEBE"/>
              </a:solidFill>
            </a:ln>
          </p:spPr>
          <p:txBody>
            <a:bodyPr wrap="square" lIns="0" tIns="0" rIns="0" bIns="0" rtlCol="0"/>
            <a:lstStyle/>
            <a:p>
              <a:endParaRPr/>
            </a:p>
          </p:txBody>
        </p:sp>
      </p:grpSp>
      <p:sp>
        <p:nvSpPr>
          <p:cNvPr id="98" name="object 8">
            <a:extLst>
              <a:ext uri="{FF2B5EF4-FFF2-40B4-BE49-F238E27FC236}">
                <a16:creationId xmlns:a16="http://schemas.microsoft.com/office/drawing/2014/main" id="{D6350169-BAD3-4CDC-8557-33CB45E6372F}"/>
              </a:ext>
            </a:extLst>
          </p:cNvPr>
          <p:cNvSpPr txBox="1"/>
          <p:nvPr/>
        </p:nvSpPr>
        <p:spPr>
          <a:xfrm>
            <a:off x="3869563" y="2107818"/>
            <a:ext cx="671830" cy="1040765"/>
          </a:xfrm>
          <a:prstGeom prst="rect">
            <a:avLst/>
          </a:prstGeom>
        </p:spPr>
        <p:txBody>
          <a:bodyPr vert="horz" wrap="square" lIns="0" tIns="12065" rIns="0" bIns="0" rtlCol="0">
            <a:spAutoFit/>
          </a:bodyPr>
          <a:lstStyle/>
          <a:p>
            <a:pPr marL="179705">
              <a:lnSpc>
                <a:spcPct val="100000"/>
              </a:lnSpc>
              <a:spcBef>
                <a:spcPts val="95"/>
              </a:spcBef>
            </a:pPr>
            <a:r>
              <a:rPr sz="1600" spc="-10" dirty="0">
                <a:solidFill>
                  <a:srgbClr val="BEBEBE"/>
                </a:solidFill>
                <a:latin typeface="Calibri"/>
                <a:cs typeface="Calibri"/>
              </a:rPr>
              <a:t>ERP</a:t>
            </a:r>
            <a:endParaRPr sz="1600" dirty="0">
              <a:latin typeface="Calibri"/>
              <a:cs typeface="Calibri"/>
            </a:endParaRPr>
          </a:p>
          <a:p>
            <a:pPr marL="12700" marR="5080" indent="87630">
              <a:lnSpc>
                <a:spcPct val="154500"/>
              </a:lnSpc>
              <a:spcBef>
                <a:spcPts val="145"/>
              </a:spcBef>
            </a:pPr>
            <a:r>
              <a:rPr sz="1600" spc="-5" dirty="0">
                <a:solidFill>
                  <a:srgbClr val="006FC0"/>
                </a:solidFill>
                <a:latin typeface="Calibri"/>
                <a:cs typeface="Calibri"/>
              </a:rPr>
              <a:t>M.E.S </a:t>
            </a:r>
            <a:r>
              <a:rPr sz="1600" dirty="0">
                <a:solidFill>
                  <a:srgbClr val="006FC0"/>
                </a:solidFill>
                <a:latin typeface="Calibri"/>
                <a:cs typeface="Calibri"/>
              </a:rPr>
              <a:t> </a:t>
            </a:r>
            <a:r>
              <a:rPr sz="1600" spc="-125" dirty="0">
                <a:solidFill>
                  <a:srgbClr val="BEBEBE"/>
                </a:solidFill>
                <a:latin typeface="Calibri"/>
                <a:cs typeface="Calibri"/>
              </a:rPr>
              <a:t>A</a:t>
            </a:r>
            <a:r>
              <a:rPr sz="1600" spc="-10" dirty="0">
                <a:solidFill>
                  <a:srgbClr val="BEBEBE"/>
                </a:solidFill>
                <a:latin typeface="Calibri"/>
                <a:cs typeface="Calibri"/>
              </a:rPr>
              <a:t>TE</a:t>
            </a:r>
            <a:r>
              <a:rPr sz="1600" spc="-5" dirty="0">
                <a:solidFill>
                  <a:srgbClr val="BEBEBE"/>
                </a:solidFill>
                <a:latin typeface="Calibri"/>
                <a:cs typeface="Calibri"/>
              </a:rPr>
              <a:t>LI</a:t>
            </a:r>
            <a:r>
              <a:rPr sz="1600" spc="-10" dirty="0">
                <a:solidFill>
                  <a:srgbClr val="BEBEBE"/>
                </a:solidFill>
                <a:latin typeface="Calibri"/>
                <a:cs typeface="Calibri"/>
              </a:rPr>
              <a:t>ER</a:t>
            </a:r>
            <a:endParaRPr sz="1600" dirty="0">
              <a:latin typeface="Calibri"/>
              <a:cs typeface="Calibri"/>
            </a:endParaRPr>
          </a:p>
        </p:txBody>
      </p:sp>
      <p:pic>
        <p:nvPicPr>
          <p:cNvPr id="99" name="object 2">
            <a:extLst>
              <a:ext uri="{FF2B5EF4-FFF2-40B4-BE49-F238E27FC236}">
                <a16:creationId xmlns:a16="http://schemas.microsoft.com/office/drawing/2014/main" id="{4A84ADA9-FF9F-468C-BDAF-9B0B4245F229}"/>
              </a:ext>
            </a:extLst>
          </p:cNvPr>
          <p:cNvPicPr/>
          <p:nvPr/>
        </p:nvPicPr>
        <p:blipFill>
          <a:blip r:embed="rId2" cstate="print"/>
          <a:stretch>
            <a:fillRect/>
          </a:stretch>
        </p:blipFill>
        <p:spPr>
          <a:xfrm>
            <a:off x="6073141" y="9145"/>
            <a:ext cx="6118859" cy="6839709"/>
          </a:xfrm>
          <a:prstGeom prst="rect">
            <a:avLst/>
          </a:prstGeom>
        </p:spPr>
      </p:pic>
    </p:spTree>
    <p:extLst>
      <p:ext uri="{BB962C8B-B14F-4D97-AF65-F5344CB8AC3E}">
        <p14:creationId xmlns:p14="http://schemas.microsoft.com/office/powerpoint/2010/main" val="89479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044F410-D9E1-4DBD-8880-2A0016CAA57E}"/>
              </a:ext>
            </a:extLst>
          </p:cNvPr>
          <p:cNvSpPr/>
          <p:nvPr/>
        </p:nvSpPr>
        <p:spPr>
          <a:xfrm>
            <a:off x="0" y="1471042"/>
            <a:ext cx="2033899" cy="272300"/>
          </a:xfrm>
          <a:custGeom>
            <a:avLst/>
            <a:gdLst/>
            <a:ahLst/>
            <a:cxnLst/>
            <a:rect l="l" t="t" r="r" b="b"/>
            <a:pathLst>
              <a:path w="2952115" h="180339">
                <a:moveTo>
                  <a:pt x="2951988" y="0"/>
                </a:moveTo>
                <a:lnTo>
                  <a:pt x="0" y="0"/>
                </a:lnTo>
                <a:lnTo>
                  <a:pt x="0" y="179832"/>
                </a:lnTo>
                <a:lnTo>
                  <a:pt x="2951988" y="179832"/>
                </a:lnTo>
                <a:lnTo>
                  <a:pt x="2951988" y="0"/>
                </a:lnTo>
                <a:close/>
              </a:path>
            </a:pathLst>
          </a:custGeom>
          <a:solidFill>
            <a:srgbClr val="C00000"/>
          </a:solidFill>
        </p:spPr>
        <p:txBody>
          <a:bodyPr wrap="square" lIns="0" tIns="0" rIns="0" bIns="0" rtlCol="0"/>
          <a:lstStyle/>
          <a:p>
            <a:endParaRPr/>
          </a:p>
        </p:txBody>
      </p:sp>
      <p:sp>
        <p:nvSpPr>
          <p:cNvPr id="10" name="object 7">
            <a:extLst>
              <a:ext uri="{FF2B5EF4-FFF2-40B4-BE49-F238E27FC236}">
                <a16:creationId xmlns:a16="http://schemas.microsoft.com/office/drawing/2014/main" id="{D884A78E-5BF2-48A7-AFC5-0BD943DAF6B9}"/>
              </a:ext>
            </a:extLst>
          </p:cNvPr>
          <p:cNvSpPr txBox="1">
            <a:spLocks/>
          </p:cNvSpPr>
          <p:nvPr/>
        </p:nvSpPr>
        <p:spPr>
          <a:xfrm>
            <a:off x="0" y="950387"/>
            <a:ext cx="2367185" cy="52065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fr-MA" sz="3300" spc="-45" dirty="0"/>
              <a:t>MES</a:t>
            </a:r>
            <a:endParaRPr lang="fr-MA" sz="3300" dirty="0"/>
          </a:p>
        </p:txBody>
      </p:sp>
      <p:grpSp>
        <p:nvGrpSpPr>
          <p:cNvPr id="12" name="object 2">
            <a:extLst>
              <a:ext uri="{FF2B5EF4-FFF2-40B4-BE49-F238E27FC236}">
                <a16:creationId xmlns:a16="http://schemas.microsoft.com/office/drawing/2014/main" id="{218DF601-E9F1-4B69-8B05-3D8071482022}"/>
              </a:ext>
            </a:extLst>
          </p:cNvPr>
          <p:cNvGrpSpPr/>
          <p:nvPr/>
        </p:nvGrpSpPr>
        <p:grpSpPr>
          <a:xfrm>
            <a:off x="3607636" y="1471042"/>
            <a:ext cx="6758940" cy="4965700"/>
            <a:chOff x="2676144" y="1121664"/>
            <a:chExt cx="6758940" cy="4965700"/>
          </a:xfrm>
        </p:grpSpPr>
        <p:sp>
          <p:nvSpPr>
            <p:cNvPr id="13" name="object 3">
              <a:extLst>
                <a:ext uri="{FF2B5EF4-FFF2-40B4-BE49-F238E27FC236}">
                  <a16:creationId xmlns:a16="http://schemas.microsoft.com/office/drawing/2014/main" id="{1F72CE84-BBA8-4C66-B5ED-12301FC669F0}"/>
                </a:ext>
              </a:extLst>
            </p:cNvPr>
            <p:cNvSpPr/>
            <p:nvPr/>
          </p:nvSpPr>
          <p:spPr>
            <a:xfrm>
              <a:off x="2676144" y="1121664"/>
              <a:ext cx="6758940" cy="4965191"/>
            </a:xfrm>
            <a:prstGeom prst="rect">
              <a:avLst/>
            </a:prstGeom>
            <a:blipFill>
              <a:blip r:embed="rId2" cstate="print"/>
              <a:stretch>
                <a:fillRect/>
              </a:stretch>
            </a:blipFill>
          </p:spPr>
          <p:txBody>
            <a:bodyPr wrap="square" lIns="0" tIns="0" rIns="0" bIns="0" rtlCol="0"/>
            <a:lstStyle/>
            <a:p>
              <a:endParaRPr/>
            </a:p>
          </p:txBody>
        </p:sp>
        <p:sp>
          <p:nvSpPr>
            <p:cNvPr id="14" name="object 4">
              <a:extLst>
                <a:ext uri="{FF2B5EF4-FFF2-40B4-BE49-F238E27FC236}">
                  <a16:creationId xmlns:a16="http://schemas.microsoft.com/office/drawing/2014/main" id="{A565A79B-1027-4643-82A7-3E2EA824761F}"/>
                </a:ext>
              </a:extLst>
            </p:cNvPr>
            <p:cNvSpPr/>
            <p:nvPr/>
          </p:nvSpPr>
          <p:spPr>
            <a:xfrm>
              <a:off x="2796540" y="1168907"/>
              <a:ext cx="1708404" cy="1731264"/>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4138633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607</Words>
  <Application>Microsoft Office PowerPoint</Application>
  <PresentationFormat>Grand écran</PresentationFormat>
  <Paragraphs>137</Paragraphs>
  <Slides>25</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Arial</vt:lpstr>
      <vt:lpstr>Arial MT</vt:lpstr>
      <vt:lpstr>Calibri</vt:lpstr>
      <vt:lpstr>Calibri Light</vt:lpstr>
      <vt:lpstr>Carlito</vt:lpstr>
      <vt:lpstr>Courier New</vt:lpstr>
      <vt:lpstr>Roboto</vt:lpstr>
      <vt:lpstr>Times New Roman</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nelly Njouyep</dc:creator>
  <cp:lastModifiedBy>nelly Njouyep</cp:lastModifiedBy>
  <cp:revision>36</cp:revision>
  <dcterms:created xsi:type="dcterms:W3CDTF">2023-01-02T12:04:13Z</dcterms:created>
  <dcterms:modified xsi:type="dcterms:W3CDTF">2023-01-04T11:42:31Z</dcterms:modified>
</cp:coreProperties>
</file>