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0" r:id="rId1"/>
  </p:sldMasterIdLst>
  <p:notesMasterIdLst>
    <p:notesMasterId r:id="rId13"/>
  </p:notesMasterIdLst>
  <p:sldIdLst>
    <p:sldId id="304" r:id="rId2"/>
    <p:sldId id="257" r:id="rId3"/>
    <p:sldId id="302" r:id="rId4"/>
    <p:sldId id="258" r:id="rId5"/>
    <p:sldId id="259" r:id="rId6"/>
    <p:sldId id="266" r:id="rId7"/>
    <p:sldId id="263" r:id="rId8"/>
    <p:sldId id="260" r:id="rId9"/>
    <p:sldId id="265" r:id="rId10"/>
    <p:sldId id="262" r:id="rId11"/>
    <p:sldId id="261" r:id="rId12"/>
  </p:sldIdLst>
  <p:sldSz cx="9144000" cy="6858000" type="screen4x3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F76D3-54A7-4CD9-8119-4E0555B91AC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90B348A-0480-4866-A872-AFE32AC994AB}">
      <dgm:prSet custT="1"/>
      <dgm:spPr/>
      <dgm:t>
        <a:bodyPr/>
        <a:lstStyle/>
        <a:p>
          <a:r>
            <a:rPr lang="fr-FR" sz="1800" b="1" dirty="0"/>
            <a:t>Intelligence Artificielle</a:t>
          </a:r>
          <a:endParaRPr lang="fr-FR" sz="1800" dirty="0"/>
        </a:p>
      </dgm:t>
    </dgm:pt>
    <dgm:pt modelId="{8B52BA0F-7091-425C-A273-5E92D73C9F2C}" type="parTrans" cxnId="{D108F654-97D4-4061-9256-84D6F6E3F057}">
      <dgm:prSet/>
      <dgm:spPr/>
      <dgm:t>
        <a:bodyPr/>
        <a:lstStyle/>
        <a:p>
          <a:endParaRPr lang="fr-FR" sz="1800"/>
        </a:p>
      </dgm:t>
    </dgm:pt>
    <dgm:pt modelId="{36960442-470C-442B-9DFF-5E1C6C5FAFB8}" type="sibTrans" cxnId="{D108F654-97D4-4061-9256-84D6F6E3F057}">
      <dgm:prSet/>
      <dgm:spPr/>
      <dgm:t>
        <a:bodyPr/>
        <a:lstStyle/>
        <a:p>
          <a:endParaRPr lang="fr-FR" sz="1800"/>
        </a:p>
      </dgm:t>
    </dgm:pt>
    <dgm:pt modelId="{B5C7E9E1-5792-4A49-9FEF-27F3E93C4125}">
      <dgm:prSet custT="1"/>
      <dgm:spPr/>
      <dgm:t>
        <a:bodyPr/>
        <a:lstStyle/>
        <a:p>
          <a:r>
            <a:rPr lang="fr-FR" sz="1800" b="1" noProof="0" dirty="0"/>
            <a:t>Connectivité IoT avancée</a:t>
          </a:r>
          <a:endParaRPr lang="fr-FR" sz="1800" noProof="0" dirty="0"/>
        </a:p>
      </dgm:t>
    </dgm:pt>
    <dgm:pt modelId="{05030D61-EA80-41AF-B312-A04ACCF618ED}" type="parTrans" cxnId="{A9F4FABA-1C3E-4521-BA77-4BCDFAD952C4}">
      <dgm:prSet/>
      <dgm:spPr/>
      <dgm:t>
        <a:bodyPr/>
        <a:lstStyle/>
        <a:p>
          <a:endParaRPr lang="fr-FR" sz="1800"/>
        </a:p>
      </dgm:t>
    </dgm:pt>
    <dgm:pt modelId="{1F5485B0-CDA3-4C1A-ADD6-98D3A4B01882}" type="sibTrans" cxnId="{A9F4FABA-1C3E-4521-BA77-4BCDFAD952C4}">
      <dgm:prSet/>
      <dgm:spPr/>
      <dgm:t>
        <a:bodyPr/>
        <a:lstStyle/>
        <a:p>
          <a:endParaRPr lang="fr-FR" sz="1800"/>
        </a:p>
      </dgm:t>
    </dgm:pt>
    <dgm:pt modelId="{66C8390F-8AB9-45B0-B0F3-24049FCEA229}">
      <dgm:prSet custT="1"/>
      <dgm:spPr/>
      <dgm:t>
        <a:bodyPr/>
        <a:lstStyle/>
        <a:p>
          <a:r>
            <a:rPr lang="en-US" sz="1800" b="1" dirty="0"/>
            <a:t>Base de connaissances collaborative</a:t>
          </a:r>
          <a:endParaRPr lang="fr-FR" sz="1800" dirty="0"/>
        </a:p>
      </dgm:t>
    </dgm:pt>
    <dgm:pt modelId="{1DEF7703-7499-4824-8C93-3138E80B6D0E}" type="parTrans" cxnId="{6ADE8BFE-BF9A-4CE7-BAF9-04C0A38CFED9}">
      <dgm:prSet/>
      <dgm:spPr/>
      <dgm:t>
        <a:bodyPr/>
        <a:lstStyle/>
        <a:p>
          <a:endParaRPr lang="fr-FR" sz="1800"/>
        </a:p>
      </dgm:t>
    </dgm:pt>
    <dgm:pt modelId="{9C3191EB-35A5-4D24-9A03-A9349220536D}" type="sibTrans" cxnId="{6ADE8BFE-BF9A-4CE7-BAF9-04C0A38CFED9}">
      <dgm:prSet/>
      <dgm:spPr/>
      <dgm:t>
        <a:bodyPr/>
        <a:lstStyle/>
        <a:p>
          <a:endParaRPr lang="fr-FR" sz="1800"/>
        </a:p>
      </dgm:t>
    </dgm:pt>
    <dgm:pt modelId="{10DE3717-98CF-4314-BB00-8EBE00A7BF18}" type="pres">
      <dgm:prSet presAssocID="{BC5F76D3-54A7-4CD9-8119-4E0555B91AC2}" presName="compositeShape" presStyleCnt="0">
        <dgm:presLayoutVars>
          <dgm:chMax val="7"/>
          <dgm:dir/>
          <dgm:resizeHandles val="exact"/>
        </dgm:presLayoutVars>
      </dgm:prSet>
      <dgm:spPr/>
    </dgm:pt>
    <dgm:pt modelId="{58E96971-B195-4E33-BD60-768FBD41B5F6}" type="pres">
      <dgm:prSet presAssocID="{990B348A-0480-4866-A872-AFE32AC994AB}" presName="circ1" presStyleLbl="vennNode1" presStyleIdx="0" presStyleCnt="3"/>
      <dgm:spPr/>
    </dgm:pt>
    <dgm:pt modelId="{89BDDAFB-0F57-45A7-A946-9ECDD8C78F39}" type="pres">
      <dgm:prSet presAssocID="{990B348A-0480-4866-A872-AFE32AC994A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A257C1D-6520-43A0-B9BC-4DD0578EA9E6}" type="pres">
      <dgm:prSet presAssocID="{B5C7E9E1-5792-4A49-9FEF-27F3E93C4125}" presName="circ2" presStyleLbl="vennNode1" presStyleIdx="1" presStyleCnt="3" custLinFactNeighborY="2236"/>
      <dgm:spPr/>
    </dgm:pt>
    <dgm:pt modelId="{4D9C51C0-04F9-4771-9763-D42CAA32B10B}" type="pres">
      <dgm:prSet presAssocID="{B5C7E9E1-5792-4A49-9FEF-27F3E93C412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D2F0CD2-EDE3-4BE2-B9BE-A8A79541547A}" type="pres">
      <dgm:prSet presAssocID="{66C8390F-8AB9-45B0-B0F3-24049FCEA229}" presName="circ3" presStyleLbl="vennNode1" presStyleIdx="2" presStyleCnt="3" custLinFactNeighborY="1099"/>
      <dgm:spPr/>
    </dgm:pt>
    <dgm:pt modelId="{9C97F9D6-9967-43D6-B419-9703DE73EA7F}" type="pres">
      <dgm:prSet presAssocID="{66C8390F-8AB9-45B0-B0F3-24049FCEA22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388CA0F-DBB2-4FD1-A5DF-496D42E5719C}" type="presOf" srcId="{66C8390F-8AB9-45B0-B0F3-24049FCEA229}" destId="{CD2F0CD2-EDE3-4BE2-B9BE-A8A79541547A}" srcOrd="0" destOrd="0" presId="urn:microsoft.com/office/officeart/2005/8/layout/venn1"/>
    <dgm:cxn modelId="{ED4E0427-43E2-49F7-AAB7-6E617BCC6A50}" type="presOf" srcId="{990B348A-0480-4866-A872-AFE32AC994AB}" destId="{58E96971-B195-4E33-BD60-768FBD41B5F6}" srcOrd="0" destOrd="0" presId="urn:microsoft.com/office/officeart/2005/8/layout/venn1"/>
    <dgm:cxn modelId="{1204EB72-27C5-4B04-88D8-548536677E57}" type="presOf" srcId="{66C8390F-8AB9-45B0-B0F3-24049FCEA229}" destId="{9C97F9D6-9967-43D6-B419-9703DE73EA7F}" srcOrd="1" destOrd="0" presId="urn:microsoft.com/office/officeart/2005/8/layout/venn1"/>
    <dgm:cxn modelId="{D108F654-97D4-4061-9256-84D6F6E3F057}" srcId="{BC5F76D3-54A7-4CD9-8119-4E0555B91AC2}" destId="{990B348A-0480-4866-A872-AFE32AC994AB}" srcOrd="0" destOrd="0" parTransId="{8B52BA0F-7091-425C-A273-5E92D73C9F2C}" sibTransId="{36960442-470C-442B-9DFF-5E1C6C5FAFB8}"/>
    <dgm:cxn modelId="{A9F4FABA-1C3E-4521-BA77-4BCDFAD952C4}" srcId="{BC5F76D3-54A7-4CD9-8119-4E0555B91AC2}" destId="{B5C7E9E1-5792-4A49-9FEF-27F3E93C4125}" srcOrd="1" destOrd="0" parTransId="{05030D61-EA80-41AF-B312-A04ACCF618ED}" sibTransId="{1F5485B0-CDA3-4C1A-ADD6-98D3A4B01882}"/>
    <dgm:cxn modelId="{B373F6C7-889A-4858-8E81-13D5DB7A183E}" type="presOf" srcId="{BC5F76D3-54A7-4CD9-8119-4E0555B91AC2}" destId="{10DE3717-98CF-4314-BB00-8EBE00A7BF18}" srcOrd="0" destOrd="0" presId="urn:microsoft.com/office/officeart/2005/8/layout/venn1"/>
    <dgm:cxn modelId="{4CE91ED2-E271-45A3-B777-F606D727F560}" type="presOf" srcId="{990B348A-0480-4866-A872-AFE32AC994AB}" destId="{89BDDAFB-0F57-45A7-A946-9ECDD8C78F39}" srcOrd="1" destOrd="0" presId="urn:microsoft.com/office/officeart/2005/8/layout/venn1"/>
    <dgm:cxn modelId="{B87DDCF2-38B2-4981-9A98-1603F0BF7A18}" type="presOf" srcId="{B5C7E9E1-5792-4A49-9FEF-27F3E93C4125}" destId="{2A257C1D-6520-43A0-B9BC-4DD0578EA9E6}" srcOrd="0" destOrd="0" presId="urn:microsoft.com/office/officeart/2005/8/layout/venn1"/>
    <dgm:cxn modelId="{61F9F4FD-F603-4CA3-AF6B-94FBDBC1B02E}" type="presOf" srcId="{B5C7E9E1-5792-4A49-9FEF-27F3E93C4125}" destId="{4D9C51C0-04F9-4771-9763-D42CAA32B10B}" srcOrd="1" destOrd="0" presId="urn:microsoft.com/office/officeart/2005/8/layout/venn1"/>
    <dgm:cxn modelId="{6ADE8BFE-BF9A-4CE7-BAF9-04C0A38CFED9}" srcId="{BC5F76D3-54A7-4CD9-8119-4E0555B91AC2}" destId="{66C8390F-8AB9-45B0-B0F3-24049FCEA229}" srcOrd="2" destOrd="0" parTransId="{1DEF7703-7499-4824-8C93-3138E80B6D0E}" sibTransId="{9C3191EB-35A5-4D24-9A03-A9349220536D}"/>
    <dgm:cxn modelId="{2DB9FC2C-6199-4CBE-8027-E3F698B2D39F}" type="presParOf" srcId="{10DE3717-98CF-4314-BB00-8EBE00A7BF18}" destId="{58E96971-B195-4E33-BD60-768FBD41B5F6}" srcOrd="0" destOrd="0" presId="urn:microsoft.com/office/officeart/2005/8/layout/venn1"/>
    <dgm:cxn modelId="{D017A6EC-CE58-401D-9940-C35A4DA0EC3C}" type="presParOf" srcId="{10DE3717-98CF-4314-BB00-8EBE00A7BF18}" destId="{89BDDAFB-0F57-45A7-A946-9ECDD8C78F39}" srcOrd="1" destOrd="0" presId="urn:microsoft.com/office/officeart/2005/8/layout/venn1"/>
    <dgm:cxn modelId="{94F07775-F719-49DE-BFEF-EFB1889DE2B4}" type="presParOf" srcId="{10DE3717-98CF-4314-BB00-8EBE00A7BF18}" destId="{2A257C1D-6520-43A0-B9BC-4DD0578EA9E6}" srcOrd="2" destOrd="0" presId="urn:microsoft.com/office/officeart/2005/8/layout/venn1"/>
    <dgm:cxn modelId="{11D5AA94-4016-4AC7-B82E-43566607496B}" type="presParOf" srcId="{10DE3717-98CF-4314-BB00-8EBE00A7BF18}" destId="{4D9C51C0-04F9-4771-9763-D42CAA32B10B}" srcOrd="3" destOrd="0" presId="urn:microsoft.com/office/officeart/2005/8/layout/venn1"/>
    <dgm:cxn modelId="{20E00C7C-EA3F-4D1E-B8D8-115F76ED3822}" type="presParOf" srcId="{10DE3717-98CF-4314-BB00-8EBE00A7BF18}" destId="{CD2F0CD2-EDE3-4BE2-B9BE-A8A79541547A}" srcOrd="4" destOrd="0" presId="urn:microsoft.com/office/officeart/2005/8/layout/venn1"/>
    <dgm:cxn modelId="{BD5EE646-07E7-4F02-91D7-B48B608E65A2}" type="presParOf" srcId="{10DE3717-98CF-4314-BB00-8EBE00A7BF18}" destId="{9C97F9D6-9967-43D6-B419-9703DE73EA7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B510B9-1B83-40B8-8F9C-4DDB7B6F04C0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6950206-D948-4BE0-AFC0-C6309ED4E0CB}">
      <dgm:prSet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Apprentissage automatique pour prédire les défaillances potentielles</a:t>
          </a:r>
        </a:p>
      </dgm:t>
    </dgm:pt>
    <dgm:pt modelId="{54E2A528-44B6-41F9-AFAA-FA1A2A91F6ED}" type="parTrans" cxnId="{205A44A5-0EA5-427E-BEDB-1FF99174DBC7}">
      <dgm:prSet/>
      <dgm:spPr/>
      <dgm:t>
        <a:bodyPr/>
        <a:lstStyle/>
        <a:p>
          <a:endParaRPr lang="fr-FR"/>
        </a:p>
      </dgm:t>
    </dgm:pt>
    <dgm:pt modelId="{3823E382-9C90-4414-9838-16CD4B351BD7}" type="sibTrans" cxnId="{205A44A5-0EA5-427E-BEDB-1FF99174DBC7}">
      <dgm:prSet/>
      <dgm:spPr/>
      <dgm:t>
        <a:bodyPr/>
        <a:lstStyle/>
        <a:p>
          <a:endParaRPr lang="fr-FR"/>
        </a:p>
      </dgm:t>
    </dgm:pt>
    <dgm:pt modelId="{38D12A10-CA70-4AA0-9845-4CCB63419FEA}">
      <dgm:prSet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Analyse en temps réel des données de production</a:t>
          </a:r>
        </a:p>
      </dgm:t>
    </dgm:pt>
    <dgm:pt modelId="{E5261757-4AA4-48A7-944C-F1FFA5FBFE20}" type="parTrans" cxnId="{CF758F6B-29CA-4B05-B3AD-55FFAFD7EE4A}">
      <dgm:prSet/>
      <dgm:spPr/>
      <dgm:t>
        <a:bodyPr/>
        <a:lstStyle/>
        <a:p>
          <a:endParaRPr lang="fr-FR"/>
        </a:p>
      </dgm:t>
    </dgm:pt>
    <dgm:pt modelId="{4A3383A9-DB87-4F17-A812-BFECC0986ECB}" type="sibTrans" cxnId="{CF758F6B-29CA-4B05-B3AD-55FFAFD7EE4A}">
      <dgm:prSet/>
      <dgm:spPr/>
      <dgm:t>
        <a:bodyPr/>
        <a:lstStyle/>
        <a:p>
          <a:endParaRPr lang="fr-FR"/>
        </a:p>
      </dgm:t>
    </dgm:pt>
    <dgm:pt modelId="{24EAADF7-0773-4664-870F-7E1BA87708A4}">
      <dgm:prSet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Identification automatique des patterns de défaillance</a:t>
          </a:r>
        </a:p>
      </dgm:t>
    </dgm:pt>
    <dgm:pt modelId="{F7559632-A48D-4508-B748-BB293CF4DAB5}" type="parTrans" cxnId="{E7F40CBC-7773-4470-9528-3600A4EE1182}">
      <dgm:prSet/>
      <dgm:spPr/>
      <dgm:t>
        <a:bodyPr/>
        <a:lstStyle/>
        <a:p>
          <a:endParaRPr lang="fr-FR"/>
        </a:p>
      </dgm:t>
    </dgm:pt>
    <dgm:pt modelId="{929B86C2-CC3C-4CB9-99FE-DD7CD4B55FD4}" type="sibTrans" cxnId="{E7F40CBC-7773-4470-9528-3600A4EE1182}">
      <dgm:prSet/>
      <dgm:spPr/>
      <dgm:t>
        <a:bodyPr/>
        <a:lstStyle/>
        <a:p>
          <a:endParaRPr lang="fr-FR"/>
        </a:p>
      </dgm:t>
    </dgm:pt>
    <dgm:pt modelId="{E585E7B8-FF51-4CB6-8F81-6C321F3E53A9}">
      <dgm:prSet/>
      <dgm:spPr/>
      <dgm:t>
        <a:bodyPr/>
        <a:lstStyle/>
        <a:p>
          <a:r>
            <a:rPr lang="fr-FR" noProof="0" dirty="0">
              <a:solidFill>
                <a:srgbClr val="002060"/>
              </a:solidFill>
            </a:rPr>
            <a:t>Suggestions proactives d'actions correctives</a:t>
          </a:r>
        </a:p>
      </dgm:t>
    </dgm:pt>
    <dgm:pt modelId="{5570E590-0FBE-4CAA-9D3C-2F7A4F312BD0}" type="parTrans" cxnId="{F5E6B5D7-3469-4708-94DA-396A29B77082}">
      <dgm:prSet/>
      <dgm:spPr/>
      <dgm:t>
        <a:bodyPr/>
        <a:lstStyle/>
        <a:p>
          <a:endParaRPr lang="fr-FR"/>
        </a:p>
      </dgm:t>
    </dgm:pt>
    <dgm:pt modelId="{921F9744-8EFB-4A2C-990F-8C0032D61430}" type="sibTrans" cxnId="{F5E6B5D7-3469-4708-94DA-396A29B77082}">
      <dgm:prSet/>
      <dgm:spPr/>
      <dgm:t>
        <a:bodyPr/>
        <a:lstStyle/>
        <a:p>
          <a:endParaRPr lang="fr-FR"/>
        </a:p>
      </dgm:t>
    </dgm:pt>
    <dgm:pt modelId="{E585A055-C601-4C6C-9DAE-6BDBCF3D184A}" type="pres">
      <dgm:prSet presAssocID="{07B510B9-1B83-40B8-8F9C-4DDB7B6F04C0}" presName="matrix" presStyleCnt="0">
        <dgm:presLayoutVars>
          <dgm:chMax val="1"/>
          <dgm:dir/>
          <dgm:resizeHandles val="exact"/>
        </dgm:presLayoutVars>
      </dgm:prSet>
      <dgm:spPr/>
    </dgm:pt>
    <dgm:pt modelId="{DF9EC59C-2276-487C-A4EF-83C5195CC3C5}" type="pres">
      <dgm:prSet presAssocID="{07B510B9-1B83-40B8-8F9C-4DDB7B6F04C0}" presName="diamond" presStyleLbl="bgShp" presStyleIdx="0" presStyleCnt="1"/>
      <dgm:spPr/>
    </dgm:pt>
    <dgm:pt modelId="{3FF59072-0313-4CE0-A196-A586678E3F83}" type="pres">
      <dgm:prSet presAssocID="{07B510B9-1B83-40B8-8F9C-4DDB7B6F04C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FD8C8BA-06D7-4A25-B570-D7636EFDCD5D}" type="pres">
      <dgm:prSet presAssocID="{07B510B9-1B83-40B8-8F9C-4DDB7B6F04C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E792CB0-F28F-4302-AF23-5892FE7580CE}" type="pres">
      <dgm:prSet presAssocID="{07B510B9-1B83-40B8-8F9C-4DDB7B6F04C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4D9C999-3850-4C5C-8199-3EED4EE37EA1}" type="pres">
      <dgm:prSet presAssocID="{07B510B9-1B83-40B8-8F9C-4DDB7B6F04C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0AC641E-09E5-498E-948A-280192F79E3E}" type="presOf" srcId="{38D12A10-CA70-4AA0-9845-4CCB63419FEA}" destId="{8FD8C8BA-06D7-4A25-B570-D7636EFDCD5D}" srcOrd="0" destOrd="0" presId="urn:microsoft.com/office/officeart/2005/8/layout/matrix3"/>
    <dgm:cxn modelId="{CE07F560-AC50-4EC2-ADFF-BDB0FA5D49D1}" type="presOf" srcId="{66950206-D948-4BE0-AFC0-C6309ED4E0CB}" destId="{3FF59072-0313-4CE0-A196-A586678E3F83}" srcOrd="0" destOrd="0" presId="urn:microsoft.com/office/officeart/2005/8/layout/matrix3"/>
    <dgm:cxn modelId="{8B3EF741-37FF-4830-938D-00B0A12102AE}" type="presOf" srcId="{24EAADF7-0773-4664-870F-7E1BA87708A4}" destId="{AE792CB0-F28F-4302-AF23-5892FE7580CE}" srcOrd="0" destOrd="0" presId="urn:microsoft.com/office/officeart/2005/8/layout/matrix3"/>
    <dgm:cxn modelId="{CF758F6B-29CA-4B05-B3AD-55FFAFD7EE4A}" srcId="{07B510B9-1B83-40B8-8F9C-4DDB7B6F04C0}" destId="{38D12A10-CA70-4AA0-9845-4CCB63419FEA}" srcOrd="1" destOrd="0" parTransId="{E5261757-4AA4-48A7-944C-F1FFA5FBFE20}" sibTransId="{4A3383A9-DB87-4F17-A812-BFECC0986ECB}"/>
    <dgm:cxn modelId="{56CA6D5A-C538-47C6-B367-F157A64EDCB8}" type="presOf" srcId="{07B510B9-1B83-40B8-8F9C-4DDB7B6F04C0}" destId="{E585A055-C601-4C6C-9DAE-6BDBCF3D184A}" srcOrd="0" destOrd="0" presId="urn:microsoft.com/office/officeart/2005/8/layout/matrix3"/>
    <dgm:cxn modelId="{205A44A5-0EA5-427E-BEDB-1FF99174DBC7}" srcId="{07B510B9-1B83-40B8-8F9C-4DDB7B6F04C0}" destId="{66950206-D948-4BE0-AFC0-C6309ED4E0CB}" srcOrd="0" destOrd="0" parTransId="{54E2A528-44B6-41F9-AFAA-FA1A2A91F6ED}" sibTransId="{3823E382-9C90-4414-9838-16CD4B351BD7}"/>
    <dgm:cxn modelId="{75A81AAB-EE7A-4456-9E06-C705B8E4B894}" type="presOf" srcId="{E585E7B8-FF51-4CB6-8F81-6C321F3E53A9}" destId="{54D9C999-3850-4C5C-8199-3EED4EE37EA1}" srcOrd="0" destOrd="0" presId="urn:microsoft.com/office/officeart/2005/8/layout/matrix3"/>
    <dgm:cxn modelId="{E7F40CBC-7773-4470-9528-3600A4EE1182}" srcId="{07B510B9-1B83-40B8-8F9C-4DDB7B6F04C0}" destId="{24EAADF7-0773-4664-870F-7E1BA87708A4}" srcOrd="2" destOrd="0" parTransId="{F7559632-A48D-4508-B748-BB293CF4DAB5}" sibTransId="{929B86C2-CC3C-4CB9-99FE-DD7CD4B55FD4}"/>
    <dgm:cxn modelId="{F5E6B5D7-3469-4708-94DA-396A29B77082}" srcId="{07B510B9-1B83-40B8-8F9C-4DDB7B6F04C0}" destId="{E585E7B8-FF51-4CB6-8F81-6C321F3E53A9}" srcOrd="3" destOrd="0" parTransId="{5570E590-0FBE-4CAA-9D3C-2F7A4F312BD0}" sibTransId="{921F9744-8EFB-4A2C-990F-8C0032D61430}"/>
    <dgm:cxn modelId="{B0A7288D-DEC0-445A-B4CF-188D36E819CE}" type="presParOf" srcId="{E585A055-C601-4C6C-9DAE-6BDBCF3D184A}" destId="{DF9EC59C-2276-487C-A4EF-83C5195CC3C5}" srcOrd="0" destOrd="0" presId="urn:microsoft.com/office/officeart/2005/8/layout/matrix3"/>
    <dgm:cxn modelId="{90BCCCA5-C495-4231-B31F-9A0F5C248B47}" type="presParOf" srcId="{E585A055-C601-4C6C-9DAE-6BDBCF3D184A}" destId="{3FF59072-0313-4CE0-A196-A586678E3F83}" srcOrd="1" destOrd="0" presId="urn:microsoft.com/office/officeart/2005/8/layout/matrix3"/>
    <dgm:cxn modelId="{0F2851DF-DB63-4FF0-9527-3535DF92741C}" type="presParOf" srcId="{E585A055-C601-4C6C-9DAE-6BDBCF3D184A}" destId="{8FD8C8BA-06D7-4A25-B570-D7636EFDCD5D}" srcOrd="2" destOrd="0" presId="urn:microsoft.com/office/officeart/2005/8/layout/matrix3"/>
    <dgm:cxn modelId="{5364B0C4-BFAC-482B-8041-73DA96CAA2C9}" type="presParOf" srcId="{E585A055-C601-4C6C-9DAE-6BDBCF3D184A}" destId="{AE792CB0-F28F-4302-AF23-5892FE7580CE}" srcOrd="3" destOrd="0" presId="urn:microsoft.com/office/officeart/2005/8/layout/matrix3"/>
    <dgm:cxn modelId="{25E23564-E944-4C05-8332-2E938750FD50}" type="presParOf" srcId="{E585A055-C601-4C6C-9DAE-6BDBCF3D184A}" destId="{54D9C999-3850-4C5C-8199-3EED4EE37EA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B510B9-1B83-40B8-8F9C-4DDB7B6F04C0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6950206-D948-4BE0-AFC0-C6309ED4E0CB}">
      <dgm:prSet custT="1"/>
      <dgm:spPr/>
      <dgm:t>
        <a:bodyPr/>
        <a:lstStyle/>
        <a:p>
          <a:r>
            <a:rPr lang="fr-FR" sz="1800" dirty="0">
              <a:solidFill>
                <a:srgbClr val="002060"/>
              </a:solidFill>
            </a:rPr>
            <a:t>Intégration directe avec vos capteur industriels.</a:t>
          </a:r>
        </a:p>
      </dgm:t>
    </dgm:pt>
    <dgm:pt modelId="{54E2A528-44B6-41F9-AFAA-FA1A2A91F6ED}" type="parTrans" cxnId="{205A44A5-0EA5-427E-BEDB-1FF99174DBC7}">
      <dgm:prSet/>
      <dgm:spPr/>
      <dgm:t>
        <a:bodyPr/>
        <a:lstStyle/>
        <a:p>
          <a:endParaRPr lang="fr-FR"/>
        </a:p>
      </dgm:t>
    </dgm:pt>
    <dgm:pt modelId="{3823E382-9C90-4414-9838-16CD4B351BD7}" type="sibTrans" cxnId="{205A44A5-0EA5-427E-BEDB-1FF99174DBC7}">
      <dgm:prSet/>
      <dgm:spPr/>
      <dgm:t>
        <a:bodyPr/>
        <a:lstStyle/>
        <a:p>
          <a:endParaRPr lang="fr-FR"/>
        </a:p>
      </dgm:t>
    </dgm:pt>
    <dgm:pt modelId="{38D12A10-CA70-4AA0-9845-4CCB63419FEA}">
      <dgm:prSet custT="1"/>
      <dgm:spPr/>
      <dgm:t>
        <a:bodyPr/>
        <a:lstStyle/>
        <a:p>
          <a:r>
            <a:rPr lang="fr-FR" sz="1800" dirty="0">
              <a:solidFill>
                <a:srgbClr val="002060"/>
              </a:solidFill>
            </a:rPr>
            <a:t>Monitoring des équipements en temps réel.</a:t>
          </a:r>
        </a:p>
      </dgm:t>
    </dgm:pt>
    <dgm:pt modelId="{E5261757-4AA4-48A7-944C-F1FFA5FBFE20}" type="parTrans" cxnId="{CF758F6B-29CA-4B05-B3AD-55FFAFD7EE4A}">
      <dgm:prSet/>
      <dgm:spPr/>
      <dgm:t>
        <a:bodyPr/>
        <a:lstStyle/>
        <a:p>
          <a:endParaRPr lang="fr-FR"/>
        </a:p>
      </dgm:t>
    </dgm:pt>
    <dgm:pt modelId="{4A3383A9-DB87-4F17-A812-BFECC0986ECB}" type="sibTrans" cxnId="{CF758F6B-29CA-4B05-B3AD-55FFAFD7EE4A}">
      <dgm:prSet/>
      <dgm:spPr/>
      <dgm:t>
        <a:bodyPr/>
        <a:lstStyle/>
        <a:p>
          <a:endParaRPr lang="fr-FR"/>
        </a:p>
      </dgm:t>
    </dgm:pt>
    <dgm:pt modelId="{24EAADF7-0773-4664-870F-7E1BA87708A4}">
      <dgm:prSet custT="1"/>
      <dgm:spPr/>
      <dgm:t>
        <a:bodyPr/>
        <a:lstStyle/>
        <a:p>
          <a:r>
            <a:rPr lang="fr-FR" sz="1800" dirty="0">
              <a:solidFill>
                <a:srgbClr val="002060"/>
              </a:solidFill>
            </a:rPr>
            <a:t>Alertes instantanées accessibles sur mobile et desktop.</a:t>
          </a:r>
        </a:p>
      </dgm:t>
    </dgm:pt>
    <dgm:pt modelId="{F7559632-A48D-4508-B748-BB293CF4DAB5}" type="parTrans" cxnId="{E7F40CBC-7773-4470-9528-3600A4EE1182}">
      <dgm:prSet/>
      <dgm:spPr/>
      <dgm:t>
        <a:bodyPr/>
        <a:lstStyle/>
        <a:p>
          <a:endParaRPr lang="fr-FR"/>
        </a:p>
      </dgm:t>
    </dgm:pt>
    <dgm:pt modelId="{929B86C2-CC3C-4CB9-99FE-DD7CD4B55FD4}" type="sibTrans" cxnId="{E7F40CBC-7773-4470-9528-3600A4EE1182}">
      <dgm:prSet/>
      <dgm:spPr/>
      <dgm:t>
        <a:bodyPr/>
        <a:lstStyle/>
        <a:p>
          <a:endParaRPr lang="fr-FR"/>
        </a:p>
      </dgm:t>
    </dgm:pt>
    <dgm:pt modelId="{E585E7B8-FF51-4CB6-8F81-6C321F3E53A9}">
      <dgm:prSet custT="1"/>
      <dgm:spPr/>
      <dgm:t>
        <a:bodyPr/>
        <a:lstStyle/>
        <a:p>
          <a:r>
            <a:rPr lang="fr-FR" sz="1800" dirty="0">
              <a:solidFill>
                <a:srgbClr val="002060"/>
              </a:solidFill>
            </a:rPr>
            <a:t>Tableau de bord personnalisable.</a:t>
          </a:r>
        </a:p>
      </dgm:t>
    </dgm:pt>
    <dgm:pt modelId="{5570E590-0FBE-4CAA-9D3C-2F7A4F312BD0}" type="parTrans" cxnId="{F5E6B5D7-3469-4708-94DA-396A29B77082}">
      <dgm:prSet/>
      <dgm:spPr/>
      <dgm:t>
        <a:bodyPr/>
        <a:lstStyle/>
        <a:p>
          <a:endParaRPr lang="fr-FR"/>
        </a:p>
      </dgm:t>
    </dgm:pt>
    <dgm:pt modelId="{921F9744-8EFB-4A2C-990F-8C0032D61430}" type="sibTrans" cxnId="{F5E6B5D7-3469-4708-94DA-396A29B77082}">
      <dgm:prSet/>
      <dgm:spPr/>
      <dgm:t>
        <a:bodyPr/>
        <a:lstStyle/>
        <a:p>
          <a:endParaRPr lang="fr-FR"/>
        </a:p>
      </dgm:t>
    </dgm:pt>
    <dgm:pt modelId="{E585A055-C601-4C6C-9DAE-6BDBCF3D184A}" type="pres">
      <dgm:prSet presAssocID="{07B510B9-1B83-40B8-8F9C-4DDB7B6F04C0}" presName="matrix" presStyleCnt="0">
        <dgm:presLayoutVars>
          <dgm:chMax val="1"/>
          <dgm:dir/>
          <dgm:resizeHandles val="exact"/>
        </dgm:presLayoutVars>
      </dgm:prSet>
      <dgm:spPr/>
    </dgm:pt>
    <dgm:pt modelId="{DF9EC59C-2276-487C-A4EF-83C5195CC3C5}" type="pres">
      <dgm:prSet presAssocID="{07B510B9-1B83-40B8-8F9C-4DDB7B6F04C0}" presName="diamond" presStyleLbl="bgShp" presStyleIdx="0" presStyleCnt="1"/>
      <dgm:spPr/>
    </dgm:pt>
    <dgm:pt modelId="{3FF59072-0313-4CE0-A196-A586678E3F83}" type="pres">
      <dgm:prSet presAssocID="{07B510B9-1B83-40B8-8F9C-4DDB7B6F04C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FD8C8BA-06D7-4A25-B570-D7636EFDCD5D}" type="pres">
      <dgm:prSet presAssocID="{07B510B9-1B83-40B8-8F9C-4DDB7B6F04C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E792CB0-F28F-4302-AF23-5892FE7580CE}" type="pres">
      <dgm:prSet presAssocID="{07B510B9-1B83-40B8-8F9C-4DDB7B6F04C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4D9C999-3850-4C5C-8199-3EED4EE37EA1}" type="pres">
      <dgm:prSet presAssocID="{07B510B9-1B83-40B8-8F9C-4DDB7B6F04C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0AC641E-09E5-498E-948A-280192F79E3E}" type="presOf" srcId="{38D12A10-CA70-4AA0-9845-4CCB63419FEA}" destId="{8FD8C8BA-06D7-4A25-B570-D7636EFDCD5D}" srcOrd="0" destOrd="0" presId="urn:microsoft.com/office/officeart/2005/8/layout/matrix3"/>
    <dgm:cxn modelId="{CE07F560-AC50-4EC2-ADFF-BDB0FA5D49D1}" type="presOf" srcId="{66950206-D948-4BE0-AFC0-C6309ED4E0CB}" destId="{3FF59072-0313-4CE0-A196-A586678E3F83}" srcOrd="0" destOrd="0" presId="urn:microsoft.com/office/officeart/2005/8/layout/matrix3"/>
    <dgm:cxn modelId="{8B3EF741-37FF-4830-938D-00B0A12102AE}" type="presOf" srcId="{24EAADF7-0773-4664-870F-7E1BA87708A4}" destId="{AE792CB0-F28F-4302-AF23-5892FE7580CE}" srcOrd="0" destOrd="0" presId="urn:microsoft.com/office/officeart/2005/8/layout/matrix3"/>
    <dgm:cxn modelId="{CF758F6B-29CA-4B05-B3AD-55FFAFD7EE4A}" srcId="{07B510B9-1B83-40B8-8F9C-4DDB7B6F04C0}" destId="{38D12A10-CA70-4AA0-9845-4CCB63419FEA}" srcOrd="1" destOrd="0" parTransId="{E5261757-4AA4-48A7-944C-F1FFA5FBFE20}" sibTransId="{4A3383A9-DB87-4F17-A812-BFECC0986ECB}"/>
    <dgm:cxn modelId="{56CA6D5A-C538-47C6-B367-F157A64EDCB8}" type="presOf" srcId="{07B510B9-1B83-40B8-8F9C-4DDB7B6F04C0}" destId="{E585A055-C601-4C6C-9DAE-6BDBCF3D184A}" srcOrd="0" destOrd="0" presId="urn:microsoft.com/office/officeart/2005/8/layout/matrix3"/>
    <dgm:cxn modelId="{205A44A5-0EA5-427E-BEDB-1FF99174DBC7}" srcId="{07B510B9-1B83-40B8-8F9C-4DDB7B6F04C0}" destId="{66950206-D948-4BE0-AFC0-C6309ED4E0CB}" srcOrd="0" destOrd="0" parTransId="{54E2A528-44B6-41F9-AFAA-FA1A2A91F6ED}" sibTransId="{3823E382-9C90-4414-9838-16CD4B351BD7}"/>
    <dgm:cxn modelId="{75A81AAB-EE7A-4456-9E06-C705B8E4B894}" type="presOf" srcId="{E585E7B8-FF51-4CB6-8F81-6C321F3E53A9}" destId="{54D9C999-3850-4C5C-8199-3EED4EE37EA1}" srcOrd="0" destOrd="0" presId="urn:microsoft.com/office/officeart/2005/8/layout/matrix3"/>
    <dgm:cxn modelId="{E7F40CBC-7773-4470-9528-3600A4EE1182}" srcId="{07B510B9-1B83-40B8-8F9C-4DDB7B6F04C0}" destId="{24EAADF7-0773-4664-870F-7E1BA87708A4}" srcOrd="2" destOrd="0" parTransId="{F7559632-A48D-4508-B748-BB293CF4DAB5}" sibTransId="{929B86C2-CC3C-4CB9-99FE-DD7CD4B55FD4}"/>
    <dgm:cxn modelId="{F5E6B5D7-3469-4708-94DA-396A29B77082}" srcId="{07B510B9-1B83-40B8-8F9C-4DDB7B6F04C0}" destId="{E585E7B8-FF51-4CB6-8F81-6C321F3E53A9}" srcOrd="3" destOrd="0" parTransId="{5570E590-0FBE-4CAA-9D3C-2F7A4F312BD0}" sibTransId="{921F9744-8EFB-4A2C-990F-8C0032D61430}"/>
    <dgm:cxn modelId="{B0A7288D-DEC0-445A-B4CF-188D36E819CE}" type="presParOf" srcId="{E585A055-C601-4C6C-9DAE-6BDBCF3D184A}" destId="{DF9EC59C-2276-487C-A4EF-83C5195CC3C5}" srcOrd="0" destOrd="0" presId="urn:microsoft.com/office/officeart/2005/8/layout/matrix3"/>
    <dgm:cxn modelId="{90BCCCA5-C495-4231-B31F-9A0F5C248B47}" type="presParOf" srcId="{E585A055-C601-4C6C-9DAE-6BDBCF3D184A}" destId="{3FF59072-0313-4CE0-A196-A586678E3F83}" srcOrd="1" destOrd="0" presId="urn:microsoft.com/office/officeart/2005/8/layout/matrix3"/>
    <dgm:cxn modelId="{0F2851DF-DB63-4FF0-9527-3535DF92741C}" type="presParOf" srcId="{E585A055-C601-4C6C-9DAE-6BDBCF3D184A}" destId="{8FD8C8BA-06D7-4A25-B570-D7636EFDCD5D}" srcOrd="2" destOrd="0" presId="urn:microsoft.com/office/officeart/2005/8/layout/matrix3"/>
    <dgm:cxn modelId="{5364B0C4-BFAC-482B-8041-73DA96CAA2C9}" type="presParOf" srcId="{E585A055-C601-4C6C-9DAE-6BDBCF3D184A}" destId="{AE792CB0-F28F-4302-AF23-5892FE7580CE}" srcOrd="3" destOrd="0" presId="urn:microsoft.com/office/officeart/2005/8/layout/matrix3"/>
    <dgm:cxn modelId="{25E23564-E944-4C05-8332-2E938750FD50}" type="presParOf" srcId="{E585A055-C601-4C6C-9DAE-6BDBCF3D184A}" destId="{54D9C999-3850-4C5C-8199-3EED4EE37EA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B510B9-1B83-40B8-8F9C-4DDB7B6F04C0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6950206-D948-4BE0-AFC0-C6309ED4E0CB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fr-FR" noProof="0" dirty="0">
              <a:solidFill>
                <a:srgbClr val="002060"/>
              </a:solidFill>
            </a:rPr>
            <a:t>Capitalisation automatique des expériences</a:t>
          </a:r>
        </a:p>
      </dgm:t>
    </dgm:pt>
    <dgm:pt modelId="{54E2A528-44B6-41F9-AFAA-FA1A2A91F6ED}" type="parTrans" cxnId="{205A44A5-0EA5-427E-BEDB-1FF99174DBC7}">
      <dgm:prSet/>
      <dgm:spPr/>
      <dgm:t>
        <a:bodyPr/>
        <a:lstStyle/>
        <a:p>
          <a:endParaRPr lang="fr-FR"/>
        </a:p>
      </dgm:t>
    </dgm:pt>
    <dgm:pt modelId="{3823E382-9C90-4414-9838-16CD4B351BD7}" type="sibTrans" cxnId="{205A44A5-0EA5-427E-BEDB-1FF99174DBC7}">
      <dgm:prSet/>
      <dgm:spPr/>
      <dgm:t>
        <a:bodyPr/>
        <a:lstStyle/>
        <a:p>
          <a:endParaRPr lang="fr-FR"/>
        </a:p>
      </dgm:t>
    </dgm:pt>
    <dgm:pt modelId="{38D12A10-CA70-4AA0-9845-4CCB63419FEA}">
      <dgm:prSet/>
      <dgm:spPr/>
      <dgm:t>
        <a:bodyPr/>
        <a:lstStyle/>
        <a:p>
          <a:r>
            <a:rPr lang="fr-FR" noProof="0" dirty="0">
              <a:solidFill>
                <a:srgbClr val="002060"/>
              </a:solidFill>
            </a:rPr>
            <a:t>Partage des meilleures pratiques</a:t>
          </a:r>
        </a:p>
      </dgm:t>
    </dgm:pt>
    <dgm:pt modelId="{E5261757-4AA4-48A7-944C-F1FFA5FBFE20}" type="parTrans" cxnId="{CF758F6B-29CA-4B05-B3AD-55FFAFD7EE4A}">
      <dgm:prSet/>
      <dgm:spPr/>
      <dgm:t>
        <a:bodyPr/>
        <a:lstStyle/>
        <a:p>
          <a:endParaRPr lang="fr-FR"/>
        </a:p>
      </dgm:t>
    </dgm:pt>
    <dgm:pt modelId="{4A3383A9-DB87-4F17-A812-BFECC0986ECB}" type="sibTrans" cxnId="{CF758F6B-29CA-4B05-B3AD-55FFAFD7EE4A}">
      <dgm:prSet/>
      <dgm:spPr/>
      <dgm:t>
        <a:bodyPr/>
        <a:lstStyle/>
        <a:p>
          <a:endParaRPr lang="fr-FR"/>
        </a:p>
      </dgm:t>
    </dgm:pt>
    <dgm:pt modelId="{24EAADF7-0773-4664-870F-7E1BA87708A4}">
      <dgm:prSet/>
      <dgm:spPr/>
      <dgm:t>
        <a:bodyPr/>
        <a:lstStyle/>
        <a:p>
          <a:r>
            <a:rPr lang="fr-FR" noProof="0" dirty="0">
              <a:solidFill>
                <a:srgbClr val="002060"/>
              </a:solidFill>
            </a:rPr>
            <a:t>Historique complet des incidents et solutions</a:t>
          </a:r>
        </a:p>
      </dgm:t>
    </dgm:pt>
    <dgm:pt modelId="{F7559632-A48D-4508-B748-BB293CF4DAB5}" type="parTrans" cxnId="{E7F40CBC-7773-4470-9528-3600A4EE1182}">
      <dgm:prSet/>
      <dgm:spPr/>
      <dgm:t>
        <a:bodyPr/>
        <a:lstStyle/>
        <a:p>
          <a:endParaRPr lang="fr-FR"/>
        </a:p>
      </dgm:t>
    </dgm:pt>
    <dgm:pt modelId="{929B86C2-CC3C-4CB9-99FE-DD7CD4B55FD4}" type="sibTrans" cxnId="{E7F40CBC-7773-4470-9528-3600A4EE1182}">
      <dgm:prSet/>
      <dgm:spPr/>
      <dgm:t>
        <a:bodyPr/>
        <a:lstStyle/>
        <a:p>
          <a:endParaRPr lang="fr-FR"/>
        </a:p>
      </dgm:t>
    </dgm:pt>
    <dgm:pt modelId="{E585E7B8-FF51-4CB6-8F81-6C321F3E53A9}">
      <dgm:prSet/>
      <dgm:spPr/>
      <dgm:t>
        <a:bodyPr/>
        <a:lstStyle/>
        <a:p>
          <a:r>
            <a:rPr lang="fr-FR" noProof="0" dirty="0">
              <a:solidFill>
                <a:srgbClr val="002060"/>
              </a:solidFill>
            </a:rPr>
            <a:t>Mise à jour continue des analyses de risques</a:t>
          </a:r>
        </a:p>
      </dgm:t>
    </dgm:pt>
    <dgm:pt modelId="{5570E590-0FBE-4CAA-9D3C-2F7A4F312BD0}" type="parTrans" cxnId="{F5E6B5D7-3469-4708-94DA-396A29B77082}">
      <dgm:prSet/>
      <dgm:spPr/>
      <dgm:t>
        <a:bodyPr/>
        <a:lstStyle/>
        <a:p>
          <a:endParaRPr lang="fr-FR"/>
        </a:p>
      </dgm:t>
    </dgm:pt>
    <dgm:pt modelId="{921F9744-8EFB-4A2C-990F-8C0032D61430}" type="sibTrans" cxnId="{F5E6B5D7-3469-4708-94DA-396A29B77082}">
      <dgm:prSet/>
      <dgm:spPr/>
      <dgm:t>
        <a:bodyPr/>
        <a:lstStyle/>
        <a:p>
          <a:endParaRPr lang="fr-FR"/>
        </a:p>
      </dgm:t>
    </dgm:pt>
    <dgm:pt modelId="{E585A055-C601-4C6C-9DAE-6BDBCF3D184A}" type="pres">
      <dgm:prSet presAssocID="{07B510B9-1B83-40B8-8F9C-4DDB7B6F04C0}" presName="matrix" presStyleCnt="0">
        <dgm:presLayoutVars>
          <dgm:chMax val="1"/>
          <dgm:dir/>
          <dgm:resizeHandles val="exact"/>
        </dgm:presLayoutVars>
      </dgm:prSet>
      <dgm:spPr/>
    </dgm:pt>
    <dgm:pt modelId="{DF9EC59C-2276-487C-A4EF-83C5195CC3C5}" type="pres">
      <dgm:prSet presAssocID="{07B510B9-1B83-40B8-8F9C-4DDB7B6F04C0}" presName="diamond" presStyleLbl="bgShp" presStyleIdx="0" presStyleCnt="1"/>
      <dgm:spPr/>
    </dgm:pt>
    <dgm:pt modelId="{3FF59072-0313-4CE0-A196-A586678E3F83}" type="pres">
      <dgm:prSet presAssocID="{07B510B9-1B83-40B8-8F9C-4DDB7B6F04C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FD8C8BA-06D7-4A25-B570-D7636EFDCD5D}" type="pres">
      <dgm:prSet presAssocID="{07B510B9-1B83-40B8-8F9C-4DDB7B6F04C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E792CB0-F28F-4302-AF23-5892FE7580CE}" type="pres">
      <dgm:prSet presAssocID="{07B510B9-1B83-40B8-8F9C-4DDB7B6F04C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4D9C999-3850-4C5C-8199-3EED4EE37EA1}" type="pres">
      <dgm:prSet presAssocID="{07B510B9-1B83-40B8-8F9C-4DDB7B6F04C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0AC641E-09E5-498E-948A-280192F79E3E}" type="presOf" srcId="{38D12A10-CA70-4AA0-9845-4CCB63419FEA}" destId="{8FD8C8BA-06D7-4A25-B570-D7636EFDCD5D}" srcOrd="0" destOrd="0" presId="urn:microsoft.com/office/officeart/2005/8/layout/matrix3"/>
    <dgm:cxn modelId="{CE07F560-AC50-4EC2-ADFF-BDB0FA5D49D1}" type="presOf" srcId="{66950206-D948-4BE0-AFC0-C6309ED4E0CB}" destId="{3FF59072-0313-4CE0-A196-A586678E3F83}" srcOrd="0" destOrd="0" presId="urn:microsoft.com/office/officeart/2005/8/layout/matrix3"/>
    <dgm:cxn modelId="{8B3EF741-37FF-4830-938D-00B0A12102AE}" type="presOf" srcId="{24EAADF7-0773-4664-870F-7E1BA87708A4}" destId="{AE792CB0-F28F-4302-AF23-5892FE7580CE}" srcOrd="0" destOrd="0" presId="urn:microsoft.com/office/officeart/2005/8/layout/matrix3"/>
    <dgm:cxn modelId="{CF758F6B-29CA-4B05-B3AD-55FFAFD7EE4A}" srcId="{07B510B9-1B83-40B8-8F9C-4DDB7B6F04C0}" destId="{38D12A10-CA70-4AA0-9845-4CCB63419FEA}" srcOrd="1" destOrd="0" parTransId="{E5261757-4AA4-48A7-944C-F1FFA5FBFE20}" sibTransId="{4A3383A9-DB87-4F17-A812-BFECC0986ECB}"/>
    <dgm:cxn modelId="{56CA6D5A-C538-47C6-B367-F157A64EDCB8}" type="presOf" srcId="{07B510B9-1B83-40B8-8F9C-4DDB7B6F04C0}" destId="{E585A055-C601-4C6C-9DAE-6BDBCF3D184A}" srcOrd="0" destOrd="0" presId="urn:microsoft.com/office/officeart/2005/8/layout/matrix3"/>
    <dgm:cxn modelId="{205A44A5-0EA5-427E-BEDB-1FF99174DBC7}" srcId="{07B510B9-1B83-40B8-8F9C-4DDB7B6F04C0}" destId="{66950206-D948-4BE0-AFC0-C6309ED4E0CB}" srcOrd="0" destOrd="0" parTransId="{54E2A528-44B6-41F9-AFAA-FA1A2A91F6ED}" sibTransId="{3823E382-9C90-4414-9838-16CD4B351BD7}"/>
    <dgm:cxn modelId="{75A81AAB-EE7A-4456-9E06-C705B8E4B894}" type="presOf" srcId="{E585E7B8-FF51-4CB6-8F81-6C321F3E53A9}" destId="{54D9C999-3850-4C5C-8199-3EED4EE37EA1}" srcOrd="0" destOrd="0" presId="urn:microsoft.com/office/officeart/2005/8/layout/matrix3"/>
    <dgm:cxn modelId="{E7F40CBC-7773-4470-9528-3600A4EE1182}" srcId="{07B510B9-1B83-40B8-8F9C-4DDB7B6F04C0}" destId="{24EAADF7-0773-4664-870F-7E1BA87708A4}" srcOrd="2" destOrd="0" parTransId="{F7559632-A48D-4508-B748-BB293CF4DAB5}" sibTransId="{929B86C2-CC3C-4CB9-99FE-DD7CD4B55FD4}"/>
    <dgm:cxn modelId="{F5E6B5D7-3469-4708-94DA-396A29B77082}" srcId="{07B510B9-1B83-40B8-8F9C-4DDB7B6F04C0}" destId="{E585E7B8-FF51-4CB6-8F81-6C321F3E53A9}" srcOrd="3" destOrd="0" parTransId="{5570E590-0FBE-4CAA-9D3C-2F7A4F312BD0}" sibTransId="{921F9744-8EFB-4A2C-990F-8C0032D61430}"/>
    <dgm:cxn modelId="{B0A7288D-DEC0-445A-B4CF-188D36E819CE}" type="presParOf" srcId="{E585A055-C601-4C6C-9DAE-6BDBCF3D184A}" destId="{DF9EC59C-2276-487C-A4EF-83C5195CC3C5}" srcOrd="0" destOrd="0" presId="urn:microsoft.com/office/officeart/2005/8/layout/matrix3"/>
    <dgm:cxn modelId="{90BCCCA5-C495-4231-B31F-9A0F5C248B47}" type="presParOf" srcId="{E585A055-C601-4C6C-9DAE-6BDBCF3D184A}" destId="{3FF59072-0313-4CE0-A196-A586678E3F83}" srcOrd="1" destOrd="0" presId="urn:microsoft.com/office/officeart/2005/8/layout/matrix3"/>
    <dgm:cxn modelId="{0F2851DF-DB63-4FF0-9527-3535DF92741C}" type="presParOf" srcId="{E585A055-C601-4C6C-9DAE-6BDBCF3D184A}" destId="{8FD8C8BA-06D7-4A25-B570-D7636EFDCD5D}" srcOrd="2" destOrd="0" presId="urn:microsoft.com/office/officeart/2005/8/layout/matrix3"/>
    <dgm:cxn modelId="{5364B0C4-BFAC-482B-8041-73DA96CAA2C9}" type="presParOf" srcId="{E585A055-C601-4C6C-9DAE-6BDBCF3D184A}" destId="{AE792CB0-F28F-4302-AF23-5892FE7580CE}" srcOrd="3" destOrd="0" presId="urn:microsoft.com/office/officeart/2005/8/layout/matrix3"/>
    <dgm:cxn modelId="{25E23564-E944-4C05-8332-2E938750FD50}" type="presParOf" srcId="{E585A055-C601-4C6C-9DAE-6BDBCF3D184A}" destId="{54D9C999-3850-4C5C-8199-3EED4EE37EA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96971-B195-4E33-BD60-768FBD41B5F6}">
      <dsp:nvSpPr>
        <dsp:cNvPr id="0" name=""/>
        <dsp:cNvSpPr/>
      </dsp:nvSpPr>
      <dsp:spPr>
        <a:xfrm>
          <a:off x="3015759" y="50959"/>
          <a:ext cx="2446045" cy="24460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Intelligence Artificielle</a:t>
          </a:r>
          <a:endParaRPr lang="fr-FR" sz="1800" kern="1200" dirty="0"/>
        </a:p>
      </dsp:txBody>
      <dsp:txXfrm>
        <a:off x="3341898" y="479017"/>
        <a:ext cx="1793766" cy="1100720"/>
      </dsp:txXfrm>
    </dsp:sp>
    <dsp:sp modelId="{2A257C1D-6520-43A0-B9BC-4DD0578EA9E6}">
      <dsp:nvSpPr>
        <dsp:cNvPr id="0" name=""/>
        <dsp:cNvSpPr/>
      </dsp:nvSpPr>
      <dsp:spPr>
        <a:xfrm>
          <a:off x="3898373" y="1630697"/>
          <a:ext cx="2446045" cy="24460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/>
            <a:t>Connectivité IoT avancée</a:t>
          </a:r>
          <a:endParaRPr lang="fr-FR" sz="1800" kern="1200" noProof="0" dirty="0"/>
        </a:p>
      </dsp:txBody>
      <dsp:txXfrm>
        <a:off x="4646456" y="2262592"/>
        <a:ext cx="1467627" cy="1345325"/>
      </dsp:txXfrm>
    </dsp:sp>
    <dsp:sp modelId="{CD2F0CD2-EDE3-4BE2-B9BE-A8A79541547A}">
      <dsp:nvSpPr>
        <dsp:cNvPr id="0" name=""/>
        <dsp:cNvSpPr/>
      </dsp:nvSpPr>
      <dsp:spPr>
        <a:xfrm>
          <a:off x="2133144" y="1606619"/>
          <a:ext cx="2446045" cy="24460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Base de connaissances collaborative</a:t>
          </a:r>
          <a:endParaRPr lang="fr-FR" sz="1800" kern="1200" dirty="0"/>
        </a:p>
      </dsp:txBody>
      <dsp:txXfrm>
        <a:off x="2363480" y="2238515"/>
        <a:ext cx="1467627" cy="1345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EC59C-2276-487C-A4EF-83C5195CC3C5}">
      <dsp:nvSpPr>
        <dsp:cNvPr id="0" name=""/>
        <dsp:cNvSpPr/>
      </dsp:nvSpPr>
      <dsp:spPr>
        <a:xfrm>
          <a:off x="2270451" y="0"/>
          <a:ext cx="4213132" cy="421313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F59072-0313-4CE0-A196-A586678E3F83}">
      <dsp:nvSpPr>
        <dsp:cNvPr id="0" name=""/>
        <dsp:cNvSpPr/>
      </dsp:nvSpPr>
      <dsp:spPr>
        <a:xfrm>
          <a:off x="2670699" y="400247"/>
          <a:ext cx="1643121" cy="16431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002060"/>
              </a:solidFill>
            </a:rPr>
            <a:t>Apprentissage automatique pour prédire les défaillances potentielles</a:t>
          </a:r>
        </a:p>
      </dsp:txBody>
      <dsp:txXfrm>
        <a:off x="2750910" y="480458"/>
        <a:ext cx="1482699" cy="1482699"/>
      </dsp:txXfrm>
    </dsp:sp>
    <dsp:sp modelId="{8FD8C8BA-06D7-4A25-B570-D7636EFDCD5D}">
      <dsp:nvSpPr>
        <dsp:cNvPr id="0" name=""/>
        <dsp:cNvSpPr/>
      </dsp:nvSpPr>
      <dsp:spPr>
        <a:xfrm>
          <a:off x="4440214" y="400247"/>
          <a:ext cx="1643121" cy="16431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002060"/>
              </a:solidFill>
            </a:rPr>
            <a:t>Analyse en temps réel des données de production</a:t>
          </a:r>
        </a:p>
      </dsp:txBody>
      <dsp:txXfrm>
        <a:off x="4520425" y="480458"/>
        <a:ext cx="1482699" cy="1482699"/>
      </dsp:txXfrm>
    </dsp:sp>
    <dsp:sp modelId="{AE792CB0-F28F-4302-AF23-5892FE7580CE}">
      <dsp:nvSpPr>
        <dsp:cNvPr id="0" name=""/>
        <dsp:cNvSpPr/>
      </dsp:nvSpPr>
      <dsp:spPr>
        <a:xfrm>
          <a:off x="2670699" y="2169762"/>
          <a:ext cx="1643121" cy="16431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002060"/>
              </a:solidFill>
            </a:rPr>
            <a:t>Identification automatique des patterns de défaillance</a:t>
          </a:r>
        </a:p>
      </dsp:txBody>
      <dsp:txXfrm>
        <a:off x="2750910" y="2249973"/>
        <a:ext cx="1482699" cy="1482699"/>
      </dsp:txXfrm>
    </dsp:sp>
    <dsp:sp modelId="{54D9C999-3850-4C5C-8199-3EED4EE37EA1}">
      <dsp:nvSpPr>
        <dsp:cNvPr id="0" name=""/>
        <dsp:cNvSpPr/>
      </dsp:nvSpPr>
      <dsp:spPr>
        <a:xfrm>
          <a:off x="4440214" y="2169762"/>
          <a:ext cx="1643121" cy="16431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>
              <a:solidFill>
                <a:srgbClr val="002060"/>
              </a:solidFill>
            </a:rPr>
            <a:t>Suggestions proactives d'actions correctives</a:t>
          </a:r>
        </a:p>
      </dsp:txBody>
      <dsp:txXfrm>
        <a:off x="4520425" y="2249973"/>
        <a:ext cx="1482699" cy="1482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EC59C-2276-487C-A4EF-83C5195CC3C5}">
      <dsp:nvSpPr>
        <dsp:cNvPr id="0" name=""/>
        <dsp:cNvSpPr/>
      </dsp:nvSpPr>
      <dsp:spPr>
        <a:xfrm>
          <a:off x="2230531" y="0"/>
          <a:ext cx="4280367" cy="428036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F59072-0313-4CE0-A196-A586678E3F83}">
      <dsp:nvSpPr>
        <dsp:cNvPr id="0" name=""/>
        <dsp:cNvSpPr/>
      </dsp:nvSpPr>
      <dsp:spPr>
        <a:xfrm>
          <a:off x="2637165" y="406634"/>
          <a:ext cx="1669343" cy="16693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rgbClr val="002060"/>
              </a:solidFill>
            </a:rPr>
            <a:t>Intégration directe avec vos capteur industriels.</a:t>
          </a:r>
        </a:p>
      </dsp:txBody>
      <dsp:txXfrm>
        <a:off x="2718656" y="488125"/>
        <a:ext cx="1506361" cy="1506361"/>
      </dsp:txXfrm>
    </dsp:sp>
    <dsp:sp modelId="{8FD8C8BA-06D7-4A25-B570-D7636EFDCD5D}">
      <dsp:nvSpPr>
        <dsp:cNvPr id="0" name=""/>
        <dsp:cNvSpPr/>
      </dsp:nvSpPr>
      <dsp:spPr>
        <a:xfrm>
          <a:off x="4434920" y="406634"/>
          <a:ext cx="1669343" cy="16693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rgbClr val="002060"/>
              </a:solidFill>
            </a:rPr>
            <a:t>Monitoring des équipements en temps réel.</a:t>
          </a:r>
        </a:p>
      </dsp:txBody>
      <dsp:txXfrm>
        <a:off x="4516411" y="488125"/>
        <a:ext cx="1506361" cy="1506361"/>
      </dsp:txXfrm>
    </dsp:sp>
    <dsp:sp modelId="{AE792CB0-F28F-4302-AF23-5892FE7580CE}">
      <dsp:nvSpPr>
        <dsp:cNvPr id="0" name=""/>
        <dsp:cNvSpPr/>
      </dsp:nvSpPr>
      <dsp:spPr>
        <a:xfrm>
          <a:off x="2637165" y="2204389"/>
          <a:ext cx="1669343" cy="16693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rgbClr val="002060"/>
              </a:solidFill>
            </a:rPr>
            <a:t>Alertes instantanées accessibles sur mobile et desktop.</a:t>
          </a:r>
        </a:p>
      </dsp:txBody>
      <dsp:txXfrm>
        <a:off x="2718656" y="2285880"/>
        <a:ext cx="1506361" cy="1506361"/>
      </dsp:txXfrm>
    </dsp:sp>
    <dsp:sp modelId="{54D9C999-3850-4C5C-8199-3EED4EE37EA1}">
      <dsp:nvSpPr>
        <dsp:cNvPr id="0" name=""/>
        <dsp:cNvSpPr/>
      </dsp:nvSpPr>
      <dsp:spPr>
        <a:xfrm>
          <a:off x="4434920" y="2204389"/>
          <a:ext cx="1669343" cy="16693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rgbClr val="002060"/>
              </a:solidFill>
            </a:rPr>
            <a:t>Tableau de bord personnalisable.</a:t>
          </a:r>
        </a:p>
      </dsp:txBody>
      <dsp:txXfrm>
        <a:off x="4516411" y="2285880"/>
        <a:ext cx="1506361" cy="15063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EC59C-2276-487C-A4EF-83C5195CC3C5}">
      <dsp:nvSpPr>
        <dsp:cNvPr id="0" name=""/>
        <dsp:cNvSpPr/>
      </dsp:nvSpPr>
      <dsp:spPr>
        <a:xfrm>
          <a:off x="2257425" y="0"/>
          <a:ext cx="4132449" cy="413244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F59072-0313-4CE0-A196-A586678E3F83}">
      <dsp:nvSpPr>
        <dsp:cNvPr id="0" name=""/>
        <dsp:cNvSpPr/>
      </dsp:nvSpPr>
      <dsp:spPr>
        <a:xfrm>
          <a:off x="2650007" y="392582"/>
          <a:ext cx="1611655" cy="161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fr-FR" sz="1800" kern="1200" noProof="0" dirty="0">
              <a:solidFill>
                <a:srgbClr val="002060"/>
              </a:solidFill>
            </a:rPr>
            <a:t>Capitalisation automatique des expériences</a:t>
          </a:r>
        </a:p>
      </dsp:txBody>
      <dsp:txXfrm>
        <a:off x="2728682" y="471257"/>
        <a:ext cx="1454305" cy="1454305"/>
      </dsp:txXfrm>
    </dsp:sp>
    <dsp:sp modelId="{8FD8C8BA-06D7-4A25-B570-D7636EFDCD5D}">
      <dsp:nvSpPr>
        <dsp:cNvPr id="0" name=""/>
        <dsp:cNvSpPr/>
      </dsp:nvSpPr>
      <dsp:spPr>
        <a:xfrm>
          <a:off x="4385636" y="392582"/>
          <a:ext cx="1611655" cy="161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noProof="0" dirty="0">
              <a:solidFill>
                <a:srgbClr val="002060"/>
              </a:solidFill>
            </a:rPr>
            <a:t>Partage des meilleures pratiques</a:t>
          </a:r>
        </a:p>
      </dsp:txBody>
      <dsp:txXfrm>
        <a:off x="4464311" y="471257"/>
        <a:ext cx="1454305" cy="1454305"/>
      </dsp:txXfrm>
    </dsp:sp>
    <dsp:sp modelId="{AE792CB0-F28F-4302-AF23-5892FE7580CE}">
      <dsp:nvSpPr>
        <dsp:cNvPr id="0" name=""/>
        <dsp:cNvSpPr/>
      </dsp:nvSpPr>
      <dsp:spPr>
        <a:xfrm>
          <a:off x="2650007" y="2128211"/>
          <a:ext cx="1611655" cy="161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noProof="0" dirty="0">
              <a:solidFill>
                <a:srgbClr val="002060"/>
              </a:solidFill>
            </a:rPr>
            <a:t>Historique complet des incidents et solutions</a:t>
          </a:r>
        </a:p>
      </dsp:txBody>
      <dsp:txXfrm>
        <a:off x="2728682" y="2206886"/>
        <a:ext cx="1454305" cy="1454305"/>
      </dsp:txXfrm>
    </dsp:sp>
    <dsp:sp modelId="{54D9C999-3850-4C5C-8199-3EED4EE37EA1}">
      <dsp:nvSpPr>
        <dsp:cNvPr id="0" name=""/>
        <dsp:cNvSpPr/>
      </dsp:nvSpPr>
      <dsp:spPr>
        <a:xfrm>
          <a:off x="4385636" y="2128211"/>
          <a:ext cx="1611655" cy="161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noProof="0" dirty="0">
              <a:solidFill>
                <a:srgbClr val="002060"/>
              </a:solidFill>
            </a:rPr>
            <a:t>Mise à jour continue des analyses de risques</a:t>
          </a:r>
        </a:p>
      </dsp:txBody>
      <dsp:txXfrm>
        <a:off x="4464311" y="2206886"/>
        <a:ext cx="1454305" cy="1454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58CF7-7617-4C33-9712-D2421527672B}" type="datetimeFigureOut">
              <a:rPr lang="fr-FR" smtClean="0"/>
              <a:t>11/01/2025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D28E9-8DBC-4007-905C-B1F659300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13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96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40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335441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0300" y="2811054"/>
            <a:ext cx="6743700" cy="1261295"/>
          </a:xfrm>
          <a:solidFill>
            <a:schemeClr val="bg1"/>
          </a:solidFill>
        </p:spPr>
        <p:txBody>
          <a:bodyPr vert="horz" lIns="180000" tIns="360000" rIns="252000" bIns="180000" rtlCol="0" anchor="t">
            <a:noAutofit/>
          </a:bodyPr>
          <a:lstStyle>
            <a:lvl1pPr algn="r">
              <a:defRPr lang="en-ZA" sz="3000" b="1" spc="-225" dirty="0"/>
            </a:lvl1pPr>
          </a:lstStyle>
          <a:p>
            <a:pPr lvl="0" algn="r" rtl="0"/>
            <a:r>
              <a:rPr lang="fr-FR" noProof="0" dirty="0"/>
              <a:t>Cliquez pour modifier le 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0300" y="4061040"/>
            <a:ext cx="4935141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00025" lvl="0" indent="-200025" algn="ctr" rtl="0"/>
            <a:r>
              <a:rPr lang="fr-FR" noProof="0"/>
              <a:t>Modifiez le style des sous-titres du masque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/>
        </p:nvSpPr>
        <p:spPr>
          <a:xfrm>
            <a:off x="7335441" y="2698612"/>
            <a:ext cx="1808559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</p:spTree>
    <p:extLst>
      <p:ext uri="{BB962C8B-B14F-4D97-AF65-F5344CB8AC3E}">
        <p14:creationId xmlns:p14="http://schemas.microsoft.com/office/powerpoint/2010/main" val="304439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512000"/>
            <a:ext cx="4104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4916" y="1511250"/>
            <a:ext cx="4104085" cy="46800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8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512000"/>
            <a:ext cx="27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6162" y="1511477"/>
            <a:ext cx="2700338" cy="467924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8662" y="1511475"/>
            <a:ext cx="270033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4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512000"/>
            <a:ext cx="162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4809" y="1512000"/>
            <a:ext cx="1620441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6059" y="1512000"/>
            <a:ext cx="1620441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7309" y="1507535"/>
            <a:ext cx="1620441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8559" y="1507535"/>
            <a:ext cx="1620441" cy="468371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15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Espace réservé du numéro de diapositive 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92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9183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94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335441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0300" y="2811054"/>
            <a:ext cx="6743700" cy="1261295"/>
          </a:xfrm>
          <a:solidFill>
            <a:schemeClr val="bg1"/>
          </a:solidFill>
        </p:spPr>
        <p:txBody>
          <a:bodyPr vert="horz" lIns="180000" tIns="360000" rIns="252000" bIns="180000" rtlCol="0" anchor="t">
            <a:noAutofit/>
          </a:bodyPr>
          <a:lstStyle>
            <a:lvl1pPr algn="r">
              <a:defRPr lang="en-ZA" sz="3000" b="1" spc="-225" dirty="0"/>
            </a:lvl1pPr>
          </a:lstStyle>
          <a:p>
            <a:pPr lvl="0" algn="r" rtl="0"/>
            <a:r>
              <a:rPr lang="fr-FR" noProof="0" dirty="0"/>
              <a:t>Cliquez pour modifier le 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0300" y="4061040"/>
            <a:ext cx="4935141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00025" lvl="0" indent="-200025" algn="ctr" rtl="0"/>
            <a:r>
              <a:rPr lang="fr-FR" noProof="0"/>
              <a:t>Modifiez le style des sous-titres du masque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7335441" y="2698612"/>
            <a:ext cx="1808559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</p:spTree>
    <p:extLst>
      <p:ext uri="{BB962C8B-B14F-4D97-AF65-F5344CB8AC3E}">
        <p14:creationId xmlns:p14="http://schemas.microsoft.com/office/powerpoint/2010/main" val="120603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sépar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335441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6775" y="2204792"/>
            <a:ext cx="4467225" cy="1944000"/>
          </a:xfrm>
          <a:solidFill>
            <a:schemeClr val="bg1"/>
          </a:solidFill>
        </p:spPr>
        <p:txBody>
          <a:bodyPr vert="horz" lIns="180000" tIns="324000" rIns="252000" bIns="180000" rtlCol="0" anchor="t">
            <a:noAutofit/>
          </a:bodyPr>
          <a:lstStyle>
            <a:lvl1pPr algn="r">
              <a:defRPr lang="en-ZA" sz="3600" b="1" spc="-225" dirty="0"/>
            </a:lvl1pPr>
          </a:lstStyle>
          <a:p>
            <a:pPr lvl="0" algn="r"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6775" y="4148861"/>
            <a:ext cx="4467225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marL="200025" indent="0" algn="r">
              <a:buNone/>
              <a:defRPr sz="1350">
                <a:solidFill>
                  <a:schemeClr val="bg1"/>
                </a:solidFill>
              </a:defRPr>
            </a:lvl2pPr>
            <a:lvl3pPr marL="407194" indent="0" algn="r">
              <a:buNone/>
              <a:defRPr sz="1350">
                <a:solidFill>
                  <a:schemeClr val="bg1"/>
                </a:solidFill>
              </a:defRPr>
            </a:lvl3pPr>
            <a:lvl4pPr marL="607219" indent="0" algn="r">
              <a:buNone/>
              <a:defRPr sz="1350">
                <a:solidFill>
                  <a:schemeClr val="bg1"/>
                </a:solidFill>
              </a:defRPr>
            </a:lvl4pPr>
            <a:lvl5pPr marL="807244" indent="0" algn="r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/>
        </p:nvSpPr>
        <p:spPr>
          <a:xfrm>
            <a:off x="7335441" y="5247782"/>
            <a:ext cx="1808559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9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sépar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08559" y="1"/>
            <a:ext cx="7335441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75" y="2156226"/>
            <a:ext cx="44685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3600" b="1" spc="-225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1"/>
            <a:ext cx="4467225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200025" indent="0" algn="r">
              <a:buNone/>
              <a:defRPr sz="1350">
                <a:solidFill>
                  <a:schemeClr val="bg1"/>
                </a:solidFill>
              </a:defRPr>
            </a:lvl2pPr>
            <a:lvl3pPr marL="407194" indent="0" algn="r">
              <a:buNone/>
              <a:defRPr sz="1350">
                <a:solidFill>
                  <a:schemeClr val="bg1"/>
                </a:solidFill>
              </a:defRPr>
            </a:lvl3pPr>
            <a:lvl4pPr marL="607219" indent="0" algn="r">
              <a:buNone/>
              <a:defRPr sz="1350">
                <a:solidFill>
                  <a:schemeClr val="bg1"/>
                </a:solidFill>
              </a:defRPr>
            </a:lvl4pPr>
            <a:lvl5pPr marL="807244" indent="0" algn="r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 dirty="0"/>
              <a:t>Modifiez le style des sous-titres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/>
        </p:nvSpPr>
        <p:spPr>
          <a:xfrm>
            <a:off x="0" y="5209682"/>
            <a:ext cx="1808559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1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Text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-1"/>
            <a:ext cx="4572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850" y="3802899"/>
            <a:ext cx="348615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2700" b="1" spc="-2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33850" y="4787900"/>
            <a:ext cx="348615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2668686"/>
            <a:ext cx="4104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/>
        </p:nvSpPr>
        <p:spPr>
          <a:xfrm>
            <a:off x="7011441" y="3700775"/>
            <a:ext cx="1808559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 noProof="0"/>
          </a:p>
        </p:txBody>
      </p:sp>
    </p:spTree>
    <p:extLst>
      <p:ext uri="{BB962C8B-B14F-4D97-AF65-F5344CB8AC3E}">
        <p14:creationId xmlns:p14="http://schemas.microsoft.com/office/powerpoint/2010/main" val="232437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Image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4572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8575" y="1869796"/>
            <a:ext cx="4981425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3600" b="1" spc="-2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38750" y="2994142"/>
            <a:ext cx="4981220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16000" y="3763649"/>
            <a:ext cx="4104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 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/>
        </p:nvSpPr>
        <p:spPr>
          <a:xfrm>
            <a:off x="7331869" y="1762069"/>
            <a:ext cx="1488131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 noProof="0"/>
          </a:p>
        </p:txBody>
      </p:sp>
    </p:spTree>
    <p:extLst>
      <p:ext uri="{BB962C8B-B14F-4D97-AF65-F5344CB8AC3E}">
        <p14:creationId xmlns:p14="http://schemas.microsoft.com/office/powerpoint/2010/main" val="268824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4000" y="1515834"/>
            <a:ext cx="4104000" cy="36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4000" y="2023668"/>
            <a:ext cx="4104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000" y="1516360"/>
            <a:ext cx="4104000" cy="358775"/>
          </a:xfrm>
        </p:spPr>
        <p:txBody>
          <a:bodyPr rtlCol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4916" y="2020360"/>
            <a:ext cx="4104085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9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0" y="5359401"/>
            <a:ext cx="4248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Entrez votre légende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3766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rci de votre atten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335077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798354"/>
            <a:ext cx="2800350" cy="1013684"/>
          </a:xfrm>
          <a:solidFill>
            <a:schemeClr val="bg1"/>
          </a:solidFill>
        </p:spPr>
        <p:txBody>
          <a:bodyPr vert="horz" lIns="108000" tIns="108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3000" b="1" spc="-225" dirty="0"/>
            </a:lvl1pPr>
          </a:lstStyle>
          <a:p>
            <a:pPr lvl="0" algn="r" rtl="0"/>
            <a:r>
              <a:rPr lang="fr-FR" noProof="0" dirty="0"/>
              <a:t>Merci de votre attention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3650" y="3957705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3650" y="4306722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Numéro de téléphone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3650" y="4655739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Poignée E-mail ou Réseaux sociaux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43650" y="5004756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Site web de l’entreprise</a:t>
            </a:r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8" name="Rectangle 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/>
        </p:nvSpPr>
        <p:spPr>
          <a:xfrm>
            <a:off x="6343650" y="2685912"/>
            <a:ext cx="280035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8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6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/>
        </p:nvSpPr>
        <p:spPr>
          <a:xfrm>
            <a:off x="7335076" y="6371351"/>
            <a:ext cx="1484923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/>
        </p:nvSpPr>
        <p:spPr>
          <a:xfrm>
            <a:off x="0" y="6371351"/>
            <a:ext cx="7335077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496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512000"/>
            <a:ext cx="8496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000" y="6439820"/>
            <a:ext cx="4248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0000" y="6371351"/>
            <a:ext cx="324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Zone de texte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/>
        </p:nvSpPr>
        <p:spPr>
          <a:xfrm>
            <a:off x="7402030" y="6419590"/>
            <a:ext cx="1351013" cy="276653"/>
          </a:xfrm>
          <a:prstGeom prst="rect">
            <a:avLst/>
          </a:prstGeom>
          <a:noFill/>
        </p:spPr>
        <p:txBody>
          <a:bodyPr wrap="square" tIns="81000" bIns="0" rtlCol="0" anchor="ctr">
            <a:spAutoFit/>
          </a:bodyPr>
          <a:lstStyle/>
          <a:p>
            <a:pPr algn="ctr" rtl="0">
              <a:lnSpc>
                <a:spcPts val="750"/>
              </a:lnSpc>
            </a:pPr>
            <a:r>
              <a:rPr lang="fr-FR" sz="900" b="1" i="0" spc="-75" noProof="0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675" b="1" i="0" spc="-75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200" b="1" i="0" spc="-75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525" b="0" i="0" spc="105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900" b="0" i="0" spc="105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29" name="Rectangle 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/>
        </p:nvCxnSpPr>
        <p:spPr>
          <a:xfrm flipH="1">
            <a:off x="1" y="6371351"/>
            <a:ext cx="9143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69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6" r:id="rId15"/>
    <p:sldLayoutId id="2147483807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-113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7194" indent="-20716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0721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07244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0726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116" y="2020615"/>
            <a:ext cx="6723529" cy="2295891"/>
          </a:xfrm>
        </p:spPr>
        <p:txBody>
          <a:bodyPr vert="horz" lIns="180000" tIns="162000" rIns="252000" bIns="180000" rtlCol="0" anchor="t">
            <a:noAutofit/>
          </a:bodyPr>
          <a:lstStyle/>
          <a:p>
            <a:r>
              <a:rPr lang="fr-FR" sz="3600" dirty="0">
                <a:solidFill>
                  <a:srgbClr val="C00000"/>
                </a:solidFill>
                <a:latin typeface="Tw Cen MT" panose="020B0602020104020603" pitchFamily="34" charset="0"/>
              </a:rPr>
              <a:t>AMDEC 4.0 : </a:t>
            </a:r>
            <a:br>
              <a:rPr lang="fr-FR" sz="3600" dirty="0">
                <a:solidFill>
                  <a:srgbClr val="C00000"/>
                </a:solidFill>
                <a:latin typeface="Tw Cen MT" panose="020B0602020104020603" pitchFamily="34" charset="0"/>
              </a:rPr>
            </a:br>
            <a:r>
              <a:rPr lang="fr-FR" sz="3600" dirty="0">
                <a:solidFill>
                  <a:srgbClr val="C00000"/>
                </a:solidFill>
                <a:latin typeface="Tw Cen MT" panose="020B0602020104020603" pitchFamily="34" charset="0"/>
              </a:rPr>
              <a:t>La Solution Intelligente pour une Gestion Optimale des Risques Industriels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3504" y="4606288"/>
            <a:ext cx="4935141" cy="512993"/>
          </a:xfrm>
        </p:spPr>
        <p:txBody>
          <a:bodyPr rtlCol="0"/>
          <a:lstStyle/>
          <a:p>
            <a:pPr lvl="0">
              <a:defRPr/>
            </a:pPr>
            <a:r>
              <a:rPr lang="fr-FR" sz="1200" b="1" dirty="0"/>
              <a:t>Révolutionnez votre analyse des risques industriels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0A8047-F974-4DCE-A9EE-63A2632EFD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2726" y="0"/>
            <a:ext cx="877900" cy="658425"/>
          </a:xfrm>
          <a:prstGeom prst="rect">
            <a:avLst/>
          </a:prstGeom>
        </p:spPr>
      </p:pic>
      <p:sp>
        <p:nvSpPr>
          <p:cNvPr id="8" name="Zone de texte 3">
            <a:extLst>
              <a:ext uri="{FF2B5EF4-FFF2-40B4-BE49-F238E27FC236}">
                <a16:creationId xmlns:a16="http://schemas.microsoft.com/office/drawing/2014/main" id="{F1A1ABEC-AE59-4214-99BB-7AA10C5F4FBE}"/>
              </a:ext>
            </a:extLst>
          </p:cNvPr>
          <p:cNvSpPr txBox="1"/>
          <p:nvPr/>
        </p:nvSpPr>
        <p:spPr>
          <a:xfrm>
            <a:off x="7410663" y="3707143"/>
            <a:ext cx="1351013" cy="276653"/>
          </a:xfrm>
          <a:prstGeom prst="rect">
            <a:avLst/>
          </a:prstGeom>
          <a:noFill/>
        </p:spPr>
        <p:txBody>
          <a:bodyPr wrap="square" tIns="81000" bIns="0" rtlCol="0" anchor="ctr">
            <a:spAutoFit/>
          </a:bodyPr>
          <a:lstStyle/>
          <a:p>
            <a:pPr algn="ctr">
              <a:lnSpc>
                <a:spcPts val="750"/>
              </a:lnSpc>
            </a:pPr>
            <a:r>
              <a:rPr lang="fr-FR" sz="900" b="1" spc="-75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675" b="1" spc="-75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200" b="1" spc="-75" dirty="0">
                <a:solidFill>
                  <a:schemeClr val="accent1"/>
                </a:solidFill>
                <a:latin typeface="+mj-lt"/>
              </a:rPr>
            </a:br>
            <a:r>
              <a:rPr lang="fr-FR" sz="525" spc="10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900" spc="10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1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C6B128-EDDC-4B6F-9081-A273CDC783B3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2"/>
                </a:solidFill>
              </a:rPr>
              <a:t>références</a:t>
            </a:r>
          </a:p>
        </p:txBody>
      </p:sp>
      <p:pic>
        <p:nvPicPr>
          <p:cNvPr id="5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57FA5D92-C382-4222-956F-B0016EC1C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23" y="2724087"/>
            <a:ext cx="4933177" cy="183591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05F1DDB-FAE3-4E77-B76F-3F46E502E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41" y="4651979"/>
            <a:ext cx="4548059" cy="183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B21D2ED-8F2E-4EC8-A804-705F3B677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562" y="4651979"/>
            <a:ext cx="4219697" cy="12080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4804F13-AA34-4532-A8CB-6D5852C1A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04" y="2828380"/>
            <a:ext cx="4221171" cy="164268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297AEA7-7DD7-4216-AA7D-3FAF1090493F}"/>
              </a:ext>
            </a:extLst>
          </p:cNvPr>
          <p:cNvSpPr txBox="1"/>
          <p:nvPr/>
        </p:nvSpPr>
        <p:spPr>
          <a:xfrm>
            <a:off x="2151054" y="1981942"/>
            <a:ext cx="4221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Ils nous font confiance </a:t>
            </a:r>
          </a:p>
        </p:txBody>
      </p:sp>
    </p:spTree>
    <p:extLst>
      <p:ext uri="{BB962C8B-B14F-4D97-AF65-F5344CB8AC3E}">
        <p14:creationId xmlns:p14="http://schemas.microsoft.com/office/powerpoint/2010/main" val="3352750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/>
                </a:solidFill>
              </a:rPr>
              <a:t>Contactez-nous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87" y="2271713"/>
            <a:ext cx="7915275" cy="4700587"/>
          </a:xfrm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fr-FR" sz="2400" dirty="0"/>
              <a:t>Démonstration gratuite personnalisée.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400" dirty="0"/>
              <a:t>Accompagnement dans la transition.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400" dirty="0"/>
              <a:t>ROI</a:t>
            </a:r>
            <a:r>
              <a:rPr lang="fr-FR" sz="2000" b="1" dirty="0"/>
              <a:t> (</a:t>
            </a:r>
            <a:r>
              <a:rPr lang="fr-FR" sz="2400" dirty="0"/>
              <a:t>Return on Investment</a:t>
            </a:r>
            <a:r>
              <a:rPr lang="fr-FR" sz="2000" b="1" dirty="0"/>
              <a:t>)</a:t>
            </a:r>
            <a:r>
              <a:rPr lang="fr-FR" sz="2400" dirty="0"/>
              <a:t> calculé pour votre situation.</a:t>
            </a:r>
          </a:p>
          <a:p>
            <a:pPr algn="just"/>
            <a:r>
              <a:rPr lang="fr-FR" sz="2400" dirty="0"/>
              <a:t>Email : </a:t>
            </a:r>
            <a:r>
              <a:rPr lang="fr-FR" sz="2400" noProof="1">
                <a:solidFill>
                  <a:srgbClr val="0070C0"/>
                </a:solidFill>
              </a:rPr>
              <a:t>contact@ramaqs.com</a:t>
            </a:r>
          </a:p>
          <a:p>
            <a:pPr algn="just"/>
            <a:r>
              <a:rPr lang="fr-FR" sz="2400" dirty="0"/>
              <a:t>Téléphone : </a:t>
            </a:r>
            <a:r>
              <a:rPr lang="fr-FR" sz="2400" dirty="0">
                <a:solidFill>
                  <a:srgbClr val="0070C0"/>
                </a:solidFill>
              </a:rPr>
              <a:t>+212 (0)660 73 74 05</a:t>
            </a:r>
          </a:p>
          <a:p>
            <a:pPr algn="just"/>
            <a:r>
              <a:rPr lang="fr-FR" sz="2400" dirty="0"/>
              <a:t>Site web : </a:t>
            </a:r>
            <a:r>
              <a:rPr lang="fr-FR" sz="2400" dirty="0">
                <a:solidFill>
                  <a:srgbClr val="0070C0"/>
                </a:solidFill>
              </a:rPr>
              <a:t>www.ramaqs.com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/>
                </a:solidFill>
              </a:rPr>
              <a:t>Pourquoi choisir AMDEC 4.0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52925"/>
            <a:ext cx="7590092" cy="4476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Dans un environnement industriel toujours plus exigeant, voici les besoins et défis auxquels notre solution répond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b="1" u="sng" dirty="0">
                <a:solidFill>
                  <a:srgbClr val="0070C0"/>
                </a:solidFill>
              </a:rPr>
              <a:t>Anticiper les risques : </a:t>
            </a:r>
            <a:r>
              <a:rPr lang="fr-FR" sz="2400" dirty="0"/>
              <a:t>Les systèmes complexes rendent difficile la prévention des défaillances sans outils adaptés.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b="1" u="sng" dirty="0">
                <a:solidFill>
                  <a:srgbClr val="0070C0"/>
                </a:solidFill>
              </a:rPr>
              <a:t>Respecter des normes strictes </a:t>
            </a:r>
            <a:r>
              <a:rPr lang="fr-FR" sz="2400" b="1" dirty="0">
                <a:solidFill>
                  <a:srgbClr val="0070C0"/>
                </a:solidFill>
              </a:rPr>
              <a:t>: </a:t>
            </a:r>
            <a:r>
              <a:rPr lang="fr-FR" sz="2400" dirty="0"/>
              <a:t>Les entreprises doivent se conformer à des standards comme l'ISO 9001.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b="1" u="sng" dirty="0">
                <a:solidFill>
                  <a:srgbClr val="0070C0"/>
                </a:solidFill>
              </a:rPr>
              <a:t>Réagir rapidement : </a:t>
            </a:r>
            <a:r>
              <a:rPr lang="fr-FR" sz="2400" dirty="0"/>
              <a:t>La réactivité est cruciale face à des problèmes pouvant causer des interruptions d'activité.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b="1" u="sng" dirty="0">
                <a:solidFill>
                  <a:srgbClr val="0070C0"/>
                </a:solidFill>
              </a:rPr>
              <a:t>Optimiser les coûts : </a:t>
            </a:r>
            <a:r>
              <a:rPr lang="fr-FR" sz="2400" dirty="0"/>
              <a:t>Limiter les temps d'arrêt et réduire les dépenses inutiles grâce à une maintenance prédictive.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Solution digitale pour hôtels et résidences">
            <a:extLst>
              <a:ext uri="{FF2B5EF4-FFF2-40B4-BE49-F238E27FC236}">
                <a16:creationId xmlns:a16="http://schemas.microsoft.com/office/drawing/2014/main" id="{5277F619-6B8A-4EC2-B116-4CD43DD39BAD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r="6821"/>
          <a:stretch>
            <a:fillRect/>
          </a:stretch>
        </p:blipFill>
        <p:spPr bwMode="auto">
          <a:xfrm>
            <a:off x="1799632" y="857785"/>
            <a:ext cx="7335440" cy="477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204" y="1515675"/>
            <a:ext cx="5846228" cy="2750420"/>
          </a:xfrm>
        </p:spPr>
        <p:txBody>
          <a:bodyPr rtlCol="0">
            <a:normAutofit/>
          </a:bodyPr>
          <a:lstStyle/>
          <a:p>
            <a:pPr rtl="0"/>
            <a:r>
              <a:rPr lang="fr-FR" sz="4050" dirty="0"/>
              <a:t>AMDEC 4.0 : </a:t>
            </a:r>
            <a:br>
              <a:rPr lang="fr-FR" sz="4050" dirty="0"/>
            </a:br>
            <a:r>
              <a:rPr lang="fr-FR" sz="4050" dirty="0"/>
              <a:t>La Solution Intelligente pour une Gestion Optimale des Risques Industriels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275" y="4266095"/>
            <a:ext cx="3676650" cy="825424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fr-FR" sz="2400" dirty="0"/>
              <a:t>AMDEC 4.0 </a:t>
            </a:r>
          </a:p>
          <a:p>
            <a:pPr rtl="0"/>
            <a:r>
              <a:rPr lang="fr-FR" sz="1100" b="1" dirty="0"/>
              <a:t>Révolutionnez votre analyse des risques industriels</a:t>
            </a:r>
          </a:p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3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039870F-B97D-4CF3-9796-4AF40EE4EE0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6101" y="857250"/>
            <a:ext cx="877900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6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7618667" cy="1499616"/>
          </a:xfrm>
        </p:spPr>
        <p:txBody>
          <a:bodyPr/>
          <a:lstStyle/>
          <a:p>
            <a:r>
              <a:rPr b="1" dirty="0">
                <a:solidFill>
                  <a:schemeClr val="accent2"/>
                </a:solidFill>
              </a:rPr>
              <a:t>Notre Solution : AMDEC 4.0 Intelligence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A0AC93D4-2A52-46CB-9FC4-13EB9EFEAD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910620"/>
              </p:ext>
            </p:extLst>
          </p:nvPr>
        </p:nvGraphicFramePr>
        <p:xfrm>
          <a:off x="333218" y="2609266"/>
          <a:ext cx="8477564" cy="407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B26E47AA-DC06-4743-B8C3-9D281363FC67}"/>
              </a:ext>
            </a:extLst>
          </p:cNvPr>
          <p:cNvSpPr txBox="1"/>
          <p:nvPr/>
        </p:nvSpPr>
        <p:spPr>
          <a:xfrm>
            <a:off x="192024" y="1990703"/>
            <a:ext cx="875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>
                <a:solidFill>
                  <a:srgbClr val="0070C0"/>
                </a:solidFill>
              </a:rPr>
              <a:t>Notre plateforme révolutionne l'Analyse des Modes de Défaillance, de leurs Effets et de leur Criticité (AMDEC) en intégrant les </a:t>
            </a:r>
            <a:r>
              <a:rPr lang="fr-FR" b="1" u="sng" dirty="0">
                <a:solidFill>
                  <a:srgbClr val="0070C0"/>
                </a:solidFill>
              </a:rPr>
              <a:t>technologies de l'Industrie 4.0 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257031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Notre Solution : AMDEC 4.0 Intelligence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14F433C-65EC-42B1-BFA0-B5D79BF5E9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717770"/>
              </p:ext>
            </p:extLst>
          </p:nvPr>
        </p:nvGraphicFramePr>
        <p:xfrm>
          <a:off x="194982" y="2487706"/>
          <a:ext cx="8754035" cy="4213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6F18352A-68D7-4586-8088-C331EE473551}"/>
              </a:ext>
            </a:extLst>
          </p:cNvPr>
          <p:cNvSpPr txBox="1"/>
          <p:nvPr/>
        </p:nvSpPr>
        <p:spPr>
          <a:xfrm>
            <a:off x="768096" y="1961038"/>
            <a:ext cx="5215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002060"/>
                </a:solidFill>
              </a:rPr>
              <a:t>Intelligence Artificielle </a:t>
            </a:r>
            <a:endParaRPr lang="fr-FR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29810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Notre Solution : AMDEC 4.0 Intelligence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14F433C-65EC-42B1-BFA0-B5D79BF5E9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14397"/>
              </p:ext>
            </p:extLst>
          </p:nvPr>
        </p:nvGraphicFramePr>
        <p:xfrm>
          <a:off x="188258" y="2420470"/>
          <a:ext cx="8741429" cy="4280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095EC146-0456-43A5-9068-E47616E305C0}"/>
              </a:ext>
            </a:extLst>
          </p:cNvPr>
          <p:cNvSpPr txBox="1"/>
          <p:nvPr/>
        </p:nvSpPr>
        <p:spPr>
          <a:xfrm>
            <a:off x="768096" y="188331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002060"/>
                </a:solidFill>
              </a:rPr>
              <a:t>Connectivité IoT avancée</a:t>
            </a:r>
            <a:endParaRPr lang="fr-F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1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645313"/>
            <a:ext cx="7290054" cy="131495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Notre Solution : AMDEC 4.0 Intelligence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14F433C-65EC-42B1-BFA0-B5D79BF5E9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348215"/>
              </p:ext>
            </p:extLst>
          </p:nvPr>
        </p:nvGraphicFramePr>
        <p:xfrm>
          <a:off x="282388" y="2568388"/>
          <a:ext cx="8647299" cy="413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D6C5C077-7E53-43A6-83C0-958415A44729}"/>
              </a:ext>
            </a:extLst>
          </p:cNvPr>
          <p:cNvSpPr txBox="1"/>
          <p:nvPr/>
        </p:nvSpPr>
        <p:spPr>
          <a:xfrm>
            <a:off x="768096" y="1960263"/>
            <a:ext cx="57806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002060"/>
                </a:solidFill>
              </a:rPr>
              <a:t>Base de connaissances collaborative</a:t>
            </a:r>
            <a:endParaRPr lang="fr-F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5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/>
                </a:solidFill>
              </a:rPr>
              <a:t>Bénéfices clés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514477"/>
            <a:ext cx="8375904" cy="5499544"/>
          </a:xfrm>
        </p:spPr>
        <p:txBody>
          <a:bodyPr numCol="1"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endParaRPr lang="fr-FR" b="1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fr-FR" sz="2000" b="1" dirty="0">
                <a:solidFill>
                  <a:srgbClr val="0070C0"/>
                </a:solidFill>
                <a:latin typeface="Tw Cen MT" panose="020B0602020104020603" pitchFamily="34" charset="0"/>
              </a:rPr>
              <a:t>1. </a:t>
            </a:r>
            <a:r>
              <a:rPr lang="fr-FR" sz="2000" b="1" u="sng" dirty="0">
                <a:solidFill>
                  <a:srgbClr val="0070C0"/>
                </a:solidFill>
                <a:latin typeface="Tw Cen MT" panose="020B0602020104020603" pitchFamily="34" charset="0"/>
              </a:rPr>
              <a:t>Réduction des coûts :</a:t>
            </a:r>
          </a:p>
          <a:p>
            <a:pPr algn="l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Tw Cen MT" panose="020B0602020104020603" pitchFamily="34" charset="0"/>
              </a:rPr>
              <a:t>  Diminution de 40% des temps d'arrêt non planifiés.</a:t>
            </a:r>
          </a:p>
          <a:p>
            <a:pPr algn="l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Tw Cen MT" panose="020B0602020104020603" pitchFamily="34" charset="0"/>
              </a:rPr>
              <a:t>  Optimisation des interventions de maintenance.</a:t>
            </a:r>
          </a:p>
          <a:p>
            <a:pPr algn="l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Tw Cen MT" panose="020B0602020104020603" pitchFamily="34" charset="0"/>
              </a:rPr>
              <a:t>  Réduction des coûts de non-qualité.</a:t>
            </a:r>
          </a:p>
          <a:p>
            <a:pPr algn="l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Tw Cen MT" panose="020B0602020104020603" pitchFamily="34" charset="0"/>
              </a:rPr>
              <a:t>  Retour sur investissement moyen en moins de 12 mois.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0070C0"/>
                </a:solidFill>
                <a:latin typeface="Tw Cen MT" panose="020B0602020104020603" pitchFamily="34" charset="0"/>
              </a:rPr>
              <a:t>2. </a:t>
            </a:r>
            <a:r>
              <a:rPr lang="fr-FR" sz="2000" b="1" u="sng" dirty="0">
                <a:solidFill>
                  <a:srgbClr val="0070C0"/>
                </a:solidFill>
                <a:latin typeface="Tw Cen MT" panose="020B0602020104020603" pitchFamily="34" charset="0"/>
              </a:rPr>
              <a:t>Gain de productivité :</a:t>
            </a:r>
          </a:p>
          <a:p>
            <a:pPr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Tw Cen MT" panose="020B0602020104020603" pitchFamily="34" charset="0"/>
              </a:rPr>
              <a:t>  Automatisation de 70% des tâches d'analyse.</a:t>
            </a:r>
          </a:p>
          <a:p>
            <a:pPr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Tw Cen MT" panose="020B0602020104020603" pitchFamily="34" charset="0"/>
              </a:rPr>
              <a:t>  Réduction du temps de création des AMDEC.</a:t>
            </a:r>
          </a:p>
          <a:p>
            <a:pPr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Tw Cen MT" panose="020B0602020104020603" pitchFamily="34" charset="0"/>
              </a:rPr>
              <a:t>  Mise à jour dynamique des analyses.</a:t>
            </a:r>
          </a:p>
          <a:p>
            <a:pPr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fr-FR" sz="1800" kern="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Reporting automatisé</a:t>
            </a:r>
            <a:endParaRPr lang="fr-FR" sz="1800" dirty="0">
              <a:latin typeface="Tw Cen MT" panose="020B0602020104020603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 pitchFamily="34" charset="0"/>
              </a:rPr>
              <a:t>3. </a:t>
            </a:r>
            <a:r>
              <a:rPr kumimoji="0" lang="fr-FR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 pitchFamily="34" charset="0"/>
              </a:rPr>
              <a:t>Amélioration de la qualité :</a:t>
            </a:r>
          </a:p>
          <a:p>
            <a:pPr marR="0" lvl="0" fontAlgn="auto">
              <a:lnSpc>
                <a:spcPct val="50000"/>
              </a:lnSpc>
              <a:spcAft>
                <a:spcPts val="200"/>
              </a:spcAft>
              <a:buClr>
                <a:srgbClr val="58B6C0"/>
              </a:buClr>
              <a:buSzPct val="100000"/>
              <a:tabLst/>
              <a:defRPr/>
            </a:pP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  </a:t>
            </a:r>
            <a:r>
              <a:rPr lang="fr-FR" sz="1800" dirty="0">
                <a:latin typeface="Tw Cen MT" panose="020B0602020104020603" pitchFamily="34" charset="0"/>
              </a:rPr>
              <a:t>Détection précoce des risques potentiels.</a:t>
            </a:r>
          </a:p>
          <a:p>
            <a:pPr>
              <a:lnSpc>
                <a:spcPct val="50000"/>
              </a:lnSpc>
              <a:buClr>
                <a:srgbClr val="58B6C0"/>
              </a:buClr>
              <a:defRPr/>
            </a:pPr>
            <a:r>
              <a:rPr lang="fr-FR" sz="1800" dirty="0">
                <a:latin typeface="Tw Cen MT" panose="020B0602020104020603" pitchFamily="34" charset="0"/>
              </a:rPr>
              <a:t>  Traçabilité complète des actions</a:t>
            </a:r>
          </a:p>
          <a:p>
            <a:pPr marR="0" lvl="0" fontAlgn="auto">
              <a:lnSpc>
                <a:spcPct val="50000"/>
              </a:lnSpc>
              <a:spcAft>
                <a:spcPts val="200"/>
              </a:spcAft>
              <a:buClr>
                <a:srgbClr val="58B6C0"/>
              </a:buClr>
              <a:buSzPct val="100000"/>
              <a:tabLst/>
              <a:defRPr/>
            </a:pPr>
            <a:r>
              <a:rPr lang="fr-FR" sz="1800" dirty="0">
                <a:latin typeface="Tw Cen MT" panose="020B0602020104020603" pitchFamily="34" charset="0"/>
              </a:rPr>
              <a:t>  Conformité aux normes ISO 9001.</a:t>
            </a:r>
          </a:p>
          <a:p>
            <a:pPr>
              <a:lnSpc>
                <a:spcPct val="50000"/>
              </a:lnSpc>
              <a:buClr>
                <a:srgbClr val="58B6C0"/>
              </a:buClr>
              <a:defRPr/>
            </a:pPr>
            <a:r>
              <a:rPr lang="fr-FR" sz="1800" dirty="0">
                <a:latin typeface="Tw Cen MT" panose="020B0602020104020603" pitchFamily="34" charset="0"/>
              </a:rPr>
              <a:t>  Amélioration continue facilitée</a:t>
            </a:r>
          </a:p>
          <a:p>
            <a:pPr marL="91440" marR="0" lvl="0" indent="-91440" algn="l" defTabSz="914377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fr-FR" sz="1800" b="1" dirty="0">
              <a:latin typeface="Tw Cen MT" panose="020B0602020104020603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sz="1800" b="1" dirty="0">
              <a:latin typeface="Tw Cen MT" panose="020B0602020104020603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sz="1800" b="1" dirty="0">
              <a:latin typeface="Tw Cen MT" panose="020B0602020104020603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sz="1800" b="1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fr-FR" sz="1800" b="1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/>
                </a:solidFill>
              </a:rPr>
              <a:t>NOS OFFRES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29" y="1438836"/>
            <a:ext cx="8041342" cy="4666142"/>
          </a:xfrm>
        </p:spPr>
        <p:txBody>
          <a:bodyPr numCol="3">
            <a:noAutofit/>
          </a:bodyPr>
          <a:lstStyle/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    Pack Essentiel</a:t>
            </a:r>
            <a:endParaRPr lang="fr-FR" sz="1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Accès à la plateforme AMDEC 4.0</a:t>
            </a:r>
            <a:endParaRPr lang="fr-FR" sz="1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5 utilisateurs simultanés</a:t>
            </a:r>
            <a:endParaRPr lang="fr-FR" sz="1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Support technique par email</a:t>
            </a:r>
            <a:endParaRPr lang="fr-FR" sz="1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Mises à jour régulières</a:t>
            </a: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800" kern="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800" kern="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800" kern="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800" kern="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800" kern="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800" kern="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800" kern="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800" kern="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800" kern="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fr-FR" sz="1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fr-FR" sz="1800" b="1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Pack Business</a:t>
            </a:r>
            <a:endParaRPr lang="fr-FR" sz="1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Fonctionnalités Pack Essentiel</a:t>
            </a:r>
            <a:endParaRPr lang="fr-FR" sz="1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Utilisateurs illimités</a:t>
            </a:r>
            <a:endParaRPr lang="fr-FR" sz="1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Support prioritaire 24/7</a:t>
            </a:r>
            <a:endParaRPr lang="fr-FR" sz="1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Formation personnalisée</a:t>
            </a:r>
            <a:endParaRPr lang="fr-FR" sz="1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Intégration IoT avancée</a:t>
            </a: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800" kern="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800" kern="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800" kern="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800" kern="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fr-FR" sz="1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fr-FR" sz="1800" kern="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fr-FR" sz="1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fr-FR" sz="1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5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fr-FR" sz="1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fr-FR" sz="1800" b="1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Pack Enterprise</a:t>
            </a:r>
            <a:endParaRPr lang="fr-FR" sz="1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Solution sur mesure</a:t>
            </a:r>
            <a:endParaRPr lang="fr-FR" sz="1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Déploiement sur site possible</a:t>
            </a:r>
            <a:endParaRPr lang="fr-FR" sz="1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Accompagnement dédié</a:t>
            </a:r>
            <a:endParaRPr lang="fr-FR" sz="1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API complète pour intégration</a:t>
            </a:r>
            <a:endParaRPr lang="fr-FR" sz="1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342939725"/>
      </p:ext>
    </p:extLst>
  </p:cSld>
  <p:clrMapOvr>
    <a:masterClrMapping/>
  </p:clrMapOvr>
</p:sld>
</file>

<file path=ppt/theme/theme1.xml><?xml version="1.0" encoding="utf-8"?>
<a:theme xmlns:a="http://schemas.openxmlformats.org/drawingml/2006/main" name="Caneva presentation commercial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838_TF16411250.potx" id="{C47F33A4-2C66-428E-B1F4-6919DFF55AE7}" vid="{0C76DC9B-55F5-4846-BECF-7B5783C0B8F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Caneva presentation commerciale 2</Template>
  <TotalTime>1650</TotalTime>
  <Words>502</Words>
  <Application>Microsoft Office PowerPoint</Application>
  <PresentationFormat>Affichage à l'écran (4:3)</PresentationFormat>
  <Paragraphs>104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Candara</vt:lpstr>
      <vt:lpstr>Corbel</vt:lpstr>
      <vt:lpstr>Courier New</vt:lpstr>
      <vt:lpstr>Symbol</vt:lpstr>
      <vt:lpstr>Times New Roman</vt:lpstr>
      <vt:lpstr>Tw Cen MT</vt:lpstr>
      <vt:lpstr>Wingdings</vt:lpstr>
      <vt:lpstr>Caneva presentation commerciale 2</vt:lpstr>
      <vt:lpstr>AMDEC 4.0 :  La Solution Intelligente pour une Gestion Optimale des Risques Industriels</vt:lpstr>
      <vt:lpstr>Pourquoi choisir AMDEC 4.0 ?</vt:lpstr>
      <vt:lpstr>AMDEC 4.0 :  La Solution Intelligente pour une Gestion Optimale des Risques Industriels</vt:lpstr>
      <vt:lpstr>Notre Solution : AMDEC 4.0 Intelligence</vt:lpstr>
      <vt:lpstr>Notre Solution : AMDEC 4.0 Intelligence</vt:lpstr>
      <vt:lpstr>Notre Solution : AMDEC 4.0 Intelligence</vt:lpstr>
      <vt:lpstr>Notre Solution : AMDEC 4.0 Intelligence</vt:lpstr>
      <vt:lpstr>Bénéfices clés</vt:lpstr>
      <vt:lpstr>NOS OFFRES</vt:lpstr>
      <vt:lpstr>Présentation PowerPoint</vt:lpstr>
      <vt:lpstr>Contactez-nous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AMDEC 4.0 :  La Solution Intelligente pour une Gestion Optimale des Risques Industriels</dc:title>
  <dc:subject/>
  <dc:creator/>
  <cp:keywords/>
  <dc:description>generated using python-pptx</dc:description>
  <cp:lastModifiedBy>chorok elfoula</cp:lastModifiedBy>
  <cp:revision>22</cp:revision>
  <dcterms:created xsi:type="dcterms:W3CDTF">2013-01-27T09:14:16Z</dcterms:created>
  <dcterms:modified xsi:type="dcterms:W3CDTF">2025-01-11T08:45:00Z</dcterms:modified>
  <cp:category/>
</cp:coreProperties>
</file>