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7" r:id="rId3"/>
    <p:sldMasterId id="2147483687" r:id="rId4"/>
    <p:sldMasterId id="2147483699" r:id="rId5"/>
  </p:sldMasterIdLst>
  <p:notesMasterIdLst>
    <p:notesMasterId r:id="rId18"/>
  </p:notesMasterIdLst>
  <p:handoutMasterIdLst>
    <p:handoutMasterId r:id="rId19"/>
  </p:handoutMasterIdLst>
  <p:sldIdLst>
    <p:sldId id="298" r:id="rId6"/>
    <p:sldId id="299" r:id="rId7"/>
    <p:sldId id="283" r:id="rId8"/>
    <p:sldId id="284" r:id="rId9"/>
    <p:sldId id="304" r:id="rId10"/>
    <p:sldId id="301" r:id="rId11"/>
    <p:sldId id="300" r:id="rId12"/>
    <p:sldId id="302" r:id="rId13"/>
    <p:sldId id="306" r:id="rId14"/>
    <p:sldId id="305" r:id="rId15"/>
    <p:sldId id="294" r:id="rId16"/>
    <p:sldId id="29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67" d="100"/>
          <a:sy n="67" d="100"/>
        </p:scale>
        <p:origin x="4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11/01/2025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11/01/2025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2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1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357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7068244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833882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901955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171346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6625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0808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197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5665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18676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3444374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03506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8616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16526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8244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8338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05066783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035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60151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99510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7733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49987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5648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682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538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6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02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0151393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565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007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207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02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15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936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6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1074093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912927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012338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4569813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193771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025E-5AC0-45A1-BD23-9A23D6C81F05}" type="datetimeFigureOut">
              <a:rPr lang="fr-FR" smtClean="0"/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B673-3EC7-45D0-9479-38F56A7F76F1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17F5A-2827-4614-9016-3AC318779E31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: Forme 30">
            <a:extLst>
              <a:ext uri="{FF2B5EF4-FFF2-40B4-BE49-F238E27FC236}">
                <a16:creationId xmlns:a16="http://schemas.microsoft.com/office/drawing/2014/main" id="{1050759D-5998-42E3-AFA3-961DAE76305E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Zone de texte 3">
            <a:extLst>
              <a:ext uri="{FF2B5EF4-FFF2-40B4-BE49-F238E27FC236}">
                <a16:creationId xmlns:a16="http://schemas.microsoft.com/office/drawing/2014/main" id="{AD14C784-F25E-43DE-A762-28A4BA11C67F}"/>
              </a:ext>
            </a:extLst>
          </p:cNvPr>
          <p:cNvSpPr txBox="1"/>
          <p:nvPr userDrawn="1"/>
        </p:nvSpPr>
        <p:spPr>
          <a:xfrm>
            <a:off x="9869374" y="6380952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C9E1-7495-4B0B-9CB5-61D3CC5AC09F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28">
            <a:extLst>
              <a:ext uri="{FF2B5EF4-FFF2-40B4-BE49-F238E27FC236}">
                <a16:creationId xmlns:a16="http://schemas.microsoft.com/office/drawing/2014/main" id="{09768768-7EAE-477C-A4BD-EAC9D21FAF10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31DBF4-A21A-40CB-8B05-0E3DCA639B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4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5" r:id="rId16"/>
    <p:sldLayoutId id="2147483686" r:id="rId17"/>
    <p:sldLayoutId id="2147483662" r:id="rId18"/>
    <p:sldLayoutId id="2147483660" r:id="rId19"/>
    <p:sldLayoutId id="2147483650" r:id="rId20"/>
    <p:sldLayoutId id="2147483652" r:id="rId21"/>
    <p:sldLayoutId id="2147483656" r:id="rId22"/>
    <p:sldLayoutId id="2147483657" r:id="rId23"/>
    <p:sldLayoutId id="2147483655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11/01/2025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860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796961"/>
            <a:ext cx="8991600" cy="1010366"/>
          </a:xfrm>
        </p:spPr>
        <p:txBody>
          <a:bodyPr tIns="216000" rtlCol="0"/>
          <a:lstStyle/>
          <a:p>
            <a:r>
              <a:rPr lang="fr-FR" sz="60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AkdiTech 360°</a:t>
            </a:r>
            <a:endParaRPr lang="fr-MA" sz="60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807327"/>
            <a:ext cx="6580188" cy="718953"/>
          </a:xfrm>
        </p:spPr>
        <p:txBody>
          <a:bodyPr rtlCol="0"/>
          <a:lstStyle/>
          <a:p>
            <a:r>
              <a:rPr lang="fr-FR" sz="1800" dirty="0"/>
              <a:t>Solution intégrée de transformation digitale pour les établissements Akdital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9880884" y="3807327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accompagnement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10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162" r="9162"/>
          <a:stretch/>
        </p:blipFill>
        <p:spPr bwMode="auto">
          <a:xfrm>
            <a:off x="426000" y="1347116"/>
            <a:ext cx="4589753" cy="37187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6B9B39-3B0C-467A-B8D6-A8AC3E07F124}"/>
              </a:ext>
            </a:extLst>
          </p:cNvPr>
          <p:cNvSpPr txBox="1"/>
          <p:nvPr/>
        </p:nvSpPr>
        <p:spPr>
          <a:xfrm>
            <a:off x="5661036" y="1272959"/>
            <a:ext cx="6104964" cy="458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accompagnement spécial sur 12 mois reparti comme suit: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b="1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Mois 1-3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Audit et planification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Infrastructure core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initiale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Pilote clinique test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Mois 4-8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 progressif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systèmes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avancée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continue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Mois 9-12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 complet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Analytics groupe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Excellence opérationnelle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 continue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6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52" y="1748251"/>
            <a:ext cx="5654586" cy="21043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519" y="3852642"/>
            <a:ext cx="5119481" cy="20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1" y="3865563"/>
            <a:ext cx="4949939" cy="11961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397" y="1851572"/>
            <a:ext cx="4747753" cy="18476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4380" y="2621068"/>
            <a:ext cx="3277345" cy="571996"/>
          </a:xfrm>
        </p:spPr>
        <p:txBody>
          <a:bodyPr tIns="108000" rtlCol="0"/>
          <a:lstStyle/>
          <a:p>
            <a:pPr algn="ctr" rtl="0">
              <a:lnSpc>
                <a:spcPct val="70000"/>
              </a:lnSpc>
            </a:pPr>
            <a:r>
              <a:rPr lang="fr-FR" sz="4000" dirty="0"/>
              <a:t>Contact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4380" y="3209618"/>
            <a:ext cx="3277346" cy="316800"/>
          </a:xfrm>
        </p:spPr>
        <p:txBody>
          <a:bodyPr rtlCol="0">
            <a:normAutofit fontScale="62500" lnSpcReduction="20000"/>
          </a:bodyPr>
          <a:lstStyle/>
          <a:p>
            <a:pPr algn="ctr"/>
            <a:r>
              <a:rPr lang="fr-MA" dirty="0"/>
              <a:t>+</a:t>
            </a:r>
            <a:r>
              <a:rPr lang="fr-MA" b="1" dirty="0">
                <a:cs typeface="Calibri"/>
              </a:rPr>
              <a:t>212 660 737405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4378" y="3524835"/>
            <a:ext cx="3277347" cy="316800"/>
          </a:xfrm>
        </p:spPr>
        <p:txBody>
          <a:bodyPr rtlCol="0">
            <a:normAutofit fontScale="62500" lnSpcReduction="20000"/>
          </a:bodyPr>
          <a:lstStyle/>
          <a:p>
            <a:pPr marL="33020" lvl="0" algn="ctr">
              <a:defRPr/>
            </a:pPr>
            <a:r>
              <a:rPr lang="fr-MA" b="1" dirty="0">
                <a:cs typeface="Calibri"/>
              </a:rPr>
              <a:t>contact@ramaqs.com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4377" y="3828905"/>
            <a:ext cx="3277348" cy="316800"/>
          </a:xfrm>
        </p:spPr>
        <p:txBody>
          <a:bodyPr rtlCol="0">
            <a:normAutofit fontScale="62500" lnSpcReduction="20000"/>
          </a:bodyPr>
          <a:lstStyle/>
          <a:p>
            <a:pPr marL="33020" lvl="0" algn="ctr">
              <a:defRPr/>
            </a:pPr>
            <a:r>
              <a:rPr lang="fr-MA" b="1" dirty="0">
                <a:cs typeface="Calibri"/>
              </a:rPr>
              <a:t>www.ramaqs.com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12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C947-227A-49D9-9BC7-137B15A2A951}"/>
              </a:ext>
            </a:extLst>
          </p:cNvPr>
          <p:cNvSpPr/>
          <p:nvPr/>
        </p:nvSpPr>
        <p:spPr>
          <a:xfrm>
            <a:off x="2518304" y="990655"/>
            <a:ext cx="6754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sz="2400" b="1" i="1" dirty="0"/>
              <a:t>Transformez vos établissements pour l'excellence médicale digitale.</a:t>
            </a:r>
            <a:endParaRPr lang="fr-FR" sz="24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2F851D-66FB-491C-84CB-81F7CA3A4FEF}"/>
              </a:ext>
            </a:extLst>
          </p:cNvPr>
          <p:cNvSpPr/>
          <p:nvPr/>
        </p:nvSpPr>
        <p:spPr>
          <a:xfrm>
            <a:off x="4145611" y="4294053"/>
            <a:ext cx="32661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i="1" dirty="0"/>
          </a:p>
          <a:p>
            <a:pPr algn="ctr"/>
            <a:r>
              <a:rPr lang="fr-FR" sz="1200" i="1" dirty="0"/>
              <a:t>Demandez une démonstration personnalisée et découvrez comment digitaliser vos établissements</a:t>
            </a:r>
          </a:p>
          <a:p>
            <a:pPr algn="ctr"/>
            <a:endParaRPr lang="fr-FR" sz="16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B7227EC-BCEA-45ED-978C-99560583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75" y="125919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73" y="178729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73" y="2886902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73" y="3440690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offre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232474" y="4090451"/>
            <a:ext cx="3089397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Impact prévu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6" y="4661790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engagement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517493" y="-158956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24189" y="3106072"/>
            <a:ext cx="40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AkdiTech 360°</a:t>
            </a:r>
            <a:endParaRPr lang="fr-MA" sz="32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0F4371-5A91-450A-99B1-36B88188FE4B}"/>
              </a:ext>
            </a:extLst>
          </p:cNvPr>
          <p:cNvSpPr/>
          <p:nvPr/>
        </p:nvSpPr>
        <p:spPr>
          <a:xfrm>
            <a:off x="5232476" y="5234583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accompagnement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9AC22-481F-4A35-BE7C-46818F7444FD}"/>
              </a:ext>
            </a:extLst>
          </p:cNvPr>
          <p:cNvSpPr/>
          <p:nvPr/>
        </p:nvSpPr>
        <p:spPr>
          <a:xfrm>
            <a:off x="5232474" y="5775228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232473" y="2352521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</a:t>
            </a:r>
          </a:p>
        </p:txBody>
      </p:sp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rtlCol="0"/>
          <a:lstStyle/>
          <a:p>
            <a:r>
              <a:rPr lang="fr-FR" sz="2400" dirty="0"/>
              <a:t>Vos défis</a:t>
            </a:r>
          </a:p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A6F5F-A98B-474C-AFC8-E7B20FEA5616}"/>
              </a:ext>
            </a:extLst>
          </p:cNvPr>
          <p:cNvSpPr/>
          <p:nvPr/>
        </p:nvSpPr>
        <p:spPr>
          <a:xfrm>
            <a:off x="432000" y="1494690"/>
            <a:ext cx="56619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MA" sz="2800" dirty="0"/>
          </a:p>
          <a:p>
            <a:pPr marL="0" indent="0">
              <a:buNone/>
            </a:pPr>
            <a:r>
              <a:rPr lang="fr-FR" sz="2000" dirty="0"/>
              <a:t>Le groupe hospitalier Akdital, leader de la santé privée au Maroc, fait face à des défis majeurs :</a:t>
            </a:r>
          </a:p>
          <a:p>
            <a:pPr marL="0" indent="0">
              <a:buNone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Harmonisation des pratiques entre établissements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Optimisation du parcours patient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Excellence des soins à grande échelle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Gestion efficiente multi-sites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Conformité aux standards internationaux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16932"/>
            <a:ext cx="340836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096000" y="1386681"/>
            <a:ext cx="6907306" cy="53347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plateforme sur mesure pour le groupe Akdital :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Parcours Patient Digital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 de rendez-vous multicanal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Dossier médical électronique unifié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 patient Akdital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Téléconsultation intégrée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Paiement électronique sécurisé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sz="16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Médicale Avancée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DPI (Dossier Patient Informatisé)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PACS centralisé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Prescription électronique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Workflow médical intelligent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Aide à la décision clinique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sz="1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Pilotage Multi-établissements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Dashboard groupe en temps réel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centralisée des ressources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Analytics avancés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Reporting automatisé</a:t>
            </a:r>
          </a:p>
          <a:p>
            <a:pPr marL="285750" indent="-285750">
              <a:lnSpc>
                <a:spcPct val="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KPIs personnalisés Akdital</a:t>
            </a:r>
          </a:p>
          <a:p>
            <a:pPr lvl="0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810" y="1447253"/>
            <a:ext cx="4933330" cy="4933330"/>
          </a:xfrm>
          <a:prstGeom prst="rect">
            <a:avLst/>
          </a:prstGeom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C699CAF-E9FF-49CD-A229-D52D556C1A97}"/>
              </a:ext>
            </a:extLst>
          </p:cNvPr>
          <p:cNvSpPr txBox="1">
            <a:spLocks/>
          </p:cNvSpPr>
          <p:nvPr/>
        </p:nvSpPr>
        <p:spPr>
          <a:xfrm>
            <a:off x="3322638" y="281979"/>
            <a:ext cx="4902200" cy="110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AkdiTech 360°</a:t>
            </a:r>
          </a:p>
          <a:p>
            <a:r>
              <a:rPr lang="fr-FR" sz="1200" dirty="0"/>
              <a:t>Solution intégrée de transformation digitale pour les établissements Akdital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1309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/>
              <a:t>Fonctionnalités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199093" y="806099"/>
            <a:ext cx="6907306" cy="56220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Fonctionnalités innovantes</a:t>
            </a:r>
          </a:p>
          <a:p>
            <a:endParaRPr lang="fr-FR" sz="2400" dirty="0"/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les patients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Application mobile Akdital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Portail patient personnalisé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Rappels automatiques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Téléconsultation HD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post-consultation</a:t>
            </a: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le personnel soignant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Interface médicale unifiée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Accès mobile sécurisé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 inter-services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Protocoles standardisés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continue digital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Pour l'administration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centralisée groupe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Facturation automatisée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 des assurances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Approvisionnement intelligent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Intelligence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810" y="1750285"/>
            <a:ext cx="5033629" cy="3357430"/>
          </a:xfrm>
          <a:prstGeom prst="rect">
            <a:avLst/>
          </a:prstGeom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1309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Bénéfices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810" y="1749589"/>
            <a:ext cx="4351659" cy="2581983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5795682" y="748932"/>
            <a:ext cx="5964317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Bénéfices concrets </a:t>
            </a:r>
          </a:p>
          <a:p>
            <a:endParaRPr lang="fr-FR" sz="1600" b="1" dirty="0">
              <a:solidFill>
                <a:schemeClr val="accent3"/>
              </a:solidFill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Excellence médicale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Qualité des soins améliorée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Erreurs médicales -90%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Coordination optimisée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Protocoles standardisés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Décisions éclairées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Efficience opérationnelle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Productivité +40%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Coûts administratifs -30%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Occupation optimisée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Stocks optimisés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rapide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Satisfaction patient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NPS +40 points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Temps d'attente -60%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Expérience fluide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personnalisé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Fidélisation accrue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offre Akdital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862919" y="1206209"/>
            <a:ext cx="3751728" cy="51296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1 : Fondation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Infrastructure centrale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DPI base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Portail patient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initiale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24/7</a:t>
            </a:r>
            <a:endParaRPr lang="fr-FR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2 : Advanced Care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Intelligence artificielle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Télémédecine avancée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Analytics groupe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PACS multi-sites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complète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Phase 3 : Excellence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 continue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R&amp;D personnalisée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Excellence opérationnelle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Expansion facilitée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digital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MA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9" y="1797111"/>
            <a:ext cx="3513988" cy="28471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Impact prévu pour Akdital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709" b="709"/>
          <a:stretch/>
        </p:blipFill>
        <p:spPr bwMode="auto">
          <a:xfrm>
            <a:off x="466898" y="2131594"/>
            <a:ext cx="3545925" cy="28730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A6B9B39-3B0C-467A-B8D6-A8AC3E07F124}"/>
              </a:ext>
            </a:extLst>
          </p:cNvPr>
          <p:cNvSpPr txBox="1"/>
          <p:nvPr/>
        </p:nvSpPr>
        <p:spPr>
          <a:xfrm>
            <a:off x="5501769" y="1640080"/>
            <a:ext cx="6104964" cy="436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Clinique pilote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en 12 mois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Satisfaction patient 95%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Efficacité +45%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Zéro incident majeur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 groupe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Standardisation réussie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Économies d'échelle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Qualité harmonisée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renforcé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8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Engagement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230472" y="913821"/>
            <a:ext cx="3751728" cy="54066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</a:t>
            </a: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rtise dédiée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Équipe locale dédiée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Expertise santé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permanent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continue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stratégique</a:t>
            </a: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Garanties de performance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SLA garantis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Disponibilité 99.99%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Sécurité maximale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Évolutivité assurée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totale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Conformité et sécurité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Loi 09-08 (Protection des données)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Standards médicaux internationaux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Certification ISO 27001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HIPAA compliant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Hébergement santé certifié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043" r="22043"/>
          <a:stretch/>
        </p:blipFill>
        <p:spPr bwMode="auto">
          <a:xfrm>
            <a:off x="752648" y="1823034"/>
            <a:ext cx="3964199" cy="32119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47861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58C1BA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Iot ems Hotel</Template>
  <TotalTime>0</TotalTime>
  <Words>503</Words>
  <Application>Microsoft Office PowerPoint</Application>
  <PresentationFormat>Grand écran</PresentationFormat>
  <Paragraphs>202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Algerian</vt:lpstr>
      <vt:lpstr>Arial</vt:lpstr>
      <vt:lpstr>Book Antiqua</vt:lpstr>
      <vt:lpstr>Calibri</vt:lpstr>
      <vt:lpstr>Calibri Light</vt:lpstr>
      <vt:lpstr>Lucida Sans Typewriter</vt:lpstr>
      <vt:lpstr>Symbol</vt:lpstr>
      <vt:lpstr>Times New Roman</vt:lpstr>
      <vt:lpstr>Trebuchet MS</vt:lpstr>
      <vt:lpstr>Wingdings</vt:lpstr>
      <vt:lpstr>2_Thème Office</vt:lpstr>
      <vt:lpstr>Thème Office</vt:lpstr>
      <vt:lpstr>1_Thème Office</vt:lpstr>
      <vt:lpstr>AkdiTech 360°</vt:lpstr>
      <vt:lpstr>Sommaire</vt:lpstr>
      <vt:lpstr>Votre besoin </vt:lpstr>
      <vt:lpstr>Notre solution</vt:lpstr>
      <vt:lpstr>Fonctionnalités</vt:lpstr>
      <vt:lpstr>Bénéfices</vt:lpstr>
      <vt:lpstr>Notre offre Akdital</vt:lpstr>
      <vt:lpstr>Impact prévu pour Akdital</vt:lpstr>
      <vt:lpstr>Notre Engagement </vt:lpstr>
      <vt:lpstr>Notre accompagnement </vt:lpstr>
      <vt:lpstr>Références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2025-01-10T10:42:54Z</dcterms:created>
  <dcterms:modified xsi:type="dcterms:W3CDTF">2025-01-11T10:12:08Z</dcterms:modified>
</cp:coreProperties>
</file>