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7" r:id="rId3"/>
  </p:sldMasterIdLst>
  <p:notesMasterIdLst>
    <p:notesMasterId r:id="rId14"/>
  </p:notesMasterIdLst>
  <p:sldIdLst>
    <p:sldId id="298" r:id="rId4"/>
    <p:sldId id="299" r:id="rId5"/>
    <p:sldId id="284" r:id="rId6"/>
    <p:sldId id="309" r:id="rId7"/>
    <p:sldId id="301" r:id="rId8"/>
    <p:sldId id="308" r:id="rId9"/>
    <p:sldId id="306" r:id="rId10"/>
    <p:sldId id="305" r:id="rId11"/>
    <p:sldId id="294" r:id="rId12"/>
    <p:sldId id="30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qs Consulting" userId="f5b209d29644a1a3" providerId="LiveId" clId="{3E5F9266-2AF0-49F6-B487-C055F58358F8}"/>
    <pc:docChg chg="modSld">
      <pc:chgData name="Ramaqs Consulting" userId="f5b209d29644a1a3" providerId="LiveId" clId="{3E5F9266-2AF0-49F6-B487-C055F58358F8}" dt="2025-01-13T09:53:18.114" v="10" actId="1076"/>
      <pc:docMkLst>
        <pc:docMk/>
      </pc:docMkLst>
      <pc:sldChg chg="modSp">
        <pc:chgData name="Ramaqs Consulting" userId="f5b209d29644a1a3" providerId="LiveId" clId="{3E5F9266-2AF0-49F6-B487-C055F58358F8}" dt="2025-01-13T09:52:38.094" v="1" actId="1076"/>
        <pc:sldMkLst>
          <pc:docMk/>
          <pc:sldMk cId="3188837873" sldId="284"/>
        </pc:sldMkLst>
        <pc:graphicFrameChg chg="mod">
          <ac:chgData name="Ramaqs Consulting" userId="f5b209d29644a1a3" providerId="LiveId" clId="{3E5F9266-2AF0-49F6-B487-C055F58358F8}" dt="2025-01-13T09:52:32.124" v="0" actId="1076"/>
          <ac:graphicFrameMkLst>
            <pc:docMk/>
            <pc:sldMk cId="3188837873" sldId="284"/>
            <ac:graphicFrameMk id="3" creationId="{CFA4F867-8224-4990-B16C-04EB6D6FB5AF}"/>
          </ac:graphicFrameMkLst>
        </pc:graphicFrameChg>
        <pc:picChg chg="mod">
          <ac:chgData name="Ramaqs Consulting" userId="f5b209d29644a1a3" providerId="LiveId" clId="{3E5F9266-2AF0-49F6-B487-C055F58358F8}" dt="2025-01-13T09:52:38.094" v="1" actId="1076"/>
          <ac:picMkLst>
            <pc:docMk/>
            <pc:sldMk cId="3188837873" sldId="284"/>
            <ac:picMk id="10" creationId="{8A968C0F-C51A-4966-AB7F-A7EADAD25CA2}"/>
          </ac:picMkLst>
        </pc:picChg>
      </pc:sldChg>
      <pc:sldChg chg="modSp">
        <pc:chgData name="Ramaqs Consulting" userId="f5b209d29644a1a3" providerId="LiveId" clId="{3E5F9266-2AF0-49F6-B487-C055F58358F8}" dt="2025-01-13T09:53:09.498" v="8" actId="1076"/>
        <pc:sldMkLst>
          <pc:docMk/>
          <pc:sldMk cId="3347090646" sldId="301"/>
        </pc:sldMkLst>
        <pc:picChg chg="mod">
          <ac:chgData name="Ramaqs Consulting" userId="f5b209d29644a1a3" providerId="LiveId" clId="{3E5F9266-2AF0-49F6-B487-C055F58358F8}" dt="2025-01-13T09:53:09.498" v="8" actId="1076"/>
          <ac:picMkLst>
            <pc:docMk/>
            <pc:sldMk cId="3347090646" sldId="301"/>
            <ac:picMk id="9" creationId="{BD1235C4-DDF7-496F-A97B-7ADA62ADDEF2}"/>
          </ac:picMkLst>
        </pc:picChg>
      </pc:sldChg>
      <pc:sldChg chg="modSp">
        <pc:chgData name="Ramaqs Consulting" userId="f5b209d29644a1a3" providerId="LiveId" clId="{3E5F9266-2AF0-49F6-B487-C055F58358F8}" dt="2025-01-13T09:52:42.506" v="2" actId="1076"/>
        <pc:sldMkLst>
          <pc:docMk/>
          <pc:sldMk cId="960502725" sldId="304"/>
        </pc:sldMkLst>
        <pc:picChg chg="mod">
          <ac:chgData name="Ramaqs Consulting" userId="f5b209d29644a1a3" providerId="LiveId" clId="{3E5F9266-2AF0-49F6-B487-C055F58358F8}" dt="2025-01-13T09:52:42.506" v="2" actId="1076"/>
          <ac:picMkLst>
            <pc:docMk/>
            <pc:sldMk cId="960502725" sldId="304"/>
            <ac:picMk id="9" creationId="{CB53F6A0-0E11-40C9-8299-42F1B72F045E}"/>
          </ac:picMkLst>
        </pc:picChg>
      </pc:sldChg>
      <pc:sldChg chg="modSp">
        <pc:chgData name="Ramaqs Consulting" userId="f5b209d29644a1a3" providerId="LiveId" clId="{3E5F9266-2AF0-49F6-B487-C055F58358F8}" dt="2025-01-13T09:53:18.114" v="10" actId="1076"/>
        <pc:sldMkLst>
          <pc:docMk/>
          <pc:sldMk cId="449465429" sldId="305"/>
        </pc:sldMkLst>
        <pc:spChg chg="mod">
          <ac:chgData name="Ramaqs Consulting" userId="f5b209d29644a1a3" providerId="LiveId" clId="{3E5F9266-2AF0-49F6-B487-C055F58358F8}" dt="2025-01-13T09:53:16.402" v="9" actId="1076"/>
          <ac:spMkLst>
            <pc:docMk/>
            <pc:sldMk cId="449465429" sldId="305"/>
            <ac:spMk id="13" creationId="{AA6B9B39-3B0C-467A-B8D6-A8AC3E07F124}"/>
          </ac:spMkLst>
        </pc:spChg>
        <pc:picChg chg="mod">
          <ac:chgData name="Ramaqs Consulting" userId="f5b209d29644a1a3" providerId="LiveId" clId="{3E5F9266-2AF0-49F6-B487-C055F58358F8}" dt="2025-01-13T09:53:18.114" v="10" actId="1076"/>
          <ac:picMkLst>
            <pc:docMk/>
            <pc:sldMk cId="449465429" sldId="305"/>
            <ac:picMk id="10" creationId="{FC72798E-EBA7-40A1-BF64-700D7EB33214}"/>
          </ac:picMkLst>
        </pc:picChg>
      </pc:sldChg>
      <pc:sldChg chg="modSp">
        <pc:chgData name="Ramaqs Consulting" userId="f5b209d29644a1a3" providerId="LiveId" clId="{3E5F9266-2AF0-49F6-B487-C055F58358F8}" dt="2025-01-13T09:53:03.146" v="7" actId="1076"/>
        <pc:sldMkLst>
          <pc:docMk/>
          <pc:sldMk cId="1791347861" sldId="306"/>
        </pc:sldMkLst>
        <pc:spChg chg="mod">
          <ac:chgData name="Ramaqs Consulting" userId="f5b209d29644a1a3" providerId="LiveId" clId="{3E5F9266-2AF0-49F6-B487-C055F58358F8}" dt="2025-01-13T09:53:00.883" v="6" actId="14100"/>
          <ac:spMkLst>
            <pc:docMk/>
            <pc:sldMk cId="1791347861" sldId="306"/>
            <ac:spMk id="18" creationId="{BBC6B990-BA4B-4D49-8DAF-CADC09374DE7}"/>
          </ac:spMkLst>
        </pc:spChg>
        <pc:picChg chg="mod">
          <ac:chgData name="Ramaqs Consulting" userId="f5b209d29644a1a3" providerId="LiveId" clId="{3E5F9266-2AF0-49F6-B487-C055F58358F8}" dt="2025-01-13T09:53:03.146" v="7" actId="1076"/>
          <ac:picMkLst>
            <pc:docMk/>
            <pc:sldMk cId="1791347861" sldId="306"/>
            <ac:picMk id="11" creationId="{1C47F480-5111-4D7B-B431-F5C8087387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AB83-542A-4052-B1EC-9923A55E9E54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8A12-3742-457D-BE17-FB492B940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28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5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6993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10600" y="6356352"/>
            <a:ext cx="2743200" cy="365125"/>
          </a:xfrm>
        </p:spPr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3984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511478"/>
            <a:ext cx="3600451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166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51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622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6527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613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3979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159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52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5840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9247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2258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6192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2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10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09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9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7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1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84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1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0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/>
        </p:nvSpPr>
        <p:spPr>
          <a:xfrm>
            <a:off x="978010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/>
        </p:nvSpPr>
        <p:spPr>
          <a:xfrm>
            <a:off x="1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4C784-F25E-43DE-A762-28A4BA11C67F}"/>
              </a:ext>
            </a:extLst>
          </p:cNvPr>
          <p:cNvSpPr txBox="1"/>
          <p:nvPr/>
        </p:nvSpPr>
        <p:spPr>
          <a:xfrm>
            <a:off x="9869374" y="6419591"/>
            <a:ext cx="1801351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 rtl="0">
              <a:lnSpc>
                <a:spcPts val="750"/>
              </a:lnSpc>
            </a:pPr>
            <a:r>
              <a:rPr lang="fr-FR" sz="900" b="1" i="0" spc="-75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525" b="0" i="0" spc="105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/>
        </p:nvCxnSpPr>
        <p:spPr>
          <a:xfrm flipH="1">
            <a:off x="2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13/01/2025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952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481" y="185739"/>
            <a:ext cx="877900" cy="658425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10114665" y="6507858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ERP: Definition and overview of an essential tool">
            <a:extLst>
              <a:ext uri="{FF2B5EF4-FFF2-40B4-BE49-F238E27FC236}">
                <a16:creationId xmlns:a16="http://schemas.microsoft.com/office/drawing/2014/main" id="{C8589F01-54BF-447A-8587-A643B9B0645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063"/>
          <a:stretch>
            <a:fillRect/>
          </a:stretch>
        </p:blipFill>
        <p:spPr bwMode="auto">
          <a:xfrm>
            <a:off x="1" y="3"/>
            <a:ext cx="9354854" cy="65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462" y="2808913"/>
            <a:ext cx="4456538" cy="950054"/>
          </a:xfrm>
        </p:spPr>
        <p:txBody>
          <a:bodyPr vert="horz" lIns="180000" tIns="162000" rIns="252000" bIns="180000" rtlCol="0" anchor="t">
            <a:noAutofit/>
          </a:bodyPr>
          <a:lstStyle/>
          <a:p>
            <a:pPr algn="ctr"/>
            <a:r>
              <a:rPr lang="fr-FR" sz="54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Axelor ERP</a:t>
            </a:r>
            <a:endParaRPr lang="fr-MA" sz="54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62" y="3753802"/>
            <a:ext cx="4456538" cy="862586"/>
          </a:xfrm>
        </p:spPr>
        <p:txBody>
          <a:bodyPr rtlCol="0"/>
          <a:lstStyle/>
          <a:p>
            <a:pPr algn="ctr"/>
            <a:r>
              <a:rPr lang="fr-FR" b="1" dirty="0"/>
              <a:t>La Solution de Gestion Intégrée Open Source Nouvelle Génération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10</a:t>
            </a:fld>
            <a:endParaRPr lang="fr-FR" sz="1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18" name="Titre 13">
            <a:extLst>
              <a:ext uri="{FF2B5EF4-FFF2-40B4-BE49-F238E27FC236}">
                <a16:creationId xmlns:a16="http://schemas.microsoft.com/office/drawing/2014/main" id="{48A622D8-97D0-4475-91AB-F91029AC4A87}"/>
              </a:ext>
            </a:extLst>
          </p:cNvPr>
          <p:cNvSpPr txBox="1">
            <a:spLocks/>
          </p:cNvSpPr>
          <p:nvPr/>
        </p:nvSpPr>
        <p:spPr>
          <a:xfrm>
            <a:off x="4777186" y="2910763"/>
            <a:ext cx="2458009" cy="428997"/>
          </a:xfrm>
          <a:prstGeom prst="rect">
            <a:avLst/>
          </a:prstGeom>
        </p:spPr>
        <p:txBody>
          <a:bodyPr vert="horz" lIns="108000" tIns="81000" rIns="252000" bIns="180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40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777185" y="3416864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1800" dirty="0"/>
              <a:t>+</a:t>
            </a:r>
            <a:r>
              <a:rPr lang="fr-MA" sz="1800" b="1" dirty="0">
                <a:cs typeface="Calibri"/>
              </a:rPr>
              <a:t>212 660 737405</a:t>
            </a:r>
            <a:endParaRPr lang="fr-FR" sz="18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777184" y="3653276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777184" y="3881329"/>
            <a:ext cx="2458011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83602" y="591665"/>
            <a:ext cx="88451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sz="2400" b="1" i="1" dirty="0"/>
              <a:t>Transformez votre entreprise avec notre solution de g</a:t>
            </a:r>
            <a:r>
              <a:rPr lang="fr-FR" sz="2400" b="1" dirty="0"/>
              <a:t>estion Intégrée Open Source Nouvelle Génération Axelor</a:t>
            </a:r>
            <a:r>
              <a:rPr lang="fr-FR" sz="2400" b="1" i="1" dirty="0"/>
              <a:t>,</a:t>
            </a:r>
          </a:p>
          <a:p>
            <a:pPr algn="ctr"/>
            <a:endParaRPr lang="fr-FR" sz="2400" b="1" i="1" dirty="0"/>
          </a:p>
          <a:p>
            <a:pPr algn="ctr"/>
            <a:r>
              <a:rPr lang="fr-FR" sz="2400" b="1" i="1" dirty="0"/>
              <a:t>Contactez-nous pour une démo gratuite.</a:t>
            </a:r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434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01" y="1284628"/>
            <a:ext cx="4545807" cy="324000"/>
          </a:xfrm>
        </p:spPr>
        <p:txBody>
          <a:bodyPr rtlCol="0">
            <a:noAutofit/>
          </a:bodyPr>
          <a:lstStyle/>
          <a:p>
            <a:pPr rtl="0"/>
            <a:r>
              <a:rPr lang="fr-FR" sz="2800" b="1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2</a:t>
            </a:fld>
            <a:endParaRPr lang="fr-FR" sz="1000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8002" y="1616126"/>
            <a:ext cx="1488131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448353" y="2161229"/>
            <a:ext cx="2381752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448354" y="2719197"/>
            <a:ext cx="2381751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448359" y="3742093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Nos offres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448356" y="4274598"/>
            <a:ext cx="23817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400" b="1" dirty="0"/>
              <a:t>Services et </a:t>
            </a:r>
            <a:r>
              <a:rPr lang="en-US" sz="1400" b="1" dirty="0" err="1"/>
              <a:t>Accompagnement</a:t>
            </a:r>
            <a:endParaRPr lang="fr-FR" sz="14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448359" y="4810853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Références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364120" y="738033"/>
            <a:ext cx="5451815" cy="5764822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M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448355" y="3236159"/>
            <a:ext cx="2381746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Modules principaux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970832-58CC-4FFA-A97E-A14C50199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069" y="3105502"/>
            <a:ext cx="2317049" cy="7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8" y="757211"/>
            <a:ext cx="255627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Votre besoin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1" y="1145011"/>
            <a:ext cx="194552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EA9B84F-33A8-490A-8DD2-2BE9392114BD}"/>
              </a:ext>
            </a:extLst>
          </p:cNvPr>
          <p:cNvSpPr/>
          <p:nvPr/>
        </p:nvSpPr>
        <p:spPr>
          <a:xfrm>
            <a:off x="1105726" y="2738904"/>
            <a:ext cx="2105413" cy="11073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CHALLENGE</a:t>
            </a:r>
            <a:endParaRPr lang="fr-MA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E62A6-5A80-4B40-8733-BD56C7BA4E85}"/>
              </a:ext>
            </a:extLst>
          </p:cNvPr>
          <p:cNvSpPr/>
          <p:nvPr/>
        </p:nvSpPr>
        <p:spPr>
          <a:xfrm>
            <a:off x="3892145" y="1712551"/>
            <a:ext cx="74418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MA" sz="1400" dirty="0"/>
              <a:t>Centralisation des données de tous les départements.</a:t>
            </a:r>
          </a:p>
          <a:p>
            <a:pPr marL="342900" indent="-342900">
              <a:buAutoNum type="arabicPeriod"/>
            </a:pPr>
            <a:r>
              <a:rPr lang="fr-FR" sz="1400" dirty="0"/>
              <a:t>Une meilleure visibilité et accessibilité des données en temps réel</a:t>
            </a:r>
          </a:p>
          <a:p>
            <a:pPr marL="342900" indent="-342900">
              <a:buAutoNum type="arabicPeriod"/>
            </a:pPr>
            <a:r>
              <a:rPr lang="fr-MA" sz="1400" dirty="0"/>
              <a:t>Intégration des processus métiers : </a:t>
            </a:r>
            <a:r>
              <a:rPr lang="fr-FR" sz="1400" dirty="0"/>
              <a:t>Harmoniser les processus métiers pour éviter les doublons et les incohérences.</a:t>
            </a:r>
          </a:p>
          <a:p>
            <a:pPr marL="342900" indent="-342900">
              <a:buAutoNum type="arabicPeriod"/>
            </a:pPr>
            <a:endParaRPr lang="fr-FR" sz="1400" dirty="0"/>
          </a:p>
          <a:p>
            <a:pPr marL="342900" indent="-342900">
              <a:buAutoNum type="arabicPeriod"/>
            </a:pPr>
            <a:r>
              <a:rPr lang="fr-MA" sz="1400" dirty="0"/>
              <a:t>Amélioration de la productivité: </a:t>
            </a:r>
            <a:r>
              <a:rPr lang="fr-FR" sz="1400" dirty="0"/>
              <a:t>Automatisation des processus courants (facturation, gestion des stocks, suivi des commandes), Réduction des erreurs humaines et du temps perdu.</a:t>
            </a:r>
          </a:p>
          <a:p>
            <a:pPr marL="342900" indent="-342900">
              <a:buAutoNum type="arabicPeriod"/>
            </a:pPr>
            <a:r>
              <a:rPr lang="fr-MA" sz="1400" dirty="0"/>
              <a:t>Gestion efficace des ressources: </a:t>
            </a:r>
            <a:r>
              <a:rPr lang="fr-FR" sz="1400" dirty="0"/>
              <a:t>Une gestion en temps réel des stocks, approvisionnements et ressources, Une meilleure planification des ressources humaines et matérielles.</a:t>
            </a:r>
          </a:p>
          <a:p>
            <a:pPr marL="342900" indent="-342900">
              <a:buAutoNum type="arabicPeriod"/>
            </a:pPr>
            <a:r>
              <a:rPr lang="fr-FR" sz="1400" dirty="0"/>
              <a:t>Analyse et prise de décision basée sur les données : Outils d'analyse et de </a:t>
            </a:r>
            <a:r>
              <a:rPr lang="fr-FR" sz="1400" dirty="0" err="1"/>
              <a:t>reporting</a:t>
            </a:r>
            <a:r>
              <a:rPr lang="fr-FR" sz="1400" dirty="0"/>
              <a:t> intégrés, Tableaux de bord pour un suivi des performances (KPI) et une prise de décision rapide.</a:t>
            </a:r>
          </a:p>
          <a:p>
            <a:pPr marL="342900" indent="-342900">
              <a:buAutoNum type="arabicPeriod"/>
            </a:pPr>
            <a:endParaRPr lang="fr-FR" sz="1400" dirty="0"/>
          </a:p>
          <a:p>
            <a:pPr marL="342900" indent="-342900">
              <a:buAutoNum type="arabicPeriod"/>
            </a:pPr>
            <a:r>
              <a:rPr lang="fr-FR" sz="1400" dirty="0"/>
              <a:t>Un ERP modulable capable de s'adapter à l'évolution de l'entreprise</a:t>
            </a:r>
          </a:p>
          <a:p>
            <a:pPr marL="342900" indent="-342900">
              <a:buAutoNum type="arabicPeriod"/>
            </a:pPr>
            <a:r>
              <a:rPr lang="fr-MA" sz="1400" dirty="0"/>
              <a:t>Conformité et sécurité</a:t>
            </a:r>
          </a:p>
          <a:p>
            <a:pPr marL="342900" indent="-342900">
              <a:buAutoNum type="arabicPeriod"/>
            </a:pPr>
            <a:r>
              <a:rPr lang="fr-FR" sz="1400" dirty="0"/>
              <a:t>Amélioration de la satisfaction client</a:t>
            </a:r>
          </a:p>
          <a:p>
            <a:pPr marL="342900" indent="-342900">
              <a:buAutoNum type="arabicPeriod"/>
            </a:pPr>
            <a:r>
              <a:rPr lang="fr-FR" sz="1400" dirty="0"/>
              <a:t>Réduction des coûts opérationnels grâce à une optimisation des processus.</a:t>
            </a:r>
          </a:p>
          <a:p>
            <a:pPr marL="342900" indent="-342900">
              <a:buAutoNum type="arabicPeriod"/>
            </a:pPr>
            <a:r>
              <a:rPr lang="fr-MA" sz="1400" dirty="0"/>
              <a:t>Collaboration en temps réel</a:t>
            </a:r>
          </a:p>
          <a:p>
            <a:pPr marL="342900" indent="-342900">
              <a:buAutoNum type="arabicPeriod"/>
            </a:pPr>
            <a:endParaRPr lang="fr-MA" sz="1400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263482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2368317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599846-60B1-4CEA-B544-35364ED866E0}"/>
              </a:ext>
            </a:extLst>
          </p:cNvPr>
          <p:cNvSpPr/>
          <p:nvPr/>
        </p:nvSpPr>
        <p:spPr>
          <a:xfrm>
            <a:off x="4054852" y="1697197"/>
            <a:ext cx="787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AXELOR révolutionne le monde des ERP en proposant </a:t>
            </a:r>
            <a:r>
              <a:rPr lang="fr-FR" sz="1600" b="1" dirty="0"/>
              <a:t>une solution open source moderne, flexible et complète</a:t>
            </a:r>
            <a:r>
              <a:rPr lang="fr-FR" sz="1600" dirty="0"/>
              <a:t>, adaptée aux besoins des entreprises d'aujourd'hui et de demain.</a:t>
            </a:r>
            <a:endParaRPr lang="fr-MA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DB9377-5C07-4E33-B5F6-3449407E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038" y="1554106"/>
            <a:ext cx="2317049" cy="7759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1C1F2A8-F012-495E-9841-C4C450189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07" y="2732730"/>
            <a:ext cx="3624807" cy="2352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183A2B-8F29-402B-B891-875A0B601A79}"/>
              </a:ext>
            </a:extLst>
          </p:cNvPr>
          <p:cNvSpPr/>
          <p:nvPr/>
        </p:nvSpPr>
        <p:spPr>
          <a:xfrm>
            <a:off x="4054853" y="270628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Points Forts</a:t>
            </a:r>
            <a:endParaRPr lang="fr-MA" sz="11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4B231-D415-4CD9-92EB-60F407FC7398}"/>
              </a:ext>
            </a:extLst>
          </p:cNvPr>
          <p:cNvSpPr/>
          <p:nvPr/>
        </p:nvSpPr>
        <p:spPr>
          <a:xfrm>
            <a:off x="3974954" y="3298199"/>
            <a:ext cx="3048000" cy="2715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Solution Complete et Modulaire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Comptabilité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finance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CRM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projets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RH et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Production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Intelligence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9F61F-EDF4-40AD-AFFD-FBF9A4CFD878}"/>
              </a:ext>
            </a:extLst>
          </p:cNvPr>
          <p:cNvSpPr/>
          <p:nvPr/>
        </p:nvSpPr>
        <p:spPr>
          <a:xfrm>
            <a:off x="6785499" y="3298199"/>
            <a:ext cx="3521476" cy="2146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Architecture </a:t>
            </a:r>
            <a:r>
              <a:rPr lang="en-US" sz="14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Innovante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100% web et responsive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No-code / Low-code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Technologie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Java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moderne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données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PostgreSQL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 REST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complète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Architecture microservices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E7989-3D65-4D2D-A038-027F7B4F55F8}"/>
              </a:ext>
            </a:extLst>
          </p:cNvPr>
          <p:cNvSpPr/>
          <p:nvPr/>
        </p:nvSpPr>
        <p:spPr>
          <a:xfrm>
            <a:off x="9263610" y="3329618"/>
            <a:ext cx="2667977" cy="211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14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Personnalisation</a:t>
            </a:r>
            <a:r>
              <a:rPr lang="en-US" sz="14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Avancée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Studio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intégré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Générateur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workflows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Création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modules métier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Interfaces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personnalisables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Tableaux de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bord</a:t>
            </a: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sur </a:t>
            </a:r>
            <a:r>
              <a:rPr lang="en-US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mesure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droits fine</a:t>
            </a:r>
            <a:endParaRPr lang="fr-MA" sz="11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3231810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Modules principaux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171825"/>
            <a:ext cx="2998632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4504220" y="1882434"/>
            <a:ext cx="28011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Gestion Commerciale</a:t>
            </a:r>
            <a:endParaRPr lang="fr-MA" sz="1400" dirty="0"/>
          </a:p>
          <a:p>
            <a:pPr lvl="0"/>
            <a:r>
              <a:rPr lang="en-US" sz="1400" dirty="0"/>
              <a:t>Gestion des </a:t>
            </a:r>
            <a:r>
              <a:rPr lang="en-US" sz="1400" dirty="0" err="1"/>
              <a:t>devis</a:t>
            </a:r>
            <a:r>
              <a:rPr lang="en-US" sz="1400" dirty="0"/>
              <a:t> et </a:t>
            </a:r>
            <a:r>
              <a:rPr lang="en-US" sz="1400" dirty="0" err="1"/>
              <a:t>commandes</a:t>
            </a:r>
            <a:endParaRPr lang="fr-MA" sz="1400" dirty="0"/>
          </a:p>
          <a:p>
            <a:pPr lvl="0"/>
            <a:r>
              <a:rPr lang="en-US" sz="1400" dirty="0" err="1"/>
              <a:t>Facturation</a:t>
            </a:r>
            <a:r>
              <a:rPr lang="en-US" sz="1400" dirty="0"/>
              <a:t> </a:t>
            </a:r>
            <a:r>
              <a:rPr lang="en-US" sz="1400" dirty="0" err="1"/>
              <a:t>automatisée</a:t>
            </a:r>
            <a:endParaRPr lang="fr-MA" sz="1400" dirty="0"/>
          </a:p>
          <a:p>
            <a:pPr lvl="0"/>
            <a:r>
              <a:rPr lang="en-US" sz="1400" dirty="0"/>
              <a:t>Catalogue </a:t>
            </a:r>
            <a:r>
              <a:rPr lang="en-US" sz="1400" dirty="0" err="1"/>
              <a:t>produits</a:t>
            </a:r>
            <a:endParaRPr lang="fr-MA" sz="1400" dirty="0"/>
          </a:p>
          <a:p>
            <a:pPr lvl="0"/>
            <a:r>
              <a:rPr lang="en-US" sz="1400" dirty="0" err="1"/>
              <a:t>Tarification</a:t>
            </a:r>
            <a:r>
              <a:rPr lang="en-US" sz="1400" dirty="0"/>
              <a:t> multi-</a:t>
            </a:r>
            <a:r>
              <a:rPr lang="en-US" sz="1400" dirty="0" err="1"/>
              <a:t>niveau</a:t>
            </a:r>
            <a:endParaRPr lang="fr-MA" sz="1400" dirty="0"/>
          </a:p>
          <a:p>
            <a:pPr lvl="0"/>
            <a:r>
              <a:rPr lang="en-US" sz="1400" dirty="0"/>
              <a:t>Gestion des </a:t>
            </a:r>
            <a:r>
              <a:rPr lang="en-US" sz="1400" dirty="0" err="1"/>
              <a:t>contrats</a:t>
            </a:r>
            <a:endParaRPr lang="fr-MA" sz="1400" dirty="0"/>
          </a:p>
          <a:p>
            <a:pPr lvl="0"/>
            <a:r>
              <a:rPr lang="en-US" sz="1400" dirty="0"/>
              <a:t>Reporting commercial</a:t>
            </a:r>
          </a:p>
          <a:p>
            <a:pPr lvl="0"/>
            <a:endParaRPr lang="fr-MA" sz="1400" dirty="0"/>
          </a:p>
          <a:p>
            <a:r>
              <a:rPr lang="en-US" sz="1400" b="1" dirty="0"/>
              <a:t>Finance &amp; </a:t>
            </a:r>
            <a:r>
              <a:rPr lang="en-US" sz="1400" b="1" dirty="0" err="1"/>
              <a:t>Comptabilité</a:t>
            </a:r>
            <a:endParaRPr lang="fr-MA" sz="1400" dirty="0"/>
          </a:p>
          <a:p>
            <a:pPr lvl="0"/>
            <a:r>
              <a:rPr lang="en-US" sz="1400" dirty="0" err="1"/>
              <a:t>Comptabilité</a:t>
            </a:r>
            <a:r>
              <a:rPr lang="en-US" sz="1400" dirty="0"/>
              <a:t> </a:t>
            </a:r>
            <a:r>
              <a:rPr lang="en-US" sz="1400" dirty="0" err="1"/>
              <a:t>générale</a:t>
            </a:r>
            <a:r>
              <a:rPr lang="en-US" sz="1400" dirty="0"/>
              <a:t> et </a:t>
            </a:r>
            <a:r>
              <a:rPr lang="en-US" sz="1400" dirty="0" err="1"/>
              <a:t>analytique</a:t>
            </a:r>
            <a:endParaRPr lang="fr-MA" sz="1400" dirty="0"/>
          </a:p>
          <a:p>
            <a:pPr lvl="0"/>
            <a:r>
              <a:rPr lang="en-US" sz="1400" dirty="0"/>
              <a:t>Gestion multi-</a:t>
            </a:r>
            <a:r>
              <a:rPr lang="en-US" sz="1400" dirty="0" err="1"/>
              <a:t>société</a:t>
            </a:r>
            <a:endParaRPr lang="fr-MA" sz="1400" dirty="0"/>
          </a:p>
          <a:p>
            <a:pPr lvl="0"/>
            <a:r>
              <a:rPr lang="en-US" sz="1400" dirty="0"/>
              <a:t>Multi-devises</a:t>
            </a:r>
            <a:endParaRPr lang="fr-MA" sz="1400" dirty="0"/>
          </a:p>
          <a:p>
            <a:pPr lvl="0"/>
            <a:r>
              <a:rPr lang="en-US" sz="1400" dirty="0"/>
              <a:t>Rapprochement </a:t>
            </a:r>
            <a:r>
              <a:rPr lang="en-US" sz="1400" dirty="0" err="1"/>
              <a:t>bancaire</a:t>
            </a:r>
            <a:endParaRPr lang="fr-MA" sz="1400" dirty="0"/>
          </a:p>
          <a:p>
            <a:pPr lvl="0"/>
            <a:r>
              <a:rPr lang="en-US" sz="1400" dirty="0"/>
              <a:t>Notes de frais</a:t>
            </a:r>
            <a:endParaRPr lang="fr-MA" sz="1400" dirty="0"/>
          </a:p>
          <a:p>
            <a:pPr lvl="0"/>
            <a:r>
              <a:rPr lang="en-US" sz="1400" dirty="0"/>
              <a:t>Reporting financier</a:t>
            </a:r>
            <a:endParaRPr lang="fr-MA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1B7735-266B-4999-A08A-8A7279340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49" y="2669719"/>
            <a:ext cx="1845612" cy="1845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1C15FD-EC5D-4EDB-90C0-714426A40A20}"/>
              </a:ext>
            </a:extLst>
          </p:cNvPr>
          <p:cNvSpPr/>
          <p:nvPr/>
        </p:nvSpPr>
        <p:spPr>
          <a:xfrm>
            <a:off x="9459573" y="1882435"/>
            <a:ext cx="26748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CRM</a:t>
            </a:r>
            <a:endParaRPr lang="fr-MA" sz="1400" dirty="0"/>
          </a:p>
          <a:p>
            <a:pPr lvl="0"/>
            <a:r>
              <a:rPr lang="en-US" sz="1400" dirty="0"/>
              <a:t>Gestion des leads et </a:t>
            </a:r>
            <a:r>
              <a:rPr lang="en-US" sz="1400" dirty="0" err="1"/>
              <a:t>opportunités</a:t>
            </a:r>
            <a:endParaRPr lang="fr-MA" sz="1400" dirty="0"/>
          </a:p>
          <a:p>
            <a:pPr lvl="0"/>
            <a:r>
              <a:rPr lang="en-US" sz="1400" dirty="0" err="1"/>
              <a:t>Suivi</a:t>
            </a:r>
            <a:r>
              <a:rPr lang="en-US" sz="1400" dirty="0"/>
              <a:t> des </a:t>
            </a:r>
            <a:r>
              <a:rPr lang="en-US" sz="1400" dirty="0" err="1"/>
              <a:t>activités</a:t>
            </a:r>
            <a:r>
              <a:rPr lang="en-US" sz="1400" dirty="0"/>
              <a:t> </a:t>
            </a:r>
            <a:r>
              <a:rPr lang="en-US" sz="1400" dirty="0" err="1"/>
              <a:t>commerciales</a:t>
            </a:r>
            <a:endParaRPr lang="fr-MA" sz="1400" dirty="0"/>
          </a:p>
          <a:p>
            <a:pPr lvl="0"/>
            <a:r>
              <a:rPr lang="en-US" sz="1400" dirty="0" err="1"/>
              <a:t>Campagnes</a:t>
            </a:r>
            <a:r>
              <a:rPr lang="en-US" sz="1400" dirty="0"/>
              <a:t> marketing</a:t>
            </a:r>
            <a:endParaRPr lang="fr-MA" sz="1400" dirty="0"/>
          </a:p>
          <a:p>
            <a:pPr lvl="0"/>
            <a:r>
              <a:rPr lang="en-US" sz="1400" dirty="0"/>
              <a:t>Gestion des </a:t>
            </a:r>
            <a:r>
              <a:rPr lang="en-US" sz="1400" dirty="0" err="1"/>
              <a:t>événements</a:t>
            </a:r>
            <a:endParaRPr lang="fr-MA" sz="1400" dirty="0"/>
          </a:p>
          <a:p>
            <a:pPr lvl="0"/>
            <a:r>
              <a:rPr lang="en-US" sz="1400" dirty="0"/>
              <a:t>Pipeline de vente</a:t>
            </a:r>
            <a:endParaRPr lang="fr-MA" sz="1400" dirty="0"/>
          </a:p>
          <a:p>
            <a:pPr lvl="0"/>
            <a:r>
              <a:rPr lang="en-US" sz="1400" dirty="0"/>
              <a:t>Analyses </a:t>
            </a:r>
            <a:r>
              <a:rPr lang="en-US" sz="1400" dirty="0" err="1"/>
              <a:t>prédictives</a:t>
            </a:r>
            <a:endParaRPr lang="en-US" sz="1400" dirty="0"/>
          </a:p>
          <a:p>
            <a:pPr lvl="0"/>
            <a:endParaRPr lang="fr-MA" sz="1400" dirty="0"/>
          </a:p>
          <a:p>
            <a:r>
              <a:rPr lang="en-US" sz="1400" b="1" dirty="0" err="1"/>
              <a:t>Ressources</a:t>
            </a:r>
            <a:r>
              <a:rPr lang="en-US" sz="1400" b="1" dirty="0"/>
              <a:t> </a:t>
            </a:r>
            <a:r>
              <a:rPr lang="en-US" sz="1400" b="1" dirty="0" err="1"/>
              <a:t>Humaines</a:t>
            </a:r>
            <a:endParaRPr lang="fr-MA" sz="1400" dirty="0"/>
          </a:p>
          <a:p>
            <a:pPr lvl="0"/>
            <a:r>
              <a:rPr lang="en-US" sz="1400" dirty="0"/>
              <a:t>Gestion des </a:t>
            </a:r>
            <a:r>
              <a:rPr lang="en-US" sz="1400" dirty="0" err="1"/>
              <a:t>employés</a:t>
            </a:r>
            <a:endParaRPr lang="fr-MA" sz="1400" dirty="0"/>
          </a:p>
          <a:p>
            <a:pPr lvl="0"/>
            <a:r>
              <a:rPr lang="en-US" sz="1400" dirty="0"/>
              <a:t>Temps et </a:t>
            </a:r>
            <a:r>
              <a:rPr lang="en-US" sz="1400" dirty="0" err="1"/>
              <a:t>activités</a:t>
            </a:r>
            <a:endParaRPr lang="fr-MA" sz="1400" dirty="0"/>
          </a:p>
          <a:p>
            <a:pPr lvl="0"/>
            <a:r>
              <a:rPr lang="en-US" sz="1400" dirty="0" err="1"/>
              <a:t>Processus</a:t>
            </a:r>
            <a:r>
              <a:rPr lang="en-US" sz="1400" dirty="0"/>
              <a:t> de </a:t>
            </a:r>
            <a:r>
              <a:rPr lang="en-US" sz="1400" dirty="0" err="1"/>
              <a:t>recrutement</a:t>
            </a:r>
            <a:endParaRPr lang="fr-MA" sz="1400" dirty="0"/>
          </a:p>
          <a:p>
            <a:pPr lvl="0"/>
            <a:r>
              <a:rPr lang="en-US" sz="1400" dirty="0"/>
              <a:t>Formation</a:t>
            </a:r>
            <a:endParaRPr lang="fr-MA" sz="1400" dirty="0"/>
          </a:p>
          <a:p>
            <a:pPr lvl="0"/>
            <a:r>
              <a:rPr lang="en-US" sz="1400" dirty="0" err="1"/>
              <a:t>Évaluation</a:t>
            </a:r>
            <a:r>
              <a:rPr lang="en-US" sz="1400" dirty="0"/>
              <a:t> des performances</a:t>
            </a:r>
            <a:endParaRPr lang="fr-MA" sz="1400" dirty="0"/>
          </a:p>
          <a:p>
            <a:pPr lvl="0"/>
            <a:r>
              <a:rPr lang="en-US" sz="1400" dirty="0" err="1"/>
              <a:t>Portail</a:t>
            </a:r>
            <a:r>
              <a:rPr lang="en-US" sz="1400" dirty="0"/>
              <a:t> </a:t>
            </a:r>
            <a:r>
              <a:rPr lang="en-US" sz="1400" dirty="0" err="1"/>
              <a:t>employé</a:t>
            </a:r>
            <a:endParaRPr lang="fr-MA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F66CD7-CD2E-4FB8-901E-4D3BD59E5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630" y="2973352"/>
            <a:ext cx="1983692" cy="1541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93AF2B-47FA-4390-A07D-EB1D631CD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525" y="2104714"/>
            <a:ext cx="1651797" cy="13242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1C77FE4-2FEB-4014-B77B-3C4578C7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101" y="3574943"/>
            <a:ext cx="1651797" cy="14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4" y="843993"/>
            <a:ext cx="4240905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Avantages concurrentiels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9" y="1167993"/>
            <a:ext cx="3726600" cy="7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279667" y="3429000"/>
            <a:ext cx="3919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Open Source</a:t>
            </a:r>
            <a:endParaRPr lang="fr-MA" dirty="0"/>
          </a:p>
          <a:p>
            <a:pPr lvl="0"/>
            <a:r>
              <a:rPr lang="en-US" dirty="0"/>
              <a:t>Code source accessible</a:t>
            </a:r>
            <a:endParaRPr lang="fr-MA" dirty="0"/>
          </a:p>
          <a:p>
            <a:pPr lvl="0"/>
            <a:r>
              <a:rPr lang="en-US" dirty="0"/>
              <a:t>Pas de </a:t>
            </a:r>
            <a:r>
              <a:rPr lang="en-US" dirty="0" err="1"/>
              <a:t>licence</a:t>
            </a:r>
            <a:r>
              <a:rPr lang="en-US" dirty="0"/>
              <a:t> </a:t>
            </a:r>
            <a:r>
              <a:rPr lang="en-US" dirty="0" err="1"/>
              <a:t>utilisateur</a:t>
            </a:r>
            <a:endParaRPr lang="fr-MA" dirty="0"/>
          </a:p>
          <a:p>
            <a:pPr lvl="0"/>
            <a:r>
              <a:rPr lang="en-US" dirty="0" err="1"/>
              <a:t>Communauté</a:t>
            </a:r>
            <a:r>
              <a:rPr lang="en-US" dirty="0"/>
              <a:t> active</a:t>
            </a:r>
            <a:endParaRPr lang="fr-MA" dirty="0"/>
          </a:p>
          <a:p>
            <a:pPr lvl="0"/>
            <a:r>
              <a:rPr lang="en-US" dirty="0" err="1"/>
              <a:t>Évolution</a:t>
            </a:r>
            <a:r>
              <a:rPr lang="en-US" dirty="0"/>
              <a:t> </a:t>
            </a:r>
            <a:r>
              <a:rPr lang="en-US" dirty="0" err="1"/>
              <a:t>permanente</a:t>
            </a:r>
            <a:endParaRPr lang="fr-MA" dirty="0"/>
          </a:p>
          <a:p>
            <a:pPr lvl="0"/>
            <a:r>
              <a:rPr lang="en-US" dirty="0" err="1"/>
              <a:t>Indépendance</a:t>
            </a:r>
            <a:r>
              <a:rPr lang="en-US" dirty="0"/>
              <a:t> </a:t>
            </a:r>
            <a:r>
              <a:rPr lang="en-US" dirty="0" err="1"/>
              <a:t>technologique</a:t>
            </a:r>
            <a:endParaRPr lang="fr-MA" dirty="0"/>
          </a:p>
          <a:p>
            <a:pPr lvl="0"/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renforcée</a:t>
            </a:r>
            <a:endParaRPr lang="fr-MA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61C57B-5B4B-4765-B320-F9C07826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926" y="1440882"/>
            <a:ext cx="1788269" cy="17882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79E746-5EA7-4139-A10D-8985608F1B5B}"/>
              </a:ext>
            </a:extLst>
          </p:cNvPr>
          <p:cNvSpPr/>
          <p:nvPr/>
        </p:nvSpPr>
        <p:spPr>
          <a:xfrm>
            <a:off x="4375961" y="3429000"/>
            <a:ext cx="448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Flexibilité</a:t>
            </a:r>
            <a:endParaRPr lang="fr-MA" dirty="0"/>
          </a:p>
          <a:p>
            <a:pPr lvl="0"/>
            <a:r>
              <a:rPr lang="en-US" dirty="0"/>
              <a:t>Modules </a:t>
            </a:r>
            <a:r>
              <a:rPr lang="en-US" dirty="0" err="1"/>
              <a:t>activables</a:t>
            </a:r>
            <a:r>
              <a:rPr lang="en-US" dirty="0"/>
              <a:t> à la </a:t>
            </a:r>
            <a:r>
              <a:rPr lang="en-US" dirty="0" err="1"/>
              <a:t>demande</a:t>
            </a:r>
            <a:endParaRPr lang="fr-MA" dirty="0"/>
          </a:p>
          <a:p>
            <a:pPr lvl="0"/>
            <a:r>
              <a:rPr lang="en-US" dirty="0"/>
              <a:t>Adaptation aux </a:t>
            </a:r>
            <a:r>
              <a:rPr lang="en-US" dirty="0" err="1"/>
              <a:t>processus</a:t>
            </a:r>
            <a:r>
              <a:rPr lang="en-US" dirty="0"/>
              <a:t> métier</a:t>
            </a:r>
            <a:endParaRPr lang="fr-MA" dirty="0"/>
          </a:p>
          <a:p>
            <a:pPr lvl="0"/>
            <a:r>
              <a:rPr lang="en-US" dirty="0" err="1"/>
              <a:t>Évolution</a:t>
            </a:r>
            <a:r>
              <a:rPr lang="en-US" dirty="0"/>
              <a:t> progressive</a:t>
            </a:r>
            <a:endParaRPr lang="fr-MA" dirty="0"/>
          </a:p>
          <a:p>
            <a:pPr lvl="0"/>
            <a:r>
              <a:rPr lang="en-US" dirty="0" err="1"/>
              <a:t>Intégration</a:t>
            </a:r>
            <a:r>
              <a:rPr lang="en-US" dirty="0"/>
              <a:t> facile</a:t>
            </a:r>
            <a:endParaRPr lang="fr-MA" dirty="0"/>
          </a:p>
          <a:p>
            <a:pPr lvl="0"/>
            <a:r>
              <a:rPr lang="en-US" dirty="0"/>
              <a:t>Multi-</a:t>
            </a:r>
            <a:r>
              <a:rPr lang="en-US" dirty="0" err="1"/>
              <a:t>langues</a:t>
            </a:r>
            <a:endParaRPr lang="fr-MA" dirty="0"/>
          </a:p>
          <a:p>
            <a:pPr lvl="0"/>
            <a:r>
              <a:rPr lang="en-US" dirty="0"/>
              <a:t>Multi-</a:t>
            </a:r>
            <a:r>
              <a:rPr lang="en-US" dirty="0" err="1"/>
              <a:t>législations</a:t>
            </a:r>
            <a:endParaRPr lang="fr-M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92B1CA-97BE-4552-A91F-94EA6E473F2B}"/>
              </a:ext>
            </a:extLst>
          </p:cNvPr>
          <p:cNvSpPr/>
          <p:nvPr/>
        </p:nvSpPr>
        <p:spPr>
          <a:xfrm>
            <a:off x="8231828" y="3429000"/>
            <a:ext cx="47206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Performance</a:t>
            </a:r>
            <a:endParaRPr lang="fr-MA" dirty="0"/>
          </a:p>
          <a:p>
            <a:pPr lvl="0"/>
            <a:r>
              <a:rPr lang="en-US" dirty="0"/>
              <a:t>Interface </a:t>
            </a:r>
            <a:r>
              <a:rPr lang="en-US" dirty="0" err="1"/>
              <a:t>rapide</a:t>
            </a:r>
            <a:r>
              <a:rPr lang="en-US" dirty="0"/>
              <a:t> et intuitive</a:t>
            </a:r>
            <a:endParaRPr lang="fr-MA" dirty="0"/>
          </a:p>
          <a:p>
            <a:pPr lvl="0"/>
            <a:r>
              <a:rPr lang="en-US" dirty="0"/>
              <a:t>Temps de </a:t>
            </a:r>
            <a:r>
              <a:rPr lang="en-US" dirty="0" err="1"/>
              <a:t>réponse</a:t>
            </a:r>
            <a:r>
              <a:rPr lang="en-US" dirty="0"/>
              <a:t> </a:t>
            </a:r>
            <a:r>
              <a:rPr lang="en-US" dirty="0" err="1"/>
              <a:t>optimisé</a:t>
            </a:r>
            <a:endParaRPr lang="fr-MA" dirty="0"/>
          </a:p>
          <a:p>
            <a:pPr lvl="0"/>
            <a:r>
              <a:rPr lang="en-US" dirty="0"/>
              <a:t>Montée </a:t>
            </a:r>
            <a:r>
              <a:rPr lang="en-US" dirty="0" err="1"/>
              <a:t>en</a:t>
            </a:r>
            <a:r>
              <a:rPr lang="en-US" dirty="0"/>
              <a:t> charge </a:t>
            </a:r>
            <a:r>
              <a:rPr lang="en-US" dirty="0" err="1"/>
              <a:t>maîtrisée</a:t>
            </a:r>
            <a:endParaRPr lang="fr-MA" dirty="0"/>
          </a:p>
          <a:p>
            <a:pPr lvl="0"/>
            <a:r>
              <a:rPr lang="en-US" dirty="0"/>
              <a:t>Haute </a:t>
            </a:r>
            <a:r>
              <a:rPr lang="en-US" dirty="0" err="1"/>
              <a:t>disponibilité</a:t>
            </a:r>
            <a:endParaRPr lang="fr-MA" dirty="0"/>
          </a:p>
          <a:p>
            <a:pPr lvl="0"/>
            <a:r>
              <a:rPr lang="en-US" dirty="0"/>
              <a:t>Backup </a:t>
            </a:r>
            <a:r>
              <a:rPr lang="en-US" dirty="0" err="1"/>
              <a:t>automatisé</a:t>
            </a:r>
            <a:endParaRPr lang="fr-MA" dirty="0"/>
          </a:p>
          <a:p>
            <a:pPr lvl="0"/>
            <a:r>
              <a:rPr lang="en-US" dirty="0"/>
              <a:t>Monitoring </a:t>
            </a:r>
            <a:r>
              <a:rPr lang="en-US" dirty="0" err="1"/>
              <a:t>intégré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53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0" y="857988"/>
            <a:ext cx="8505000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Nos offres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694" y="1217190"/>
            <a:ext cx="1584108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-63205"/>
            <a:ext cx="877900" cy="65842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A317E72-35C3-4050-819D-2120C54E0513}"/>
              </a:ext>
            </a:extLst>
          </p:cNvPr>
          <p:cNvSpPr txBox="1"/>
          <p:nvPr/>
        </p:nvSpPr>
        <p:spPr>
          <a:xfrm>
            <a:off x="4349000" y="1491366"/>
            <a:ext cx="37702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Éditions </a:t>
            </a:r>
            <a:r>
              <a:rPr lang="en-US" b="1" dirty="0" err="1"/>
              <a:t>Disponibles</a:t>
            </a:r>
            <a:endParaRPr lang="fr-MA" dirty="0"/>
          </a:p>
          <a:p>
            <a:pPr lvl="0"/>
            <a:r>
              <a:rPr lang="en-US" sz="1600" b="1" dirty="0"/>
              <a:t>Community</a:t>
            </a:r>
            <a:r>
              <a:rPr lang="en-US" sz="1600" dirty="0"/>
              <a:t> : Version open source</a:t>
            </a:r>
            <a:endParaRPr lang="fr-MA" sz="1600" dirty="0"/>
          </a:p>
          <a:p>
            <a:pPr lvl="0"/>
            <a:r>
              <a:rPr lang="en-US" sz="1600" b="1" dirty="0"/>
              <a:t>Enterprise</a:t>
            </a:r>
            <a:r>
              <a:rPr lang="en-US" sz="1600" dirty="0"/>
              <a:t> : </a:t>
            </a:r>
            <a:r>
              <a:rPr lang="en-US" sz="1600" dirty="0" err="1"/>
              <a:t>Fonctionnalités</a:t>
            </a:r>
            <a:r>
              <a:rPr lang="en-US" sz="1600" dirty="0"/>
              <a:t> </a:t>
            </a:r>
            <a:r>
              <a:rPr lang="en-US" sz="1600" dirty="0" err="1"/>
              <a:t>avancées</a:t>
            </a:r>
            <a:endParaRPr lang="fr-MA" sz="1600" dirty="0"/>
          </a:p>
          <a:p>
            <a:pPr lvl="0"/>
            <a:r>
              <a:rPr lang="en-US" sz="1600" b="1" dirty="0"/>
              <a:t>Cloud</a:t>
            </a:r>
            <a:r>
              <a:rPr lang="en-US" sz="1600" dirty="0"/>
              <a:t> : Solution </a:t>
            </a:r>
            <a:r>
              <a:rPr lang="en-US" sz="1600" dirty="0" err="1"/>
              <a:t>hébergée</a:t>
            </a:r>
            <a:endParaRPr lang="fr-MA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6E695-C259-48F8-90F2-342A7E69ADE9}"/>
              </a:ext>
            </a:extLst>
          </p:cNvPr>
          <p:cNvSpPr/>
          <p:nvPr/>
        </p:nvSpPr>
        <p:spPr>
          <a:xfrm>
            <a:off x="4349000" y="3001073"/>
            <a:ext cx="29343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Services </a:t>
            </a:r>
            <a:r>
              <a:rPr lang="en-US" b="1" dirty="0" err="1"/>
              <a:t>Professionnels</a:t>
            </a:r>
            <a:endParaRPr lang="fr-MA" dirty="0"/>
          </a:p>
          <a:p>
            <a:pPr lvl="0"/>
            <a:r>
              <a:rPr lang="en-US" sz="1600" dirty="0"/>
              <a:t>Conseil et expertise</a:t>
            </a:r>
            <a:endParaRPr lang="fr-MA" sz="1600" dirty="0"/>
          </a:p>
          <a:p>
            <a:pPr lvl="0"/>
            <a:r>
              <a:rPr lang="en-US" sz="1600" dirty="0" err="1"/>
              <a:t>Développement</a:t>
            </a:r>
            <a:r>
              <a:rPr lang="en-US" sz="1600" dirty="0"/>
              <a:t> </a:t>
            </a:r>
            <a:r>
              <a:rPr lang="en-US" sz="1600" dirty="0" err="1"/>
              <a:t>spécifique</a:t>
            </a:r>
            <a:endParaRPr lang="fr-MA" sz="1600" dirty="0"/>
          </a:p>
          <a:p>
            <a:pPr lvl="0"/>
            <a:r>
              <a:rPr lang="en-US" sz="1600" dirty="0"/>
              <a:t>Formation sur </a:t>
            </a:r>
            <a:r>
              <a:rPr lang="en-US" sz="1600" dirty="0" err="1"/>
              <a:t>mesure</a:t>
            </a:r>
            <a:endParaRPr lang="fr-MA" sz="1600" dirty="0"/>
          </a:p>
          <a:p>
            <a:pPr lvl="0"/>
            <a:r>
              <a:rPr lang="en-US" sz="1600" dirty="0"/>
              <a:t>Support premium</a:t>
            </a:r>
            <a:endParaRPr lang="fr-MA" sz="1600" dirty="0"/>
          </a:p>
          <a:p>
            <a:pPr lvl="0"/>
            <a:r>
              <a:rPr lang="en-US" sz="1600" dirty="0" err="1"/>
              <a:t>Hébergement</a:t>
            </a:r>
            <a:r>
              <a:rPr lang="en-US" sz="1600" dirty="0"/>
              <a:t> </a:t>
            </a:r>
            <a:r>
              <a:rPr lang="en-US" sz="1600" dirty="0" err="1"/>
              <a:t>managé</a:t>
            </a:r>
            <a:endParaRPr lang="fr-MA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BE93D-C612-4882-88FA-290D4EB594C1}"/>
              </a:ext>
            </a:extLst>
          </p:cNvPr>
          <p:cNvSpPr/>
          <p:nvPr/>
        </p:nvSpPr>
        <p:spPr>
          <a:xfrm>
            <a:off x="7715483" y="4317656"/>
            <a:ext cx="39032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Sécurité</a:t>
            </a:r>
            <a:r>
              <a:rPr lang="en-US" sz="1600" b="1" dirty="0"/>
              <a:t> et </a:t>
            </a:r>
            <a:r>
              <a:rPr lang="en-US" sz="1600" b="1" dirty="0" err="1"/>
              <a:t>Conformité</a:t>
            </a:r>
            <a:endParaRPr lang="fr-MA" sz="1600" dirty="0"/>
          </a:p>
          <a:p>
            <a:pPr lvl="0"/>
            <a:r>
              <a:rPr lang="en-US" sz="1600" dirty="0"/>
              <a:t>RGPD by design</a:t>
            </a:r>
            <a:endParaRPr lang="fr-MA" sz="1600" dirty="0"/>
          </a:p>
          <a:p>
            <a:pPr lvl="0"/>
            <a:r>
              <a:rPr lang="en-US" sz="1600" dirty="0" err="1"/>
              <a:t>Authentification</a:t>
            </a:r>
            <a:r>
              <a:rPr lang="en-US" sz="1600" dirty="0"/>
              <a:t> forte</a:t>
            </a:r>
            <a:endParaRPr lang="fr-MA" sz="1600" dirty="0"/>
          </a:p>
          <a:p>
            <a:pPr lvl="0"/>
            <a:r>
              <a:rPr lang="en-US" sz="1600" dirty="0" err="1"/>
              <a:t>Traçabilité</a:t>
            </a:r>
            <a:r>
              <a:rPr lang="en-US" sz="1600" dirty="0"/>
              <a:t> </a:t>
            </a:r>
            <a:r>
              <a:rPr lang="en-US" sz="1600" dirty="0" err="1"/>
              <a:t>complète</a:t>
            </a:r>
            <a:endParaRPr lang="fr-MA" sz="1600" dirty="0"/>
          </a:p>
          <a:p>
            <a:pPr lvl="0"/>
            <a:r>
              <a:rPr lang="en-US" sz="1600" dirty="0"/>
              <a:t>Audit des </a:t>
            </a:r>
            <a:r>
              <a:rPr lang="en-US" sz="1600" dirty="0" err="1"/>
              <a:t>accès</a:t>
            </a:r>
            <a:endParaRPr lang="fr-MA" sz="1600" dirty="0"/>
          </a:p>
          <a:p>
            <a:pPr lvl="0"/>
            <a:r>
              <a:rPr lang="en-US" sz="1600" dirty="0" err="1"/>
              <a:t>Chiffrement</a:t>
            </a:r>
            <a:r>
              <a:rPr lang="en-US" sz="1600" dirty="0"/>
              <a:t> des </a:t>
            </a:r>
            <a:r>
              <a:rPr lang="en-US" sz="1600" dirty="0" err="1"/>
              <a:t>données</a:t>
            </a:r>
            <a:endParaRPr lang="fr-MA" sz="1600" dirty="0"/>
          </a:p>
          <a:p>
            <a:pPr lvl="0"/>
            <a:r>
              <a:rPr lang="en-US" sz="1600" dirty="0"/>
              <a:t>Backup </a:t>
            </a:r>
            <a:r>
              <a:rPr lang="en-US" sz="1600" dirty="0" err="1"/>
              <a:t>automatisé</a:t>
            </a:r>
            <a:endParaRPr lang="fr-MA" sz="1600" dirty="0"/>
          </a:p>
        </p:txBody>
      </p:sp>
      <p:pic>
        <p:nvPicPr>
          <p:cNvPr id="13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E070A6C9-C450-419C-AAF1-C690811F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7" y="1990403"/>
            <a:ext cx="2679583" cy="217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E2EC5-E1E0-4326-AC9B-E73B768E7804}"/>
              </a:ext>
            </a:extLst>
          </p:cNvPr>
          <p:cNvSpPr/>
          <p:nvPr/>
        </p:nvSpPr>
        <p:spPr>
          <a:xfrm>
            <a:off x="7715483" y="2856712"/>
            <a:ext cx="4533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Success Stories</a:t>
            </a:r>
            <a:endParaRPr lang="fr-MA" sz="1600" dirty="0">
              <a:solidFill>
                <a:srgbClr val="C00000"/>
              </a:solidFill>
            </a:endParaRPr>
          </a:p>
          <a:p>
            <a:pPr lvl="0"/>
            <a:r>
              <a:rPr lang="en-US" sz="1600" dirty="0">
                <a:solidFill>
                  <a:srgbClr val="C00000"/>
                </a:solidFill>
              </a:rPr>
              <a:t>PME </a:t>
            </a:r>
            <a:r>
              <a:rPr lang="en-US" sz="1600" dirty="0" err="1">
                <a:solidFill>
                  <a:srgbClr val="C00000"/>
                </a:solidFill>
              </a:rPr>
              <a:t>Industrielle</a:t>
            </a:r>
            <a:r>
              <a:rPr lang="en-US" sz="1600" dirty="0">
                <a:solidFill>
                  <a:srgbClr val="C00000"/>
                </a:solidFill>
              </a:rPr>
              <a:t> : </a:t>
            </a:r>
            <a:r>
              <a:rPr lang="en-US" sz="1600" dirty="0" err="1">
                <a:solidFill>
                  <a:srgbClr val="C00000"/>
                </a:solidFill>
              </a:rPr>
              <a:t>Déploiement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en</a:t>
            </a:r>
            <a:r>
              <a:rPr lang="en-US" sz="1600" dirty="0">
                <a:solidFill>
                  <a:srgbClr val="C00000"/>
                </a:solidFill>
              </a:rPr>
              <a:t> 3 </a:t>
            </a:r>
            <a:r>
              <a:rPr lang="en-US" sz="1600" dirty="0" err="1">
                <a:solidFill>
                  <a:srgbClr val="C00000"/>
                </a:solidFill>
              </a:rPr>
              <a:t>mois</a:t>
            </a:r>
            <a:endParaRPr lang="fr-MA" sz="1600" dirty="0">
              <a:solidFill>
                <a:srgbClr val="C00000"/>
              </a:solidFill>
            </a:endParaRPr>
          </a:p>
          <a:p>
            <a:pPr lvl="0"/>
            <a:r>
              <a:rPr lang="en-US" sz="1600" dirty="0">
                <a:solidFill>
                  <a:srgbClr val="C00000"/>
                </a:solidFill>
              </a:rPr>
              <a:t>Groupe de Services : 500 </a:t>
            </a:r>
            <a:r>
              <a:rPr lang="en-US" sz="1600" dirty="0" err="1">
                <a:solidFill>
                  <a:srgbClr val="C00000"/>
                </a:solidFill>
              </a:rPr>
              <a:t>utilisateurs</a:t>
            </a:r>
            <a:endParaRPr lang="fr-MA" sz="1600" dirty="0">
              <a:solidFill>
                <a:srgbClr val="C00000"/>
              </a:solidFill>
            </a:endParaRPr>
          </a:p>
          <a:p>
            <a:pPr lvl="0"/>
            <a:r>
              <a:rPr lang="en-US" sz="1600" dirty="0">
                <a:solidFill>
                  <a:srgbClr val="C00000"/>
                </a:solidFill>
              </a:rPr>
              <a:t>Start-up Tech : Scalability </a:t>
            </a:r>
            <a:r>
              <a:rPr lang="en-US" sz="1600" dirty="0" err="1">
                <a:solidFill>
                  <a:srgbClr val="C00000"/>
                </a:solidFill>
              </a:rPr>
              <a:t>prouvée</a:t>
            </a:r>
            <a:endParaRPr lang="fr-MA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51" y="1062031"/>
            <a:ext cx="4712260" cy="324000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Services et </a:t>
            </a:r>
            <a:r>
              <a:rPr lang="en-US" b="1" dirty="0" err="1"/>
              <a:t>Accompagnement</a:t>
            </a:r>
            <a:endParaRPr lang="fr-M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492717"/>
            <a:ext cx="4388625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9512" y="62144"/>
            <a:ext cx="877900" cy="6584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B9B39-3B0C-467A-B8D6-A8AC3E07F124}"/>
              </a:ext>
            </a:extLst>
          </p:cNvPr>
          <p:cNvSpPr txBox="1"/>
          <p:nvPr/>
        </p:nvSpPr>
        <p:spPr>
          <a:xfrm>
            <a:off x="4037811" y="2042653"/>
            <a:ext cx="5619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Méthodologie</a:t>
            </a:r>
            <a:r>
              <a:rPr lang="en-US" b="1" dirty="0"/>
              <a:t> de </a:t>
            </a:r>
            <a:r>
              <a:rPr lang="en-US" b="1" dirty="0" err="1"/>
              <a:t>Déploiement</a:t>
            </a:r>
            <a:endParaRPr lang="fr-MA" dirty="0"/>
          </a:p>
          <a:p>
            <a:pPr lvl="0"/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besoins</a:t>
            </a:r>
            <a:endParaRPr lang="fr-MA" dirty="0"/>
          </a:p>
          <a:p>
            <a:pPr lvl="0"/>
            <a:r>
              <a:rPr lang="en-US" dirty="0"/>
              <a:t>Configuration</a:t>
            </a:r>
            <a:endParaRPr lang="fr-MA" dirty="0"/>
          </a:p>
          <a:p>
            <a:pPr lvl="0"/>
            <a:r>
              <a:rPr lang="en-US" dirty="0"/>
              <a:t>Migration des </a:t>
            </a:r>
            <a:r>
              <a:rPr lang="en-US" dirty="0" err="1"/>
              <a:t>données</a:t>
            </a:r>
            <a:endParaRPr lang="fr-MA" dirty="0"/>
          </a:p>
          <a:p>
            <a:pPr lvl="0"/>
            <a:r>
              <a:rPr lang="en-US" dirty="0"/>
              <a:t>Formation</a:t>
            </a:r>
            <a:endParaRPr lang="fr-MA" dirty="0"/>
          </a:p>
          <a:p>
            <a:pPr lvl="0"/>
            <a:r>
              <a:rPr lang="en-US" dirty="0"/>
              <a:t>Support au </a:t>
            </a:r>
            <a:r>
              <a:rPr lang="en-US" dirty="0" err="1"/>
              <a:t>démarrage</a:t>
            </a:r>
            <a:endParaRPr lang="fr-MA" dirty="0"/>
          </a:p>
          <a:p>
            <a:pPr lvl="0"/>
            <a:r>
              <a:rPr lang="en-US" dirty="0" err="1"/>
              <a:t>Suivi</a:t>
            </a:r>
            <a:r>
              <a:rPr lang="en-US" dirty="0"/>
              <a:t> post-</a:t>
            </a:r>
            <a:r>
              <a:rPr lang="en-US" dirty="0" err="1"/>
              <a:t>projet</a:t>
            </a:r>
            <a:endParaRPr lang="fr-MA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9EFF0E-50A5-426D-A24F-6CFA5003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043" r="22043"/>
          <a:stretch/>
        </p:blipFill>
        <p:spPr bwMode="auto">
          <a:xfrm>
            <a:off x="508881" y="2146254"/>
            <a:ext cx="3086576" cy="2500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A43DD-0097-4F57-B914-F0A73270A3C8}"/>
              </a:ext>
            </a:extLst>
          </p:cNvPr>
          <p:cNvSpPr/>
          <p:nvPr/>
        </p:nvSpPr>
        <p:spPr>
          <a:xfrm>
            <a:off x="8610600" y="2007932"/>
            <a:ext cx="2842034" cy="2670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Assistance technique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corrective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évolutive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Documentation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complète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</a:t>
            </a:r>
            <a:endParaRPr lang="fr-MA" sz="1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Communauté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d'utilisateurs</a:t>
            </a:r>
            <a:endParaRPr lang="fr-M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EEDAF-8988-4094-82AF-1B1669AB5AF7}"/>
              </a:ext>
            </a:extLst>
          </p:cNvPr>
          <p:cNvSpPr/>
          <p:nvPr/>
        </p:nvSpPr>
        <p:spPr>
          <a:xfrm>
            <a:off x="6232124" y="4724976"/>
            <a:ext cx="2210540" cy="151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Prochaines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Étapes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Démonstration</a:t>
            </a:r>
            <a:r>
              <a:rPr lang="en-US" sz="11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personnalisée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 </a:t>
            </a: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gratuit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</a:t>
            </a:r>
            <a:r>
              <a:rPr lang="en-US" sz="11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projet</a:t>
            </a:r>
            <a:endParaRPr lang="fr-MA" sz="105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</a:t>
            </a:r>
            <a:r>
              <a:rPr lang="en-US" sz="11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équipes</a:t>
            </a:r>
            <a:endParaRPr lang="fr-MA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3" y="2168440"/>
            <a:ext cx="5280437" cy="19651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86" y="891744"/>
            <a:ext cx="2087016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310255"/>
            <a:ext cx="1636547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4466060" y="1505038"/>
            <a:ext cx="3449479" cy="31691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defTabSz="685800">
              <a:lnSpc>
                <a:spcPct val="100000"/>
              </a:lnSpc>
              <a:spcBef>
                <a:spcPts val="71"/>
              </a:spcBef>
              <a:defRPr/>
            </a:pPr>
            <a:r>
              <a:rPr lang="fr-MA" sz="2000" b="1" spc="15" dirty="0">
                <a:solidFill>
                  <a:srgbClr val="C00000"/>
                </a:solidFill>
                <a:latin typeface="Trebuchet MS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41" y="4074578"/>
            <a:ext cx="5280437" cy="21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614" y="4208565"/>
            <a:ext cx="5070886" cy="12253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301" y="2187974"/>
            <a:ext cx="4852115" cy="18882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7500" y="230142"/>
            <a:ext cx="8779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C00000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Akditech présentation</Template>
  <TotalTime>158</TotalTime>
  <Words>592</Words>
  <Application>Microsoft Office PowerPoint</Application>
  <PresentationFormat>Grand écran</PresentationFormat>
  <Paragraphs>175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Times New Roman</vt:lpstr>
      <vt:lpstr>Trebuchet MS</vt:lpstr>
      <vt:lpstr>2_Thème Office</vt:lpstr>
      <vt:lpstr>Thème Office</vt:lpstr>
      <vt:lpstr>1_Thème Office</vt:lpstr>
      <vt:lpstr>Axelor ERP</vt:lpstr>
      <vt:lpstr>Sommaire</vt:lpstr>
      <vt:lpstr>Votre besoin</vt:lpstr>
      <vt:lpstr>Notre solution</vt:lpstr>
      <vt:lpstr>Modules principaux</vt:lpstr>
      <vt:lpstr>Avantages concurrentiels </vt:lpstr>
      <vt:lpstr>Nos offres</vt:lpstr>
      <vt:lpstr>Services et Accompagnement</vt:lpstr>
      <vt:lpstr>Références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RAMAQS Consulting</dc:title>
  <dc:subject/>
  <dc:creator/>
  <cp:keywords/>
  <dc:description>generated using python-pptx</dc:description>
  <cp:lastModifiedBy>Ramaqs Consulting</cp:lastModifiedBy>
  <cp:revision>30</cp:revision>
  <dcterms:created xsi:type="dcterms:W3CDTF">2013-01-27T09:14:16Z</dcterms:created>
  <dcterms:modified xsi:type="dcterms:W3CDTF">2025-01-13T17:14:08Z</dcterms:modified>
  <cp:category/>
</cp:coreProperties>
</file>