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98" r:id="rId4"/>
    <p:sldId id="299" r:id="rId5"/>
    <p:sldId id="283" r:id="rId6"/>
    <p:sldId id="293" r:id="rId7"/>
    <p:sldId id="301" r:id="rId8"/>
    <p:sldId id="284" r:id="rId9"/>
    <p:sldId id="300" r:id="rId10"/>
    <p:sldId id="297" r:id="rId11"/>
    <p:sldId id="294" r:id="rId12"/>
    <p:sldId id="296" r:id="rId13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A2F401-3AF0-A40A-5B08-5A2B09A30CE6}" v="3" dt="2025-01-15T10:31:46.880"/>
    <p1510:client id="{D9C4270F-1774-6096-B7B0-666564045A86}" v="261" dt="2025-01-15T16:54:56.973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B6F96-9872-403E-ABF3-1B5400F727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2EC05-B5FB-407D-AEB6-73767D1304C7}">
      <dgm:prSet phldr="0"/>
      <dgm:spPr/>
      <dgm:t>
        <a:bodyPr/>
        <a:lstStyle/>
        <a:p>
          <a:pPr algn="l" rtl="0"/>
          <a:r>
            <a:rPr lang="en-US" b="1" dirty="0">
              <a:latin typeface="Calibri"/>
              <a:ea typeface="Calibri"/>
              <a:cs typeface="Calibri"/>
            </a:rPr>
            <a:t>Protection intelligente temps </a:t>
          </a:r>
          <a:r>
            <a:rPr lang="en-US" dirty="0">
              <a:latin typeface="Calibri"/>
              <a:ea typeface="Calibri"/>
              <a:cs typeface="Calibri"/>
            </a:rPr>
            <a:t>réel</a:t>
          </a:r>
          <a:br>
            <a:rPr lang="en-US" dirty="0">
              <a:latin typeface="Calibri"/>
              <a:ea typeface="Calibri"/>
              <a:cs typeface="Calibri"/>
            </a:rPr>
          </a:br>
          <a:r>
            <a:rPr lang="en-US" dirty="0">
              <a:latin typeface="Calibri"/>
              <a:ea typeface="Calibri"/>
              <a:cs typeface="Calibri"/>
            </a:rPr>
            <a:t>- </a:t>
          </a:r>
          <a:r>
            <a:rPr lang="en-US" dirty="0" err="1">
              <a:latin typeface="Calibri"/>
              <a:ea typeface="Calibri"/>
              <a:cs typeface="Calibri"/>
            </a:rPr>
            <a:t>Détection</a:t>
          </a:r>
          <a:r>
            <a:rPr lang="en-US" dirty="0">
              <a:latin typeface="Calibri"/>
              <a:ea typeface="Calibri"/>
              <a:cs typeface="Calibri"/>
            </a:rPr>
            <a:t> </a:t>
          </a:r>
          <a:r>
            <a:rPr lang="en-US" dirty="0" err="1">
              <a:latin typeface="Calibri"/>
              <a:ea typeface="Calibri"/>
              <a:cs typeface="Calibri"/>
            </a:rPr>
            <a:t>comportementale</a:t>
          </a:r>
          <a:r>
            <a:rPr lang="en-US" dirty="0">
              <a:latin typeface="Calibri"/>
              <a:ea typeface="Calibri"/>
              <a:cs typeface="Calibri"/>
            </a:rPr>
            <a:t> </a:t>
          </a:r>
          <a:r>
            <a:rPr lang="en-US" dirty="0" err="1">
              <a:latin typeface="Calibri"/>
              <a:ea typeface="Calibri"/>
              <a:cs typeface="Calibri"/>
            </a:rPr>
            <a:t>avancée</a:t>
          </a:r>
          <a:br>
            <a:rPr lang="en-US" dirty="0">
              <a:latin typeface="Calibri"/>
              <a:ea typeface="Calibri"/>
              <a:cs typeface="Calibri"/>
            </a:rPr>
          </a:br>
          <a:r>
            <a:rPr lang="en-US" dirty="0">
              <a:latin typeface="Calibri"/>
              <a:ea typeface="Calibri"/>
              <a:cs typeface="Calibri"/>
            </a:rPr>
            <a:t>- Analyse </a:t>
          </a:r>
          <a:r>
            <a:rPr lang="en-US" dirty="0" err="1">
              <a:latin typeface="Calibri"/>
              <a:ea typeface="Calibri"/>
              <a:cs typeface="Calibri"/>
            </a:rPr>
            <a:t>prédictive</a:t>
          </a:r>
          <a:r>
            <a:rPr lang="en-US" dirty="0">
              <a:latin typeface="Calibri"/>
              <a:ea typeface="Calibri"/>
              <a:cs typeface="Calibri"/>
            </a:rPr>
            <a:t> des menaces</a:t>
          </a:r>
          <a:br>
            <a:rPr lang="en-US" dirty="0">
              <a:latin typeface="Calibri"/>
              <a:ea typeface="Calibri"/>
              <a:cs typeface="Calibri"/>
            </a:rPr>
          </a:br>
          <a:r>
            <a:rPr lang="en-US" dirty="0">
              <a:latin typeface="Calibri"/>
              <a:ea typeface="Calibri"/>
              <a:cs typeface="Calibri"/>
            </a:rPr>
            <a:t>- Protection Zero-Day</a:t>
          </a:r>
          <a:br>
            <a:rPr lang="en-US" dirty="0"/>
          </a:br>
          <a:r>
            <a:rPr lang="en-US" dirty="0">
              <a:latin typeface="Calibri"/>
              <a:ea typeface="Calibri"/>
              <a:cs typeface="Calibri"/>
            </a:rPr>
            <a:t>- </a:t>
          </a:r>
          <a:r>
            <a:rPr lang="en-US" dirty="0" err="1">
              <a:latin typeface="Calibri"/>
              <a:ea typeface="Calibri"/>
              <a:cs typeface="Calibri"/>
            </a:rPr>
            <a:t>Réponse</a:t>
          </a:r>
          <a:r>
            <a:rPr lang="en-US" dirty="0">
              <a:latin typeface="Calibri"/>
              <a:ea typeface="Calibri"/>
              <a:cs typeface="Calibri"/>
            </a:rPr>
            <a:t> </a:t>
          </a:r>
          <a:r>
            <a:rPr lang="en-US" dirty="0" err="1">
              <a:latin typeface="Calibri"/>
              <a:ea typeface="Calibri"/>
              <a:cs typeface="Calibri"/>
            </a:rPr>
            <a:t>automatisée</a:t>
          </a:r>
          <a:r>
            <a:rPr lang="en-US" dirty="0">
              <a:latin typeface="Calibri"/>
              <a:ea typeface="Calibri"/>
              <a:cs typeface="Calibri"/>
            </a:rPr>
            <a:t> aux incidents</a:t>
          </a:r>
          <a:br>
            <a:rPr lang="en-US" dirty="0"/>
          </a:br>
          <a:r>
            <a:rPr lang="en-US" dirty="0">
              <a:latin typeface="Calibri"/>
              <a:ea typeface="Calibri"/>
              <a:cs typeface="Calibri"/>
            </a:rPr>
            <a:t>- </a:t>
          </a:r>
          <a:r>
            <a:rPr lang="en-US" dirty="0" err="1">
              <a:latin typeface="Calibri"/>
              <a:ea typeface="Calibri"/>
              <a:cs typeface="Calibri"/>
            </a:rPr>
            <a:t>Apprentissage</a:t>
          </a:r>
          <a:r>
            <a:rPr lang="en-US" dirty="0">
              <a:latin typeface="Calibri"/>
              <a:ea typeface="Calibri"/>
              <a:cs typeface="Calibri"/>
            </a:rPr>
            <a:t> </a:t>
          </a:r>
          <a:r>
            <a:rPr lang="en-US" dirty="0" err="1">
              <a:latin typeface="Calibri"/>
              <a:ea typeface="Calibri"/>
              <a:cs typeface="Calibri"/>
            </a:rPr>
            <a:t>continu</a:t>
          </a:r>
          <a:r>
            <a:rPr lang="en-US" dirty="0">
              <a:latin typeface="Calibri"/>
              <a:ea typeface="Calibri"/>
              <a:cs typeface="Calibri"/>
            </a:rPr>
            <a:t> des </a:t>
          </a:r>
          <a:r>
            <a:rPr lang="en-US" dirty="0" err="1">
              <a:latin typeface="Calibri"/>
              <a:ea typeface="Calibri"/>
              <a:cs typeface="Calibri"/>
            </a:rPr>
            <a:t>nouvelles</a:t>
          </a:r>
          <a:r>
            <a:rPr lang="en-US" dirty="0">
              <a:latin typeface="Calibri"/>
              <a:ea typeface="Calibri"/>
              <a:cs typeface="Calibri"/>
            </a:rPr>
            <a:t> menaces</a:t>
          </a:r>
          <a:endParaRPr lang="en-US" dirty="0">
            <a:latin typeface="Corbel"/>
          </a:endParaRPr>
        </a:p>
      </dgm:t>
    </dgm:pt>
    <dgm:pt modelId="{76F0E578-5FEC-4B80-A3F1-245463D3CCE8}" type="parTrans" cxnId="{DE27E462-6AAB-4417-8475-04D84B1CF8F3}">
      <dgm:prSet/>
      <dgm:spPr/>
    </dgm:pt>
    <dgm:pt modelId="{D8E3E154-E311-4251-AE34-BE35B353F643}" type="sibTrans" cxnId="{DE27E462-6AAB-4417-8475-04D84B1CF8F3}">
      <dgm:prSet/>
      <dgm:spPr/>
    </dgm:pt>
    <dgm:pt modelId="{D3FBF957-3624-4E5B-9EB1-73CDA9AFFCEF}">
      <dgm:prSet phldr="0"/>
      <dgm:spPr/>
      <dgm:t>
        <a:bodyPr/>
        <a:lstStyle/>
        <a:p>
          <a:pPr algn="l" rtl="0"/>
          <a:r>
            <a:rPr lang="en-US" b="1" dirty="0">
              <a:latin typeface="Calibri"/>
              <a:ea typeface="Calibri"/>
              <a:cs typeface="Calibri"/>
            </a:rPr>
            <a:t>Surveillance 360°</a:t>
          </a:r>
          <a:br>
            <a:rPr lang="en-US" b="1" dirty="0">
              <a:latin typeface="Calibri"/>
              <a:ea typeface="Calibri"/>
              <a:cs typeface="Calibri"/>
            </a:rPr>
          </a:br>
          <a:r>
            <a:rPr lang="en-US" dirty="0">
              <a:latin typeface="Calibri"/>
              <a:ea typeface="Calibri"/>
              <a:cs typeface="Calibri"/>
            </a:rPr>
            <a:t>- Endpoints (postes, mobiles, IoT)</a:t>
          </a:r>
          <a:br>
            <a:rPr lang="en-US" dirty="0">
              <a:latin typeface="Calibri"/>
              <a:ea typeface="Calibri"/>
              <a:cs typeface="Calibri"/>
            </a:rPr>
          </a:br>
          <a:r>
            <a:rPr lang="en-US" dirty="0">
              <a:latin typeface="Calibri"/>
              <a:ea typeface="Calibri"/>
              <a:cs typeface="Calibri"/>
            </a:rPr>
            <a:t>- Infrastructure réseau</a:t>
          </a:r>
          <a:br>
            <a:rPr lang="en-US" dirty="0">
              <a:solidFill>
                <a:srgbClr val="010000"/>
              </a:solidFill>
              <a:latin typeface="Calibri"/>
              <a:ea typeface="Calibri"/>
              <a:cs typeface="Calibri"/>
            </a:rPr>
          </a:br>
          <a:r>
            <a:rPr lang="en-US" dirty="0">
              <a:latin typeface="Calibri"/>
              <a:ea typeface="Calibri"/>
              <a:cs typeface="Calibri"/>
            </a:rPr>
            <a:t>- Cloud et applications SaaS</a:t>
          </a:r>
          <a:br>
            <a:rPr lang="en-US" dirty="0">
              <a:latin typeface="Calibri"/>
              <a:ea typeface="Calibri"/>
              <a:cs typeface="Calibri"/>
            </a:rPr>
          </a:br>
          <a:r>
            <a:rPr lang="en-US" dirty="0">
              <a:latin typeface="Calibri"/>
              <a:ea typeface="Calibri"/>
              <a:cs typeface="Calibri"/>
            </a:rPr>
            <a:t>- Emails et communications</a:t>
          </a:r>
          <a:br>
            <a:rPr lang="en-US" dirty="0"/>
          </a:br>
          <a:r>
            <a:rPr lang="en-US" dirty="0">
              <a:latin typeface="Calibri"/>
              <a:ea typeface="Calibri"/>
              <a:cs typeface="Calibri"/>
            </a:rPr>
            <a:t>- </a:t>
          </a:r>
          <a:r>
            <a:rPr lang="en-US" dirty="0" err="1">
              <a:latin typeface="Calibri"/>
              <a:ea typeface="Calibri"/>
              <a:cs typeface="Calibri"/>
            </a:rPr>
            <a:t>Identités</a:t>
          </a:r>
          <a:r>
            <a:rPr lang="en-US" dirty="0">
              <a:latin typeface="Calibri"/>
              <a:ea typeface="Calibri"/>
              <a:cs typeface="Calibri"/>
            </a:rPr>
            <a:t> et </a:t>
          </a:r>
          <a:r>
            <a:rPr lang="en-US" dirty="0" err="1">
              <a:latin typeface="Calibri"/>
              <a:ea typeface="Calibri"/>
              <a:cs typeface="Calibri"/>
            </a:rPr>
            <a:t>accès</a:t>
          </a:r>
          <a:endParaRPr lang="en-US" b="1" dirty="0">
            <a:latin typeface="Calibri"/>
            <a:ea typeface="Calibri"/>
            <a:cs typeface="Calibri"/>
          </a:endParaRPr>
        </a:p>
      </dgm:t>
    </dgm:pt>
    <dgm:pt modelId="{98E5A122-8926-48A2-B9A8-1D53524F601B}" type="parTrans" cxnId="{E5974AB6-5F89-42C2-9A95-40E6108348B0}">
      <dgm:prSet/>
      <dgm:spPr/>
    </dgm:pt>
    <dgm:pt modelId="{7FB69981-2337-4AFD-9C26-9CE394333AA5}" type="sibTrans" cxnId="{E5974AB6-5F89-42C2-9A95-40E6108348B0}">
      <dgm:prSet/>
      <dgm:spPr/>
    </dgm:pt>
    <dgm:pt modelId="{DBE0BEDC-3825-4521-AAD6-7795CA213F7A}">
      <dgm:prSet phldr="0"/>
      <dgm:spPr/>
      <dgm:t>
        <a:bodyPr/>
        <a:lstStyle/>
        <a:p>
          <a:pPr algn="l" rtl="0"/>
          <a:r>
            <a:rPr lang="en-US" b="1" dirty="0">
              <a:latin typeface="Calibri"/>
              <a:ea typeface="Calibri"/>
              <a:cs typeface="Calibri"/>
            </a:rPr>
            <a:t>Centre opérationnel de sécurité (SOC) </a:t>
          </a:r>
          <a:r>
            <a:rPr lang="en-US" b="0" dirty="0">
              <a:latin typeface="Calibri"/>
              <a:ea typeface="Calibri"/>
              <a:cs typeface="Calibri"/>
            </a:rPr>
            <a:t>intelligent</a:t>
          </a:r>
          <a:br>
            <a:rPr lang="en-US" b="0" dirty="0">
              <a:latin typeface="Calibri"/>
              <a:ea typeface="Calibri"/>
              <a:cs typeface="Calibri"/>
            </a:rPr>
          </a:br>
          <a:r>
            <a:rPr lang="en-US" b="0" dirty="0">
              <a:latin typeface="Calibri"/>
              <a:ea typeface="Calibri"/>
              <a:cs typeface="Calibri"/>
            </a:rPr>
            <a:t>- Orchestration automatisée</a:t>
          </a:r>
          <a:br>
            <a:rPr lang="en-US" dirty="0">
              <a:solidFill>
                <a:srgbClr val="010000"/>
              </a:solidFill>
              <a:latin typeface="Calibri"/>
              <a:ea typeface="Calibri"/>
              <a:cs typeface="Calibri"/>
            </a:rPr>
          </a:br>
          <a:r>
            <a:rPr lang="en-US" b="0" dirty="0">
              <a:latin typeface="Calibri"/>
              <a:ea typeface="Calibri"/>
              <a:cs typeface="Calibri"/>
            </a:rPr>
            <a:t>- Corrélation d'événements avancée</a:t>
          </a:r>
          <a:br>
            <a:rPr lang="en-US" b="0" dirty="0">
              <a:solidFill>
                <a:srgbClr val="010000"/>
              </a:solidFill>
              <a:latin typeface="Calibri"/>
              <a:ea typeface="Calibri"/>
              <a:cs typeface="Calibri"/>
            </a:rPr>
          </a:br>
          <a:r>
            <a:rPr lang="en-US" b="0" dirty="0">
              <a:latin typeface="Calibri"/>
              <a:ea typeface="Calibri"/>
              <a:cs typeface="Calibri"/>
            </a:rPr>
            <a:t>- Investigation </a:t>
          </a:r>
          <a:r>
            <a:rPr lang="en-US" b="0" dirty="0" err="1">
              <a:latin typeface="Calibri"/>
              <a:ea typeface="Calibri"/>
              <a:cs typeface="Calibri"/>
            </a:rPr>
            <a:t>assistée</a:t>
          </a:r>
          <a:r>
            <a:rPr lang="en-US" b="0" dirty="0">
              <a:latin typeface="Calibri"/>
              <a:ea typeface="Calibri"/>
              <a:cs typeface="Calibri"/>
            </a:rPr>
            <a:t> par IA</a:t>
          </a:r>
          <a:br>
            <a:rPr lang="en-US" b="0" dirty="0">
              <a:latin typeface="Calibri"/>
              <a:ea typeface="Calibri"/>
              <a:cs typeface="Calibri"/>
            </a:rPr>
          </a:br>
          <a:r>
            <a:rPr lang="en-US" b="0" dirty="0">
              <a:latin typeface="Calibri"/>
              <a:ea typeface="Calibri"/>
              <a:cs typeface="Calibri"/>
            </a:rPr>
            <a:t>- Tableaux de bord temps réel</a:t>
          </a:r>
          <a:br>
            <a:rPr lang="en-US" b="0" dirty="0">
              <a:solidFill>
                <a:srgbClr val="010000"/>
              </a:solidFill>
              <a:latin typeface="Calibri"/>
              <a:ea typeface="Calibri"/>
              <a:cs typeface="Calibri"/>
            </a:rPr>
          </a:br>
          <a:r>
            <a:rPr lang="en-US" b="0" dirty="0">
              <a:latin typeface="Calibri"/>
              <a:ea typeface="Calibri"/>
              <a:cs typeface="Calibri"/>
            </a:rPr>
            <a:t>- Rapports automatisés</a:t>
          </a:r>
        </a:p>
      </dgm:t>
    </dgm:pt>
    <dgm:pt modelId="{16F6BA69-4C71-4026-ADA5-82812B8E132F}" type="parTrans" cxnId="{F9A7A3DC-6A40-4D07-ADE4-11B838A42A66}">
      <dgm:prSet/>
      <dgm:spPr/>
    </dgm:pt>
    <dgm:pt modelId="{A38D3CF9-DE21-461B-A8E8-9821E6483550}" type="sibTrans" cxnId="{F9A7A3DC-6A40-4D07-ADE4-11B838A42A66}">
      <dgm:prSet/>
      <dgm:spPr/>
    </dgm:pt>
    <dgm:pt modelId="{A97D5FDD-A0BD-4467-A347-6840EA991292}" type="pres">
      <dgm:prSet presAssocID="{7A3B6F96-9872-403E-ABF3-1B5400F727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FD0096-298F-4ADF-A6ED-5E13F51F490C}" type="pres">
      <dgm:prSet presAssocID="{DBE0BEDC-3825-4521-AAD6-7795CA213F7A}" presName="hierRoot1" presStyleCnt="0"/>
      <dgm:spPr/>
    </dgm:pt>
    <dgm:pt modelId="{4CFEF9A6-5573-4984-95F1-2943971EEF79}" type="pres">
      <dgm:prSet presAssocID="{DBE0BEDC-3825-4521-AAD6-7795CA213F7A}" presName="composite" presStyleCnt="0"/>
      <dgm:spPr/>
    </dgm:pt>
    <dgm:pt modelId="{1B6F5608-65A7-4357-911B-8C2FFFC3106B}" type="pres">
      <dgm:prSet presAssocID="{DBE0BEDC-3825-4521-AAD6-7795CA213F7A}" presName="background" presStyleLbl="node0" presStyleIdx="0" presStyleCnt="3"/>
      <dgm:spPr/>
    </dgm:pt>
    <dgm:pt modelId="{44A1E152-E98D-4094-8FD5-F1FB605AAC3B}" type="pres">
      <dgm:prSet presAssocID="{DBE0BEDC-3825-4521-AAD6-7795CA213F7A}" presName="text" presStyleLbl="fgAcc0" presStyleIdx="0" presStyleCnt="3">
        <dgm:presLayoutVars>
          <dgm:chPref val="3"/>
        </dgm:presLayoutVars>
      </dgm:prSet>
      <dgm:spPr/>
    </dgm:pt>
    <dgm:pt modelId="{F58CCE34-D7E4-4009-98A5-79E628297FEF}" type="pres">
      <dgm:prSet presAssocID="{DBE0BEDC-3825-4521-AAD6-7795CA213F7A}" presName="hierChild2" presStyleCnt="0"/>
      <dgm:spPr/>
    </dgm:pt>
    <dgm:pt modelId="{35CDCD21-2356-4716-82D1-2F2FF8E64D75}" type="pres">
      <dgm:prSet presAssocID="{D3FBF957-3624-4E5B-9EB1-73CDA9AFFCEF}" presName="hierRoot1" presStyleCnt="0"/>
      <dgm:spPr/>
    </dgm:pt>
    <dgm:pt modelId="{AD01A159-095D-4D1F-BFC0-00FFE2D13DBE}" type="pres">
      <dgm:prSet presAssocID="{D3FBF957-3624-4E5B-9EB1-73CDA9AFFCEF}" presName="composite" presStyleCnt="0"/>
      <dgm:spPr/>
    </dgm:pt>
    <dgm:pt modelId="{2092F0AC-4887-498D-9745-B3CCAE4F1090}" type="pres">
      <dgm:prSet presAssocID="{D3FBF957-3624-4E5B-9EB1-73CDA9AFFCEF}" presName="background" presStyleLbl="node0" presStyleIdx="1" presStyleCnt="3"/>
      <dgm:spPr/>
    </dgm:pt>
    <dgm:pt modelId="{8E532854-CAB1-4E53-8116-BA3D1E6A26C1}" type="pres">
      <dgm:prSet presAssocID="{D3FBF957-3624-4E5B-9EB1-73CDA9AFFCEF}" presName="text" presStyleLbl="fgAcc0" presStyleIdx="1" presStyleCnt="3">
        <dgm:presLayoutVars>
          <dgm:chPref val="3"/>
        </dgm:presLayoutVars>
      </dgm:prSet>
      <dgm:spPr/>
    </dgm:pt>
    <dgm:pt modelId="{2ED6C62C-804E-4FB8-98B9-1B7394F57F1C}" type="pres">
      <dgm:prSet presAssocID="{D3FBF957-3624-4E5B-9EB1-73CDA9AFFCEF}" presName="hierChild2" presStyleCnt="0"/>
      <dgm:spPr/>
    </dgm:pt>
    <dgm:pt modelId="{9244D3EE-F294-44CB-81D1-7F4381F86D9C}" type="pres">
      <dgm:prSet presAssocID="{3052EC05-B5FB-407D-AEB6-73767D1304C7}" presName="hierRoot1" presStyleCnt="0"/>
      <dgm:spPr/>
    </dgm:pt>
    <dgm:pt modelId="{BF473A7F-9FBB-4751-A857-EAB1FC4F3FA2}" type="pres">
      <dgm:prSet presAssocID="{3052EC05-B5FB-407D-AEB6-73767D1304C7}" presName="composite" presStyleCnt="0"/>
      <dgm:spPr/>
    </dgm:pt>
    <dgm:pt modelId="{81866519-AA9C-41D1-B061-DBF91D925323}" type="pres">
      <dgm:prSet presAssocID="{3052EC05-B5FB-407D-AEB6-73767D1304C7}" presName="background" presStyleLbl="node0" presStyleIdx="2" presStyleCnt="3"/>
      <dgm:spPr/>
    </dgm:pt>
    <dgm:pt modelId="{570974CF-9154-47E2-B264-5123EBEBA54A}" type="pres">
      <dgm:prSet presAssocID="{3052EC05-B5FB-407D-AEB6-73767D1304C7}" presName="text" presStyleLbl="fgAcc0" presStyleIdx="2" presStyleCnt="3">
        <dgm:presLayoutVars>
          <dgm:chPref val="3"/>
        </dgm:presLayoutVars>
      </dgm:prSet>
      <dgm:spPr/>
    </dgm:pt>
    <dgm:pt modelId="{56DE7B48-E2FF-44F8-B058-5E21B1B2CA6B}" type="pres">
      <dgm:prSet presAssocID="{3052EC05-B5FB-407D-AEB6-73767D1304C7}" presName="hierChild2" presStyleCnt="0"/>
      <dgm:spPr/>
    </dgm:pt>
  </dgm:ptLst>
  <dgm:cxnLst>
    <dgm:cxn modelId="{7138600B-EB4E-4E87-B263-3A3C914B2EB0}" type="presOf" srcId="{DBE0BEDC-3825-4521-AAD6-7795CA213F7A}" destId="{44A1E152-E98D-4094-8FD5-F1FB605AAC3B}" srcOrd="0" destOrd="0" presId="urn:microsoft.com/office/officeart/2005/8/layout/hierarchy1"/>
    <dgm:cxn modelId="{F4BB2020-5371-47E4-BEA8-8E37D0D142CF}" type="presOf" srcId="{7A3B6F96-9872-403E-ABF3-1B5400F727F8}" destId="{A97D5FDD-A0BD-4467-A347-6840EA991292}" srcOrd="0" destOrd="0" presId="urn:microsoft.com/office/officeart/2005/8/layout/hierarchy1"/>
    <dgm:cxn modelId="{3E08D13F-B08B-4641-B920-B592CB4B9F2D}" type="presOf" srcId="{D3FBF957-3624-4E5B-9EB1-73CDA9AFFCEF}" destId="{8E532854-CAB1-4E53-8116-BA3D1E6A26C1}" srcOrd="0" destOrd="0" presId="urn:microsoft.com/office/officeart/2005/8/layout/hierarchy1"/>
    <dgm:cxn modelId="{DE27E462-6AAB-4417-8475-04D84B1CF8F3}" srcId="{7A3B6F96-9872-403E-ABF3-1B5400F727F8}" destId="{3052EC05-B5FB-407D-AEB6-73767D1304C7}" srcOrd="2" destOrd="0" parTransId="{76F0E578-5FEC-4B80-A3F1-245463D3CCE8}" sibTransId="{D8E3E154-E311-4251-AE34-BE35B353F643}"/>
    <dgm:cxn modelId="{6E9E1A65-3EB6-48E9-862E-CAE8498C42E3}" type="presOf" srcId="{3052EC05-B5FB-407D-AEB6-73767D1304C7}" destId="{570974CF-9154-47E2-B264-5123EBEBA54A}" srcOrd="0" destOrd="0" presId="urn:microsoft.com/office/officeart/2005/8/layout/hierarchy1"/>
    <dgm:cxn modelId="{E5974AB6-5F89-42C2-9A95-40E6108348B0}" srcId="{7A3B6F96-9872-403E-ABF3-1B5400F727F8}" destId="{D3FBF957-3624-4E5B-9EB1-73CDA9AFFCEF}" srcOrd="1" destOrd="0" parTransId="{98E5A122-8926-48A2-B9A8-1D53524F601B}" sibTransId="{7FB69981-2337-4AFD-9C26-9CE394333AA5}"/>
    <dgm:cxn modelId="{F9A7A3DC-6A40-4D07-ADE4-11B838A42A66}" srcId="{7A3B6F96-9872-403E-ABF3-1B5400F727F8}" destId="{DBE0BEDC-3825-4521-AAD6-7795CA213F7A}" srcOrd="0" destOrd="0" parTransId="{16F6BA69-4C71-4026-ADA5-82812B8E132F}" sibTransId="{A38D3CF9-DE21-461B-A8E8-9821E6483550}"/>
    <dgm:cxn modelId="{90210923-831C-45EE-86F4-B8D479A7FED6}" type="presParOf" srcId="{A97D5FDD-A0BD-4467-A347-6840EA991292}" destId="{4FFD0096-298F-4ADF-A6ED-5E13F51F490C}" srcOrd="0" destOrd="0" presId="urn:microsoft.com/office/officeart/2005/8/layout/hierarchy1"/>
    <dgm:cxn modelId="{51F3DCFA-1DA1-483E-A35C-555F98370C4E}" type="presParOf" srcId="{4FFD0096-298F-4ADF-A6ED-5E13F51F490C}" destId="{4CFEF9A6-5573-4984-95F1-2943971EEF79}" srcOrd="0" destOrd="0" presId="urn:microsoft.com/office/officeart/2005/8/layout/hierarchy1"/>
    <dgm:cxn modelId="{AB474C08-153A-402A-8662-D393CF9D8BC3}" type="presParOf" srcId="{4CFEF9A6-5573-4984-95F1-2943971EEF79}" destId="{1B6F5608-65A7-4357-911B-8C2FFFC3106B}" srcOrd="0" destOrd="0" presId="urn:microsoft.com/office/officeart/2005/8/layout/hierarchy1"/>
    <dgm:cxn modelId="{1F5F7621-A952-4BCD-A204-F5232405CBFC}" type="presParOf" srcId="{4CFEF9A6-5573-4984-95F1-2943971EEF79}" destId="{44A1E152-E98D-4094-8FD5-F1FB605AAC3B}" srcOrd="1" destOrd="0" presId="urn:microsoft.com/office/officeart/2005/8/layout/hierarchy1"/>
    <dgm:cxn modelId="{D7A1962C-EA6B-4F8C-9628-B96CE47C7C10}" type="presParOf" srcId="{4FFD0096-298F-4ADF-A6ED-5E13F51F490C}" destId="{F58CCE34-D7E4-4009-98A5-79E628297FEF}" srcOrd="1" destOrd="0" presId="urn:microsoft.com/office/officeart/2005/8/layout/hierarchy1"/>
    <dgm:cxn modelId="{DB4D53FD-2E98-43E6-8655-CDE1109CF91E}" type="presParOf" srcId="{A97D5FDD-A0BD-4467-A347-6840EA991292}" destId="{35CDCD21-2356-4716-82D1-2F2FF8E64D75}" srcOrd="1" destOrd="0" presId="urn:microsoft.com/office/officeart/2005/8/layout/hierarchy1"/>
    <dgm:cxn modelId="{159310F7-F4BC-4937-8CC1-FBE81C5EA6D0}" type="presParOf" srcId="{35CDCD21-2356-4716-82D1-2F2FF8E64D75}" destId="{AD01A159-095D-4D1F-BFC0-00FFE2D13DBE}" srcOrd="0" destOrd="0" presId="urn:microsoft.com/office/officeart/2005/8/layout/hierarchy1"/>
    <dgm:cxn modelId="{E1485DC8-8FE4-4588-8928-5577896C68D0}" type="presParOf" srcId="{AD01A159-095D-4D1F-BFC0-00FFE2D13DBE}" destId="{2092F0AC-4887-498D-9745-B3CCAE4F1090}" srcOrd="0" destOrd="0" presId="urn:microsoft.com/office/officeart/2005/8/layout/hierarchy1"/>
    <dgm:cxn modelId="{C9132B41-3EA5-43BF-A75B-39065F143279}" type="presParOf" srcId="{AD01A159-095D-4D1F-BFC0-00FFE2D13DBE}" destId="{8E532854-CAB1-4E53-8116-BA3D1E6A26C1}" srcOrd="1" destOrd="0" presId="urn:microsoft.com/office/officeart/2005/8/layout/hierarchy1"/>
    <dgm:cxn modelId="{EC3785C5-6CEC-4070-8035-EB7DED9FF5F8}" type="presParOf" srcId="{35CDCD21-2356-4716-82D1-2F2FF8E64D75}" destId="{2ED6C62C-804E-4FB8-98B9-1B7394F57F1C}" srcOrd="1" destOrd="0" presId="urn:microsoft.com/office/officeart/2005/8/layout/hierarchy1"/>
    <dgm:cxn modelId="{A7302BCA-4071-4A4F-95ED-042C99FBABD7}" type="presParOf" srcId="{A97D5FDD-A0BD-4467-A347-6840EA991292}" destId="{9244D3EE-F294-44CB-81D1-7F4381F86D9C}" srcOrd="2" destOrd="0" presId="urn:microsoft.com/office/officeart/2005/8/layout/hierarchy1"/>
    <dgm:cxn modelId="{3765CCA3-1A7E-4FF7-BB85-A44884DCA784}" type="presParOf" srcId="{9244D3EE-F294-44CB-81D1-7F4381F86D9C}" destId="{BF473A7F-9FBB-4751-A857-EAB1FC4F3FA2}" srcOrd="0" destOrd="0" presId="urn:microsoft.com/office/officeart/2005/8/layout/hierarchy1"/>
    <dgm:cxn modelId="{E0DF2017-CC86-4FFF-A3F8-B3F5E9830E40}" type="presParOf" srcId="{BF473A7F-9FBB-4751-A857-EAB1FC4F3FA2}" destId="{81866519-AA9C-41D1-B061-DBF91D925323}" srcOrd="0" destOrd="0" presId="urn:microsoft.com/office/officeart/2005/8/layout/hierarchy1"/>
    <dgm:cxn modelId="{06994BFC-752C-4DFE-BB52-DBED8E71BE7A}" type="presParOf" srcId="{BF473A7F-9FBB-4751-A857-EAB1FC4F3FA2}" destId="{570974CF-9154-47E2-B264-5123EBEBA54A}" srcOrd="1" destOrd="0" presId="urn:microsoft.com/office/officeart/2005/8/layout/hierarchy1"/>
    <dgm:cxn modelId="{C36228CE-5C51-42A1-9DF8-F24BE1DC1D75}" type="presParOf" srcId="{9244D3EE-F294-44CB-81D1-7F4381F86D9C}" destId="{56DE7B48-E2FF-44F8-B058-5E21B1B2CA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F5608-65A7-4357-911B-8C2FFFC3106B}">
      <dsp:nvSpPr>
        <dsp:cNvPr id="0" name=""/>
        <dsp:cNvSpPr/>
      </dsp:nvSpPr>
      <dsp:spPr>
        <a:xfrm>
          <a:off x="0" y="372172"/>
          <a:ext cx="3117490" cy="1979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1E152-E98D-4094-8FD5-F1FB605AAC3B}">
      <dsp:nvSpPr>
        <dsp:cNvPr id="0" name=""/>
        <dsp:cNvSpPr/>
      </dsp:nvSpPr>
      <dsp:spPr>
        <a:xfrm>
          <a:off x="346387" y="701241"/>
          <a:ext cx="3117490" cy="1979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/>
              <a:ea typeface="Calibri"/>
              <a:cs typeface="Calibri"/>
            </a:rPr>
            <a:t>Centre opérationnel de sécurité (SOC) </a:t>
          </a:r>
          <a:r>
            <a:rPr lang="en-US" sz="1500" b="0" kern="1200" dirty="0">
              <a:latin typeface="Calibri"/>
              <a:ea typeface="Calibri"/>
              <a:cs typeface="Calibri"/>
            </a:rPr>
            <a:t>intelligent</a:t>
          </a:r>
          <a:br>
            <a:rPr lang="en-US" sz="1500" b="0" kern="1200" dirty="0">
              <a:latin typeface="Calibri"/>
              <a:ea typeface="Calibri"/>
              <a:cs typeface="Calibri"/>
            </a:rPr>
          </a:br>
          <a:r>
            <a:rPr lang="en-US" sz="1500" b="0" kern="1200" dirty="0">
              <a:latin typeface="Calibri"/>
              <a:ea typeface="Calibri"/>
              <a:cs typeface="Calibri"/>
            </a:rPr>
            <a:t>- Orchestration automatisée</a:t>
          </a:r>
          <a:br>
            <a:rPr lang="en-US" sz="1500" kern="1200" dirty="0">
              <a:solidFill>
                <a:srgbClr val="010000"/>
              </a:solidFill>
              <a:latin typeface="Calibri"/>
              <a:ea typeface="Calibri"/>
              <a:cs typeface="Calibri"/>
            </a:rPr>
          </a:br>
          <a:r>
            <a:rPr lang="en-US" sz="1500" b="0" kern="1200" dirty="0">
              <a:latin typeface="Calibri"/>
              <a:ea typeface="Calibri"/>
              <a:cs typeface="Calibri"/>
            </a:rPr>
            <a:t>- Corrélation d'événements avancée</a:t>
          </a:r>
          <a:br>
            <a:rPr lang="en-US" sz="1500" b="0" kern="1200" dirty="0">
              <a:solidFill>
                <a:srgbClr val="010000"/>
              </a:solidFill>
              <a:latin typeface="Calibri"/>
              <a:ea typeface="Calibri"/>
              <a:cs typeface="Calibri"/>
            </a:rPr>
          </a:br>
          <a:r>
            <a:rPr lang="en-US" sz="1500" b="0" kern="1200" dirty="0">
              <a:latin typeface="Calibri"/>
              <a:ea typeface="Calibri"/>
              <a:cs typeface="Calibri"/>
            </a:rPr>
            <a:t>- Investigation </a:t>
          </a:r>
          <a:r>
            <a:rPr lang="en-US" sz="1500" b="0" kern="1200" dirty="0" err="1">
              <a:latin typeface="Calibri"/>
              <a:ea typeface="Calibri"/>
              <a:cs typeface="Calibri"/>
            </a:rPr>
            <a:t>assistée</a:t>
          </a:r>
          <a:r>
            <a:rPr lang="en-US" sz="1500" b="0" kern="1200" dirty="0">
              <a:latin typeface="Calibri"/>
              <a:ea typeface="Calibri"/>
              <a:cs typeface="Calibri"/>
            </a:rPr>
            <a:t> par IA</a:t>
          </a:r>
          <a:br>
            <a:rPr lang="en-US" sz="1500" b="0" kern="1200" dirty="0">
              <a:latin typeface="Calibri"/>
              <a:ea typeface="Calibri"/>
              <a:cs typeface="Calibri"/>
            </a:rPr>
          </a:br>
          <a:r>
            <a:rPr lang="en-US" sz="1500" b="0" kern="1200" dirty="0">
              <a:latin typeface="Calibri"/>
              <a:ea typeface="Calibri"/>
              <a:cs typeface="Calibri"/>
            </a:rPr>
            <a:t>- Tableaux de bord temps réel</a:t>
          </a:r>
          <a:br>
            <a:rPr lang="en-US" sz="1500" b="0" kern="1200" dirty="0">
              <a:solidFill>
                <a:srgbClr val="010000"/>
              </a:solidFill>
              <a:latin typeface="Calibri"/>
              <a:ea typeface="Calibri"/>
              <a:cs typeface="Calibri"/>
            </a:rPr>
          </a:br>
          <a:r>
            <a:rPr lang="en-US" sz="1500" b="0" kern="1200" dirty="0">
              <a:latin typeface="Calibri"/>
              <a:ea typeface="Calibri"/>
              <a:cs typeface="Calibri"/>
            </a:rPr>
            <a:t>- Rapports automatisés</a:t>
          </a:r>
        </a:p>
      </dsp:txBody>
      <dsp:txXfrm>
        <a:off x="404368" y="759222"/>
        <a:ext cx="3001528" cy="1863644"/>
      </dsp:txXfrm>
    </dsp:sp>
    <dsp:sp modelId="{2092F0AC-4887-498D-9745-B3CCAE4F1090}">
      <dsp:nvSpPr>
        <dsp:cNvPr id="0" name=""/>
        <dsp:cNvSpPr/>
      </dsp:nvSpPr>
      <dsp:spPr>
        <a:xfrm>
          <a:off x="3810265" y="372172"/>
          <a:ext cx="3117490" cy="1979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32854-CAB1-4E53-8116-BA3D1E6A26C1}">
      <dsp:nvSpPr>
        <dsp:cNvPr id="0" name=""/>
        <dsp:cNvSpPr/>
      </dsp:nvSpPr>
      <dsp:spPr>
        <a:xfrm>
          <a:off x="4156653" y="701241"/>
          <a:ext cx="3117490" cy="1979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/>
              <a:ea typeface="Calibri"/>
              <a:cs typeface="Calibri"/>
            </a:rPr>
            <a:t>Surveillance 360°</a:t>
          </a:r>
          <a:br>
            <a:rPr lang="en-US" sz="1500" b="1" kern="1200" dirty="0">
              <a:latin typeface="Calibri"/>
              <a:ea typeface="Calibri"/>
              <a:cs typeface="Calibri"/>
            </a:rPr>
          </a:br>
          <a:r>
            <a:rPr lang="en-US" sz="1500" kern="1200" dirty="0">
              <a:latin typeface="Calibri"/>
              <a:ea typeface="Calibri"/>
              <a:cs typeface="Calibri"/>
            </a:rPr>
            <a:t>- Endpoints (postes, mobiles, IoT)</a:t>
          </a:r>
          <a:br>
            <a:rPr lang="en-US" sz="1500" kern="1200" dirty="0">
              <a:latin typeface="Calibri"/>
              <a:ea typeface="Calibri"/>
              <a:cs typeface="Calibri"/>
            </a:rPr>
          </a:br>
          <a:r>
            <a:rPr lang="en-US" sz="1500" kern="1200" dirty="0">
              <a:latin typeface="Calibri"/>
              <a:ea typeface="Calibri"/>
              <a:cs typeface="Calibri"/>
            </a:rPr>
            <a:t>- Infrastructure réseau</a:t>
          </a:r>
          <a:br>
            <a:rPr lang="en-US" sz="1500" kern="1200" dirty="0">
              <a:solidFill>
                <a:srgbClr val="010000"/>
              </a:solidFill>
              <a:latin typeface="Calibri"/>
              <a:ea typeface="Calibri"/>
              <a:cs typeface="Calibri"/>
            </a:rPr>
          </a:br>
          <a:r>
            <a:rPr lang="en-US" sz="1500" kern="1200" dirty="0">
              <a:latin typeface="Calibri"/>
              <a:ea typeface="Calibri"/>
              <a:cs typeface="Calibri"/>
            </a:rPr>
            <a:t>- Cloud et applications SaaS</a:t>
          </a:r>
          <a:br>
            <a:rPr lang="en-US" sz="1500" kern="1200" dirty="0">
              <a:latin typeface="Calibri"/>
              <a:ea typeface="Calibri"/>
              <a:cs typeface="Calibri"/>
            </a:rPr>
          </a:br>
          <a:r>
            <a:rPr lang="en-US" sz="1500" kern="1200" dirty="0">
              <a:latin typeface="Calibri"/>
              <a:ea typeface="Calibri"/>
              <a:cs typeface="Calibri"/>
            </a:rPr>
            <a:t>- Emails et communications</a:t>
          </a:r>
          <a:br>
            <a:rPr lang="en-US" sz="1500" kern="1200" dirty="0"/>
          </a:br>
          <a:r>
            <a:rPr lang="en-US" sz="1500" kern="1200" dirty="0">
              <a:latin typeface="Calibri"/>
              <a:ea typeface="Calibri"/>
              <a:cs typeface="Calibri"/>
            </a:rPr>
            <a:t>- </a:t>
          </a:r>
          <a:r>
            <a:rPr lang="en-US" sz="1500" kern="1200" dirty="0" err="1">
              <a:latin typeface="Calibri"/>
              <a:ea typeface="Calibri"/>
              <a:cs typeface="Calibri"/>
            </a:rPr>
            <a:t>Identités</a:t>
          </a:r>
          <a:r>
            <a:rPr lang="en-US" sz="1500" kern="1200" dirty="0">
              <a:latin typeface="Calibri"/>
              <a:ea typeface="Calibri"/>
              <a:cs typeface="Calibri"/>
            </a:rPr>
            <a:t> et </a:t>
          </a:r>
          <a:r>
            <a:rPr lang="en-US" sz="1500" kern="1200" dirty="0" err="1">
              <a:latin typeface="Calibri"/>
              <a:ea typeface="Calibri"/>
              <a:cs typeface="Calibri"/>
            </a:rPr>
            <a:t>accès</a:t>
          </a:r>
          <a:endParaRPr lang="en-US" sz="1500" b="1" kern="1200" dirty="0">
            <a:latin typeface="Calibri"/>
            <a:ea typeface="Calibri"/>
            <a:cs typeface="Calibri"/>
          </a:endParaRPr>
        </a:p>
      </dsp:txBody>
      <dsp:txXfrm>
        <a:off x="4214634" y="759222"/>
        <a:ext cx="3001528" cy="1863644"/>
      </dsp:txXfrm>
    </dsp:sp>
    <dsp:sp modelId="{81866519-AA9C-41D1-B061-DBF91D925323}">
      <dsp:nvSpPr>
        <dsp:cNvPr id="0" name=""/>
        <dsp:cNvSpPr/>
      </dsp:nvSpPr>
      <dsp:spPr>
        <a:xfrm>
          <a:off x="7620531" y="372172"/>
          <a:ext cx="3117490" cy="1979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974CF-9154-47E2-B264-5123EBEBA54A}">
      <dsp:nvSpPr>
        <dsp:cNvPr id="0" name=""/>
        <dsp:cNvSpPr/>
      </dsp:nvSpPr>
      <dsp:spPr>
        <a:xfrm>
          <a:off x="7966919" y="701241"/>
          <a:ext cx="3117490" cy="1979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/>
              <a:ea typeface="Calibri"/>
              <a:cs typeface="Calibri"/>
            </a:rPr>
            <a:t>Protection intelligente temps </a:t>
          </a:r>
          <a:r>
            <a:rPr lang="en-US" sz="1500" kern="1200" dirty="0">
              <a:latin typeface="Calibri"/>
              <a:ea typeface="Calibri"/>
              <a:cs typeface="Calibri"/>
            </a:rPr>
            <a:t>réel</a:t>
          </a:r>
          <a:br>
            <a:rPr lang="en-US" sz="1500" kern="1200" dirty="0">
              <a:latin typeface="Calibri"/>
              <a:ea typeface="Calibri"/>
              <a:cs typeface="Calibri"/>
            </a:rPr>
          </a:br>
          <a:r>
            <a:rPr lang="en-US" sz="1500" kern="1200" dirty="0">
              <a:latin typeface="Calibri"/>
              <a:ea typeface="Calibri"/>
              <a:cs typeface="Calibri"/>
            </a:rPr>
            <a:t>- </a:t>
          </a:r>
          <a:r>
            <a:rPr lang="en-US" sz="1500" kern="1200" dirty="0" err="1">
              <a:latin typeface="Calibri"/>
              <a:ea typeface="Calibri"/>
              <a:cs typeface="Calibri"/>
            </a:rPr>
            <a:t>Détection</a:t>
          </a:r>
          <a:r>
            <a:rPr lang="en-US" sz="1500" kern="1200" dirty="0">
              <a:latin typeface="Calibri"/>
              <a:ea typeface="Calibri"/>
              <a:cs typeface="Calibri"/>
            </a:rPr>
            <a:t> </a:t>
          </a:r>
          <a:r>
            <a:rPr lang="en-US" sz="1500" kern="1200" dirty="0" err="1">
              <a:latin typeface="Calibri"/>
              <a:ea typeface="Calibri"/>
              <a:cs typeface="Calibri"/>
            </a:rPr>
            <a:t>comportementale</a:t>
          </a:r>
          <a:r>
            <a:rPr lang="en-US" sz="1500" kern="1200" dirty="0">
              <a:latin typeface="Calibri"/>
              <a:ea typeface="Calibri"/>
              <a:cs typeface="Calibri"/>
            </a:rPr>
            <a:t> </a:t>
          </a:r>
          <a:r>
            <a:rPr lang="en-US" sz="1500" kern="1200" dirty="0" err="1">
              <a:latin typeface="Calibri"/>
              <a:ea typeface="Calibri"/>
              <a:cs typeface="Calibri"/>
            </a:rPr>
            <a:t>avancée</a:t>
          </a:r>
          <a:br>
            <a:rPr lang="en-US" sz="1500" kern="1200" dirty="0">
              <a:latin typeface="Calibri"/>
              <a:ea typeface="Calibri"/>
              <a:cs typeface="Calibri"/>
            </a:rPr>
          </a:br>
          <a:r>
            <a:rPr lang="en-US" sz="1500" kern="1200" dirty="0">
              <a:latin typeface="Calibri"/>
              <a:ea typeface="Calibri"/>
              <a:cs typeface="Calibri"/>
            </a:rPr>
            <a:t>- Analyse </a:t>
          </a:r>
          <a:r>
            <a:rPr lang="en-US" sz="1500" kern="1200" dirty="0" err="1">
              <a:latin typeface="Calibri"/>
              <a:ea typeface="Calibri"/>
              <a:cs typeface="Calibri"/>
            </a:rPr>
            <a:t>prédictive</a:t>
          </a:r>
          <a:r>
            <a:rPr lang="en-US" sz="1500" kern="1200" dirty="0">
              <a:latin typeface="Calibri"/>
              <a:ea typeface="Calibri"/>
              <a:cs typeface="Calibri"/>
            </a:rPr>
            <a:t> des menaces</a:t>
          </a:r>
          <a:br>
            <a:rPr lang="en-US" sz="1500" kern="1200" dirty="0">
              <a:latin typeface="Calibri"/>
              <a:ea typeface="Calibri"/>
              <a:cs typeface="Calibri"/>
            </a:rPr>
          </a:br>
          <a:r>
            <a:rPr lang="en-US" sz="1500" kern="1200" dirty="0">
              <a:latin typeface="Calibri"/>
              <a:ea typeface="Calibri"/>
              <a:cs typeface="Calibri"/>
            </a:rPr>
            <a:t>- Protection Zero-Day</a:t>
          </a:r>
          <a:br>
            <a:rPr lang="en-US" sz="1500" kern="1200" dirty="0"/>
          </a:br>
          <a:r>
            <a:rPr lang="en-US" sz="1500" kern="1200" dirty="0">
              <a:latin typeface="Calibri"/>
              <a:ea typeface="Calibri"/>
              <a:cs typeface="Calibri"/>
            </a:rPr>
            <a:t>- </a:t>
          </a:r>
          <a:r>
            <a:rPr lang="en-US" sz="1500" kern="1200" dirty="0" err="1">
              <a:latin typeface="Calibri"/>
              <a:ea typeface="Calibri"/>
              <a:cs typeface="Calibri"/>
            </a:rPr>
            <a:t>Réponse</a:t>
          </a:r>
          <a:r>
            <a:rPr lang="en-US" sz="1500" kern="1200" dirty="0">
              <a:latin typeface="Calibri"/>
              <a:ea typeface="Calibri"/>
              <a:cs typeface="Calibri"/>
            </a:rPr>
            <a:t> </a:t>
          </a:r>
          <a:r>
            <a:rPr lang="en-US" sz="1500" kern="1200" dirty="0" err="1">
              <a:latin typeface="Calibri"/>
              <a:ea typeface="Calibri"/>
              <a:cs typeface="Calibri"/>
            </a:rPr>
            <a:t>automatisée</a:t>
          </a:r>
          <a:r>
            <a:rPr lang="en-US" sz="1500" kern="1200" dirty="0">
              <a:latin typeface="Calibri"/>
              <a:ea typeface="Calibri"/>
              <a:cs typeface="Calibri"/>
            </a:rPr>
            <a:t> aux incidents</a:t>
          </a:r>
          <a:br>
            <a:rPr lang="en-US" sz="1500" kern="1200" dirty="0"/>
          </a:br>
          <a:r>
            <a:rPr lang="en-US" sz="1500" kern="1200" dirty="0">
              <a:latin typeface="Calibri"/>
              <a:ea typeface="Calibri"/>
              <a:cs typeface="Calibri"/>
            </a:rPr>
            <a:t>- </a:t>
          </a:r>
          <a:r>
            <a:rPr lang="en-US" sz="1500" kern="1200" dirty="0" err="1">
              <a:latin typeface="Calibri"/>
              <a:ea typeface="Calibri"/>
              <a:cs typeface="Calibri"/>
            </a:rPr>
            <a:t>Apprentissage</a:t>
          </a:r>
          <a:r>
            <a:rPr lang="en-US" sz="1500" kern="1200" dirty="0">
              <a:latin typeface="Calibri"/>
              <a:ea typeface="Calibri"/>
              <a:cs typeface="Calibri"/>
            </a:rPr>
            <a:t> </a:t>
          </a:r>
          <a:r>
            <a:rPr lang="en-US" sz="1500" kern="1200" dirty="0" err="1">
              <a:latin typeface="Calibri"/>
              <a:ea typeface="Calibri"/>
              <a:cs typeface="Calibri"/>
            </a:rPr>
            <a:t>continu</a:t>
          </a:r>
          <a:r>
            <a:rPr lang="en-US" sz="1500" kern="1200" dirty="0">
              <a:latin typeface="Calibri"/>
              <a:ea typeface="Calibri"/>
              <a:cs typeface="Calibri"/>
            </a:rPr>
            <a:t> des </a:t>
          </a:r>
          <a:r>
            <a:rPr lang="en-US" sz="1500" kern="1200" dirty="0" err="1">
              <a:latin typeface="Calibri"/>
              <a:ea typeface="Calibri"/>
              <a:cs typeface="Calibri"/>
            </a:rPr>
            <a:t>nouvelles</a:t>
          </a:r>
          <a:r>
            <a:rPr lang="en-US" sz="1500" kern="1200" dirty="0">
              <a:latin typeface="Calibri"/>
              <a:ea typeface="Calibri"/>
              <a:cs typeface="Calibri"/>
            </a:rPr>
            <a:t> menaces</a:t>
          </a:r>
          <a:endParaRPr lang="en-US" sz="1500" kern="1200" dirty="0">
            <a:latin typeface="Corbel"/>
          </a:endParaRPr>
        </a:p>
      </dsp:txBody>
      <dsp:txXfrm>
        <a:off x="8024900" y="759222"/>
        <a:ext cx="3001528" cy="1863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651C5-239C-481D-B679-C1853F3D7869}" type="datetime1">
              <a:rPr lang="fr-FR" smtClean="0"/>
              <a:t>15/01/2025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F468-A24C-40BA-9BA0-927B9D8CEF08}" type="datetime1">
              <a:rPr lang="fr-FR" smtClean="0"/>
              <a:t>15/01/2025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t>‹N°›</a:t>
            </a:fld>
            <a:endParaRPr lang="fr-F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08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Rectangle 7"/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/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/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27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/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4" name="Zone de texte 3"/>
          <p:cNvSpPr txBox="1"/>
          <p:nvPr userDrawn="1"/>
        </p:nvSpPr>
        <p:spPr>
          <a:xfrm>
            <a:off x="9869374" y="6380952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svg"/><Relationship Id="rId11" Type="http://schemas.openxmlformats.org/officeDocument/2006/relationships/image" Target="../media/image19.jpe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14.sv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 descr="Une image contenant Appareils électroniques, cercle, capture d’écran, Ingénierie électronique&#10;&#10;Description générée automatiquement">
            <a:extLst>
              <a:ext uri="{FF2B5EF4-FFF2-40B4-BE49-F238E27FC236}">
                <a16:creationId xmlns:a16="http://schemas.microsoft.com/office/drawing/2014/main" id="{52BF3362-E85C-AC23-E100-51D3D15035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7325" r="7325"/>
          <a:stretch/>
        </p:blipFill>
        <p:spPr/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200400" y="2796961"/>
            <a:ext cx="8991600" cy="1010366"/>
          </a:xfrm>
        </p:spPr>
        <p:txBody>
          <a:bodyPr tIns="216000" rtlCol="0"/>
          <a:lstStyle/>
          <a:p>
            <a:r>
              <a:rPr lang="fr-FR" sz="60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CyberGuard AI</a:t>
            </a:r>
            <a:endParaRPr lang="en-US" sz="60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200400" y="3807327"/>
            <a:ext cx="6580188" cy="710073"/>
          </a:xfrm>
        </p:spPr>
        <p:txBody>
          <a:bodyPr vert="horz" lIns="180000" tIns="180000" rIns="180000" bIns="180000" rtlCol="0" anchor="t">
            <a:noAutofit/>
          </a:bodyPr>
          <a:lstStyle/>
          <a:p>
            <a:pPr>
              <a:defRPr/>
            </a:pPr>
            <a:r>
              <a:rPr lang="fr-FR" sz="1600" b="1" dirty="0"/>
              <a:t>La solution </a:t>
            </a:r>
            <a:r>
              <a:rPr lang="fr-FR" sz="1600" b="1" dirty="0">
                <a:latin typeface="Candara"/>
                <a:ea typeface="Calibri"/>
                <a:cs typeface="Calibri"/>
              </a:rPr>
              <a:t>de protection intelligente nouvelle génération pour votre infrastructure numérique</a:t>
            </a:r>
          </a:p>
          <a:p>
            <a:pPr>
              <a:defRPr/>
            </a:pPr>
            <a:endParaRPr lang="fr-FR" sz="1600" b="1" dirty="0">
              <a:latin typeface="Candara"/>
              <a:ea typeface="Calibri"/>
              <a:cs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8" name="Zone de texte 3"/>
          <p:cNvSpPr txBox="1"/>
          <p:nvPr/>
        </p:nvSpPr>
        <p:spPr>
          <a:xfrm>
            <a:off x="9880884" y="3807327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8669868" y="2814257"/>
            <a:ext cx="3522131" cy="571996"/>
          </a:xfrm>
        </p:spPr>
        <p:txBody>
          <a:bodyPr tIns="108000" rtlCol="0"/>
          <a:lstStyle/>
          <a:p>
            <a:pPr rtl="0">
              <a:lnSpc>
                <a:spcPct val="70000"/>
              </a:lnSpc>
            </a:pPr>
            <a:r>
              <a:rPr lang="fr-FR" sz="4000" dirty="0"/>
              <a:t>Contact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8669868" y="3430029"/>
            <a:ext cx="3277346" cy="316800"/>
          </a:xfrm>
        </p:spPr>
        <p:txBody>
          <a:bodyPr rtlCol="0"/>
          <a:lstStyle/>
          <a:p>
            <a:r>
              <a:rPr lang="en-US" dirty="0"/>
              <a:t>+</a:t>
            </a:r>
            <a:r>
              <a:rPr lang="en-US" b="1" dirty="0">
                <a:cs typeface="Calibri" panose="020F0502020204030204"/>
              </a:rPr>
              <a:t>212 660 737405</a:t>
            </a:r>
            <a:endParaRPr lang="fr-FR" dirty="0"/>
          </a:p>
        </p:txBody>
      </p:sp>
      <p:pic>
        <p:nvPicPr>
          <p:cNvPr id="10" name="Graphisme 9" descr="Smartphone" title="Icône - Numéro de téléphone du présentateur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3100" y="3478979"/>
            <a:ext cx="218900" cy="21890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8669866" y="3785794"/>
            <a:ext cx="3277347" cy="316800"/>
          </a:xfrm>
        </p:spPr>
        <p:txBody>
          <a:bodyPr rtlCol="0"/>
          <a:lstStyle/>
          <a:p>
            <a:pPr marL="33020" lvl="0">
              <a:defRPr/>
            </a:pPr>
            <a:r>
              <a:rPr lang="en-US" b="1" dirty="0">
                <a:cs typeface="Calibri" panose="020F0502020204030204"/>
              </a:rPr>
              <a:t>contact@ramaqs.com</a:t>
            </a:r>
          </a:p>
        </p:txBody>
      </p:sp>
      <p:pic>
        <p:nvPicPr>
          <p:cNvPr id="9" name="Graphisme 8" descr="Enveloppe" title="Icône - Adresse e-mail du présentateur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73100" y="3828905"/>
            <a:ext cx="218900" cy="218900"/>
          </a:xfrm>
          <a:prstGeom prst="rect">
            <a:avLst/>
          </a:prstGeom>
        </p:spPr>
      </p:pic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8669866" y="4146370"/>
            <a:ext cx="3277348" cy="316800"/>
          </a:xfrm>
        </p:spPr>
        <p:txBody>
          <a:bodyPr rtlCol="0"/>
          <a:lstStyle/>
          <a:p>
            <a:pPr marL="33020" lvl="0">
              <a:defRPr/>
            </a:pPr>
            <a:r>
              <a:rPr lang="en-US" b="1" dirty="0">
                <a:cs typeface="Calibri" panose="020F0502020204030204"/>
              </a:rPr>
              <a:t>www.ramaqs.com</a:t>
            </a:r>
          </a:p>
        </p:txBody>
      </p:sp>
      <p:pic>
        <p:nvPicPr>
          <p:cNvPr id="11" name="Graphisme 10" descr="Lien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47214" y="4171660"/>
            <a:ext cx="244786" cy="244786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10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19079" y="955245"/>
            <a:ext cx="3433665" cy="15081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2000" b="1" cap="all" dirty="0">
              <a:solidFill>
                <a:srgbClr val="C00000"/>
              </a:solidFill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algn="ctr"/>
            <a:r>
              <a:rPr lang="fr-FR" b="1" i="1" dirty="0">
                <a:ea typeface="+mn-lt"/>
                <a:cs typeface="+mn-lt"/>
              </a:rPr>
              <a:t>Sécurisez votre avenir numérique avec </a:t>
            </a:r>
            <a:r>
              <a:rPr lang="fr-FR" b="1" i="1" dirty="0" err="1">
                <a:ea typeface="+mn-lt"/>
                <a:cs typeface="+mn-lt"/>
              </a:rPr>
              <a:t>CyberGuard</a:t>
            </a:r>
            <a:r>
              <a:rPr lang="fr-FR" b="1" i="1" dirty="0">
                <a:ea typeface="+mn-lt"/>
                <a:cs typeface="+mn-lt"/>
              </a:rPr>
              <a:t> AI</a:t>
            </a:r>
            <a:endParaRPr lang="fr-FR" dirty="0"/>
          </a:p>
          <a:p>
            <a:pPr algn="ctr"/>
            <a:endParaRPr lang="fr-FR" b="1" i="1" dirty="0"/>
          </a:p>
          <a:p>
            <a:pPr algn="ctr"/>
            <a:endParaRPr lang="fr-FR" i="1" dirty="0"/>
          </a:p>
        </p:txBody>
      </p:sp>
      <p:sp>
        <p:nvSpPr>
          <p:cNvPr id="26" name="Rectangle 25"/>
          <p:cNvSpPr/>
          <p:nvPr/>
        </p:nvSpPr>
        <p:spPr>
          <a:xfrm>
            <a:off x="8803493" y="4966657"/>
            <a:ext cx="3266114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fr-FR" sz="1200" i="1" dirty="0"/>
          </a:p>
          <a:p>
            <a:pPr algn="ctr"/>
            <a:r>
              <a:rPr lang="fr-FR" sz="1200" i="1" dirty="0"/>
              <a:t>Demandez une démonstration personnalisée et découvrez comment digitaliser </a:t>
            </a:r>
            <a:r>
              <a:rPr lang="fr-FR" sz="1200" i="1" dirty="0" err="1"/>
              <a:t>CyberGuard</a:t>
            </a:r>
            <a:r>
              <a:rPr lang="fr-FR" sz="1200" i="1" dirty="0"/>
              <a:t> AI peut vous protéger.</a:t>
            </a:r>
          </a:p>
          <a:p>
            <a:pPr algn="ctr"/>
            <a:endParaRPr lang="fr-FR" sz="16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pic>
        <p:nvPicPr>
          <p:cNvPr id="4" name="Espace réservé pour une image  3" descr="Inclusive Innovation: The IndiaAI CyberGuard AI Hackathon – OpenGov Asia">
            <a:extLst>
              <a:ext uri="{FF2B5EF4-FFF2-40B4-BE49-F238E27FC236}">
                <a16:creationId xmlns:a16="http://schemas.microsoft.com/office/drawing/2014/main" id="{A60B727E-7008-07FC-098F-72E4229EF5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1"/>
          <a:srcRect l="9751" r="9751"/>
          <a:stretch/>
        </p:blipFill>
        <p:spPr>
          <a:xfrm>
            <a:off x="0" y="0"/>
            <a:ext cx="8670721" cy="63782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6061076" cy="432000"/>
          </a:xfrm>
        </p:spPr>
        <p:txBody>
          <a:bodyPr rtlCol="0"/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12" name="Rectangle 11" descr="Bloc d’accentuation gauche"/>
          <p:cNvSpPr/>
          <p:nvPr/>
        </p:nvSpPr>
        <p:spPr>
          <a:xfrm>
            <a:off x="432000" y="101183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2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32480" y="1639922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Votre besoin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32480" y="2364205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32481" y="3106072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 &amp; Bénéfices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32481" y="3830355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offres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32480" y="4554638"/>
            <a:ext cx="3089397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accompagnement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32479" y="5278921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29" name="Arc 28"/>
          <p:cNvSpPr/>
          <p:nvPr/>
        </p:nvSpPr>
        <p:spPr>
          <a:xfrm rot="3586131">
            <a:off x="-2517493" y="-158956"/>
            <a:ext cx="7269086" cy="7686429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24189" y="3106072"/>
            <a:ext cx="407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CyberGuard AI</a:t>
            </a:r>
            <a:endParaRPr lang="en-US" sz="32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Mains sur un téléphone portable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096000" y="-1"/>
            <a:ext cx="6096000" cy="6371351"/>
          </a:xfrm>
        </p:spPr>
      </p:pic>
      <p:sp>
        <p:nvSpPr>
          <p:cNvPr id="20" name="Rectangle 19" descr="Bloc d’accentuation"/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z="4800" dirty="0"/>
              <a:t>Votre besoin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2"/>
          </p:nvPr>
        </p:nvSpPr>
        <p:spPr>
          <a:xfrm>
            <a:off x="7111800" y="4787900"/>
            <a:ext cx="4648200" cy="706889"/>
          </a:xfrm>
        </p:spPr>
        <p:txBody>
          <a:bodyPr vert="horz" lIns="180000" tIns="180000" rIns="180000" bIns="180000" rtlCol="0" anchor="t">
            <a:noAutofit/>
          </a:bodyPr>
          <a:lstStyle/>
          <a:p>
            <a:r>
              <a:rPr lang="fr-FR" sz="2400" dirty="0"/>
              <a:t>Les défis d</a:t>
            </a:r>
            <a:r>
              <a:rPr lang="fr-FR" sz="2400" dirty="0">
                <a:latin typeface="Candara"/>
                <a:ea typeface="Calibri"/>
                <a:cs typeface="Calibri"/>
              </a:rPr>
              <a:t>es organisations</a:t>
            </a:r>
          </a:p>
          <a:p>
            <a:endParaRPr lang="fr-FR"/>
          </a:p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3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32000" y="2233354"/>
            <a:ext cx="5661919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000">
                <a:ea typeface="+mn-lt"/>
                <a:cs typeface="+mn-lt"/>
              </a:rPr>
              <a:t>Dans un monde hyper-connecté, les organisations font face à des menaces croissantes :</a:t>
            </a:r>
            <a:endParaRPr lang="fr-FR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sz="2000">
                <a:ea typeface="+mn-lt"/>
                <a:cs typeface="+mn-lt"/>
              </a:rPr>
              <a:t>Attaques ransomware sophistiquées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ea typeface="+mn-lt"/>
                <a:cs typeface="+mn-lt"/>
              </a:rPr>
              <a:t>Menaces persistantes avancées (APT)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ea typeface="+mn-lt"/>
                <a:cs typeface="+mn-lt"/>
              </a:rPr>
              <a:t>Ingénierie sociale évoluée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ea typeface="+mn-lt"/>
                <a:cs typeface="+mn-lt"/>
              </a:rPr>
              <a:t>Vulnérabilités </a:t>
            </a:r>
            <a:r>
              <a:rPr lang="fr-FR" sz="2000" dirty="0" err="1">
                <a:ea typeface="+mn-lt"/>
                <a:cs typeface="+mn-lt"/>
              </a:rPr>
              <a:t>Zero</a:t>
            </a:r>
            <a:r>
              <a:rPr lang="fr-FR" sz="2000" dirty="0">
                <a:ea typeface="+mn-lt"/>
                <a:cs typeface="+mn-lt"/>
              </a:rPr>
              <a:t>-Day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ea typeface="+mn-lt"/>
                <a:cs typeface="+mn-lt"/>
              </a:rPr>
              <a:t>Conformité réglementaire complexe</a:t>
            </a:r>
            <a:endParaRPr lang="en-US" dirty="0"/>
          </a:p>
          <a:p>
            <a:endParaRPr lang="fr-FR" sz="20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-2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pour une image  5" descr="Une image contenant personne, ordinateur portable, ordinateur, Appareil de saisie&#10;&#10;Description générée automatiquement">
            <a:extLst>
              <a:ext uri="{FF2B5EF4-FFF2-40B4-BE49-F238E27FC236}">
                <a16:creationId xmlns:a16="http://schemas.microsoft.com/office/drawing/2014/main" id="{88E1A13E-923D-E3C7-AE3C-7ABB7A40F8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956" r="2059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Notre solution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40080" y="2872899"/>
            <a:ext cx="4243589" cy="1318804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CyberGuard AI</a:t>
            </a:r>
            <a:endParaRPr lang="fr-FR" sz="36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Une </a:t>
            </a:r>
            <a:r>
              <a:rPr lang="en-US" err="1">
                <a:solidFill>
                  <a:schemeClr val="tx1"/>
                </a:solidFill>
              </a:rPr>
              <a:t>plateforme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err="1">
                <a:solidFill>
                  <a:schemeClr val="tx1"/>
                </a:solidFill>
              </a:rPr>
              <a:t>cybersécurité</a:t>
            </a:r>
            <a:r>
              <a:rPr lang="en-US" dirty="0">
                <a:solidFill>
                  <a:schemeClr val="tx1"/>
                </a:solidFill>
              </a:rPr>
              <a:t> tout-</a:t>
            </a:r>
            <a:r>
              <a:rPr lang="en-US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-un </a:t>
            </a:r>
            <a:r>
              <a:rPr lang="en-US" err="1">
                <a:solidFill>
                  <a:schemeClr val="tx1"/>
                </a:solidFill>
              </a:rPr>
              <a:t>propulsée</a:t>
            </a:r>
            <a:r>
              <a:rPr lang="en-US" dirty="0">
                <a:solidFill>
                  <a:schemeClr val="tx1"/>
                </a:solidFill>
              </a:rPr>
              <a:t> par </a:t>
            </a:r>
            <a:r>
              <a:rPr lang="en-US" err="1">
                <a:solidFill>
                  <a:schemeClr val="tx1"/>
                </a:solidFill>
              </a:rPr>
              <a:t>l'intelligence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artificielle</a:t>
            </a:r>
            <a:endParaRPr lang="en-US">
              <a:solidFill>
                <a:schemeClr val="tx1"/>
              </a:solidFill>
            </a:endParaRPr>
          </a:p>
          <a:p>
            <a:endParaRPr lang="en-US" sz="2200" b="1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19B51A1E-902D-48AF-9020-955120F399B6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  <a:ea typeface="+mj-lt"/>
                <a:cs typeface="+mj-lt"/>
              </a:rPr>
              <a:t>CyberGuard AI</a:t>
            </a:r>
            <a:endParaRPr lang="fr-FR" dirty="0">
              <a:solidFill>
                <a:schemeClr val="tx1"/>
              </a:solidFill>
              <a:ea typeface="+mj-lt"/>
              <a:cs typeface="+mj-lt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19B51A1E-902D-48AF-9020-955120F399B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graphicFrame>
        <p:nvGraphicFramePr>
          <p:cNvPr id="26" name="Espace réservé du texte 9">
            <a:extLst>
              <a:ext uri="{FF2B5EF4-FFF2-40B4-BE49-F238E27FC236}">
                <a16:creationId xmlns:a16="http://schemas.microsoft.com/office/drawing/2014/main" id="{4ADA90FE-80E3-5A99-E855-A4D25C174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410734"/>
              </p:ext>
            </p:extLst>
          </p:nvPr>
        </p:nvGraphicFramePr>
        <p:xfrm>
          <a:off x="456367" y="2894254"/>
          <a:ext cx="11084410" cy="3053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2417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810" y="316932"/>
            <a:ext cx="2735510" cy="432000"/>
          </a:xfrm>
        </p:spPr>
        <p:txBody>
          <a:bodyPr rtlCol="0"/>
          <a:lstStyle/>
          <a:p>
            <a:pPr rtl="0"/>
            <a:r>
              <a:rPr lang="fr-FR" dirty="0"/>
              <a:t>Fonctionnalités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6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216091" y="1096162"/>
            <a:ext cx="3277950" cy="50475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 err="1">
                <a:solidFill>
                  <a:schemeClr val="accent1"/>
                </a:solidFill>
              </a:rPr>
              <a:t>Fonctionnalités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innovantes</a:t>
            </a:r>
            <a:endParaRPr lang="en-US" sz="1400" b="1" dirty="0">
              <a:solidFill>
                <a:schemeClr val="accent1"/>
              </a:solidFill>
            </a:endParaRPr>
          </a:p>
          <a:p>
            <a:endParaRPr lang="en-US" sz="1400" dirty="0"/>
          </a:p>
          <a:p>
            <a:r>
              <a:rPr lang="en-US" sz="1400" b="1" dirty="0">
                <a:ea typeface="+mn-lt"/>
                <a:cs typeface="+mn-lt"/>
              </a:rPr>
              <a:t>Protection </a:t>
            </a:r>
            <a:r>
              <a:rPr lang="en-US" sz="1400" b="1" dirty="0" err="1">
                <a:ea typeface="+mn-lt"/>
                <a:cs typeface="+mn-lt"/>
              </a:rPr>
              <a:t>multicouche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Anti-malware nouvelle </a:t>
            </a:r>
            <a:r>
              <a:rPr lang="en-US" sz="1400" dirty="0" err="1">
                <a:ea typeface="+mn-lt"/>
                <a:cs typeface="+mn-lt"/>
              </a:rPr>
              <a:t>génération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Pare-feu </a:t>
            </a:r>
            <a:r>
              <a:rPr lang="en-US" sz="1400" dirty="0" err="1">
                <a:ea typeface="+mn-lt"/>
                <a:cs typeface="+mn-lt"/>
              </a:rPr>
              <a:t>applicatif</a:t>
            </a:r>
            <a:r>
              <a:rPr lang="en-US" sz="1400" dirty="0">
                <a:ea typeface="+mn-lt"/>
                <a:cs typeface="+mn-lt"/>
              </a:rPr>
              <a:t> intelligent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Protection </a:t>
            </a:r>
            <a:r>
              <a:rPr lang="en-US" sz="1400" dirty="0" err="1">
                <a:ea typeface="+mn-lt"/>
                <a:cs typeface="+mn-lt"/>
              </a:rPr>
              <a:t>contre</a:t>
            </a:r>
            <a:r>
              <a:rPr lang="en-US" sz="1400" dirty="0">
                <a:ea typeface="+mn-lt"/>
                <a:cs typeface="+mn-lt"/>
              </a:rPr>
              <a:t> le phishing </a:t>
            </a:r>
            <a:r>
              <a:rPr lang="en-US" sz="1400" dirty="0" err="1">
                <a:ea typeface="+mn-lt"/>
                <a:cs typeface="+mn-lt"/>
              </a:rPr>
              <a:t>avancé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Détection</a:t>
            </a:r>
            <a:r>
              <a:rPr lang="en-US" sz="1400" dirty="0">
                <a:ea typeface="+mn-lt"/>
                <a:cs typeface="+mn-lt"/>
              </a:rPr>
              <a:t> des intrusions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Prévention</a:t>
            </a:r>
            <a:r>
              <a:rPr lang="en-US" sz="1400" dirty="0">
                <a:ea typeface="+mn-lt"/>
                <a:cs typeface="+mn-lt"/>
              </a:rPr>
              <a:t> des </a:t>
            </a:r>
            <a:r>
              <a:rPr lang="en-US" sz="1400" dirty="0" err="1">
                <a:ea typeface="+mn-lt"/>
                <a:cs typeface="+mn-lt"/>
              </a:rPr>
              <a:t>fuites</a:t>
            </a:r>
            <a:r>
              <a:rPr lang="en-US" sz="1400" dirty="0">
                <a:ea typeface="+mn-lt"/>
                <a:cs typeface="+mn-lt"/>
              </a:rPr>
              <a:t> de données</a:t>
            </a:r>
            <a:endParaRPr lang="en-US" dirty="0"/>
          </a:p>
          <a:p>
            <a:endParaRPr lang="en-US" sz="1400" dirty="0">
              <a:ea typeface="+mn-lt"/>
              <a:cs typeface="+mn-lt"/>
            </a:endParaRPr>
          </a:p>
          <a:p>
            <a:r>
              <a:rPr lang="en-US" sz="1400" b="1" dirty="0">
                <a:ea typeface="+mn-lt"/>
                <a:cs typeface="+mn-lt"/>
              </a:rPr>
              <a:t>Gestion des </a:t>
            </a:r>
            <a:r>
              <a:rPr lang="en-US" sz="1400" b="1" dirty="0" err="1">
                <a:ea typeface="+mn-lt"/>
                <a:cs typeface="+mn-lt"/>
              </a:rPr>
              <a:t>vulnérabilités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Scan </a:t>
            </a:r>
            <a:r>
              <a:rPr lang="en-US" sz="1400" dirty="0" err="1">
                <a:ea typeface="+mn-lt"/>
                <a:cs typeface="+mn-lt"/>
              </a:rPr>
              <a:t>continu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automatisé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Priorisation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intelligente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Correctifs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automatiques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Évaluation</a:t>
            </a:r>
            <a:r>
              <a:rPr lang="en-US" sz="1400" dirty="0">
                <a:ea typeface="+mn-lt"/>
                <a:cs typeface="+mn-lt"/>
              </a:rPr>
              <a:t> des </a:t>
            </a:r>
            <a:r>
              <a:rPr lang="en-US" sz="1400" dirty="0" err="1">
                <a:ea typeface="+mn-lt"/>
                <a:cs typeface="+mn-lt"/>
              </a:rPr>
              <a:t>risques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Recommandations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contextuelles</a:t>
            </a:r>
            <a:endParaRPr lang="en-US" dirty="0" err="1"/>
          </a:p>
          <a:p>
            <a:endParaRPr lang="en-US" sz="1400" dirty="0">
              <a:ea typeface="+mn-lt"/>
              <a:cs typeface="+mn-lt"/>
            </a:endParaRPr>
          </a:p>
          <a:p>
            <a:r>
              <a:rPr lang="en-US" sz="1400" b="1" dirty="0" err="1">
                <a:ea typeface="+mn-lt"/>
                <a:cs typeface="+mn-lt"/>
              </a:rPr>
              <a:t>Authentification</a:t>
            </a:r>
            <a:r>
              <a:rPr lang="en-US" sz="1400" b="1" dirty="0">
                <a:ea typeface="+mn-lt"/>
                <a:cs typeface="+mn-lt"/>
              </a:rPr>
              <a:t> et </a:t>
            </a:r>
            <a:r>
              <a:rPr lang="en-US" sz="1400" b="1" dirty="0" err="1">
                <a:ea typeface="+mn-lt"/>
                <a:cs typeface="+mn-lt"/>
              </a:rPr>
              <a:t>contrôle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d'accès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MFA </a:t>
            </a:r>
            <a:r>
              <a:rPr lang="en-US" sz="1400" dirty="0" err="1">
                <a:ea typeface="+mn-lt"/>
                <a:cs typeface="+mn-lt"/>
              </a:rPr>
              <a:t>adaptatif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Biométrie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avancée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Zero Trust Architecture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Gestion des </a:t>
            </a:r>
            <a:r>
              <a:rPr lang="en-US" sz="1400" dirty="0" err="1">
                <a:ea typeface="+mn-lt"/>
                <a:cs typeface="+mn-lt"/>
              </a:rPr>
              <a:t>identités</a:t>
            </a:r>
            <a:r>
              <a:rPr lang="en-US" sz="1400" dirty="0">
                <a:ea typeface="+mn-lt"/>
                <a:cs typeface="+mn-lt"/>
              </a:rPr>
              <a:t> cloud</a:t>
            </a:r>
            <a:endParaRPr lang="en-US" dirty="0"/>
          </a:p>
          <a:p>
            <a:r>
              <a:rPr lang="en-US" sz="1400" dirty="0">
                <a:ea typeface="+mn-lt"/>
                <a:cs typeface="+mn-lt"/>
              </a:rPr>
              <a:t>Surveillance </a:t>
            </a:r>
            <a:r>
              <a:rPr lang="en-US" sz="1400" dirty="0" err="1">
                <a:ea typeface="+mn-lt"/>
                <a:cs typeface="+mn-lt"/>
              </a:rPr>
              <a:t>comportementale</a:t>
            </a:r>
            <a:endParaRPr lang="en-US" dirty="0" err="1"/>
          </a:p>
          <a:p>
            <a:endParaRPr lang="en-US" sz="1400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10" y="3051796"/>
            <a:ext cx="1450231" cy="1450231"/>
          </a:xfrm>
          <a:prstGeom prst="rect">
            <a:avLst/>
          </a:prstGeom>
        </p:spPr>
      </p:pic>
      <p:sp>
        <p:nvSpPr>
          <p:cNvPr id="27" name="Rectangle 11" descr="Bloc d’accentuation gauche"/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30" name="Titre 1"/>
          <p:cNvSpPr txBox="1"/>
          <p:nvPr/>
        </p:nvSpPr>
        <p:spPr>
          <a:xfrm>
            <a:off x="5968037" y="253980"/>
            <a:ext cx="18054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Bénéfices</a:t>
            </a:r>
          </a:p>
        </p:txBody>
      </p:sp>
      <p:sp>
        <p:nvSpPr>
          <p:cNvPr id="31" name="Rectangle 11" descr="Bloc d’accentuation gauche"/>
          <p:cNvSpPr/>
          <p:nvPr/>
        </p:nvSpPr>
        <p:spPr>
          <a:xfrm>
            <a:off x="5968037" y="740542"/>
            <a:ext cx="1688026" cy="838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797" y="3051796"/>
            <a:ext cx="1523711" cy="1523711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8323787" y="1276976"/>
            <a:ext cx="3436212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Bénéfices concrets </a:t>
            </a:r>
          </a:p>
          <a:p>
            <a:endParaRPr lang="en-US" sz="1200" b="1" dirty="0">
              <a:solidFill>
                <a:schemeClr val="accent3"/>
              </a:solidFill>
            </a:endParaRPr>
          </a:p>
          <a:p>
            <a:r>
              <a:rPr lang="en-US" sz="1400" b="1" dirty="0">
                <a:ea typeface="+mn-lt"/>
                <a:cs typeface="+mn-lt"/>
              </a:rPr>
              <a:t>Sécurité </a:t>
            </a:r>
            <a:r>
              <a:rPr lang="en-US" sz="1400" b="1" dirty="0" err="1">
                <a:ea typeface="+mn-lt"/>
                <a:cs typeface="+mn-lt"/>
              </a:rPr>
              <a:t>renforcée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Réduction</a:t>
            </a:r>
            <a:r>
              <a:rPr lang="en-US" sz="1400" dirty="0">
                <a:ea typeface="+mn-lt"/>
                <a:cs typeface="+mn-lt"/>
              </a:rPr>
              <a:t> de 99% des incidents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Détection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précoce</a:t>
            </a:r>
            <a:r>
              <a:rPr lang="en-US" sz="1400" dirty="0">
                <a:ea typeface="+mn-lt"/>
                <a:cs typeface="+mn-lt"/>
              </a:rPr>
              <a:t> des menaces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Temps de </a:t>
            </a:r>
            <a:r>
              <a:rPr lang="en-US" sz="1400" dirty="0" err="1">
                <a:ea typeface="+mn-lt"/>
                <a:cs typeface="+mn-lt"/>
              </a:rPr>
              <a:t>réponse</a:t>
            </a:r>
            <a:r>
              <a:rPr lang="en-US" sz="1400" dirty="0">
                <a:ea typeface="+mn-lt"/>
                <a:cs typeface="+mn-lt"/>
              </a:rPr>
              <a:t> &lt; 1 minute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Protection proactive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Conformité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garantie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endParaRPr lang="en-US" sz="1400" dirty="0">
              <a:ea typeface="+mn-lt"/>
              <a:cs typeface="+mn-lt"/>
            </a:endParaRPr>
          </a:p>
          <a:p>
            <a:r>
              <a:rPr lang="en-US" sz="1400" b="1" dirty="0" err="1">
                <a:ea typeface="+mn-lt"/>
                <a:cs typeface="+mn-lt"/>
              </a:rPr>
              <a:t>Optimisation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opérationnelle</a:t>
            </a:r>
            <a:endParaRPr lang="en-US" dirty="0" err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Réduction</a:t>
            </a:r>
            <a:r>
              <a:rPr lang="en-US" sz="1400" dirty="0">
                <a:ea typeface="+mn-lt"/>
                <a:cs typeface="+mn-lt"/>
              </a:rPr>
              <a:t> de 70% des faux </a:t>
            </a:r>
            <a:r>
              <a:rPr lang="en-US" sz="1400" dirty="0" err="1">
                <a:ea typeface="+mn-lt"/>
                <a:cs typeface="+mn-lt"/>
              </a:rPr>
              <a:t>positifs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Automatisation</a:t>
            </a:r>
            <a:r>
              <a:rPr lang="en-US" sz="1400" dirty="0">
                <a:ea typeface="+mn-lt"/>
                <a:cs typeface="+mn-lt"/>
              </a:rPr>
              <a:t> des </a:t>
            </a:r>
            <a:r>
              <a:rPr lang="en-US" sz="1400" dirty="0" err="1">
                <a:ea typeface="+mn-lt"/>
                <a:cs typeface="+mn-lt"/>
              </a:rPr>
              <a:t>tâches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répétitives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Équipes SOC plus </a:t>
            </a:r>
            <a:r>
              <a:rPr lang="en-US" sz="1400" dirty="0" err="1">
                <a:ea typeface="+mn-lt"/>
                <a:cs typeface="+mn-lt"/>
              </a:rPr>
              <a:t>efficaces</a:t>
            </a:r>
            <a:endParaRPr lang="en-US" dirty="0" err="1"/>
          </a:p>
          <a:p>
            <a:pPr marL="285750" lvl="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Gestion </a:t>
            </a:r>
            <a:r>
              <a:rPr lang="en-US" sz="1400" dirty="0" err="1">
                <a:ea typeface="+mn-lt"/>
                <a:cs typeface="+mn-lt"/>
              </a:rPr>
              <a:t>centralisée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Déploiement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rapide</a:t>
            </a:r>
            <a:endParaRPr lang="en-US" dirty="0" err="1"/>
          </a:p>
          <a:p>
            <a:endParaRPr lang="en-US" sz="1400" dirty="0">
              <a:ea typeface="+mn-lt"/>
              <a:cs typeface="+mn-lt"/>
            </a:endParaRPr>
          </a:p>
          <a:p>
            <a:r>
              <a:rPr lang="en-US" sz="1400" b="1" dirty="0">
                <a:ea typeface="+mn-lt"/>
                <a:cs typeface="+mn-lt"/>
              </a:rPr>
              <a:t>ROI </a:t>
            </a:r>
            <a:r>
              <a:rPr lang="en-US" sz="1400" b="1" dirty="0" err="1">
                <a:ea typeface="+mn-lt"/>
                <a:cs typeface="+mn-lt"/>
              </a:rPr>
              <a:t>mesurable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Réduction</a:t>
            </a:r>
            <a:r>
              <a:rPr lang="en-US" sz="1400" dirty="0">
                <a:ea typeface="+mn-lt"/>
                <a:cs typeface="+mn-lt"/>
              </a:rPr>
              <a:t> des </a:t>
            </a:r>
            <a:r>
              <a:rPr lang="en-US" sz="1400" dirty="0" err="1">
                <a:ea typeface="+mn-lt"/>
                <a:cs typeface="+mn-lt"/>
              </a:rPr>
              <a:t>coûts</a:t>
            </a:r>
            <a:r>
              <a:rPr lang="en-US" sz="1400" dirty="0">
                <a:ea typeface="+mn-lt"/>
                <a:cs typeface="+mn-lt"/>
              </a:rPr>
              <a:t> de </a:t>
            </a:r>
            <a:r>
              <a:rPr lang="en-US" sz="1400" dirty="0" err="1">
                <a:ea typeface="+mn-lt"/>
                <a:cs typeface="+mn-lt"/>
              </a:rPr>
              <a:t>sécurité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Minimisation</a:t>
            </a:r>
            <a:r>
              <a:rPr lang="en-US" sz="1400" dirty="0">
                <a:ea typeface="+mn-lt"/>
                <a:cs typeface="+mn-lt"/>
              </a:rPr>
              <a:t> des impacts incidents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Productivité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améliorée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Risques</a:t>
            </a:r>
            <a:r>
              <a:rPr lang="en-US" sz="1400" dirty="0">
                <a:ea typeface="+mn-lt"/>
                <a:cs typeface="+mn-lt"/>
              </a:rPr>
              <a:t> financiers </a:t>
            </a:r>
            <a:r>
              <a:rPr lang="en-US" sz="1400" dirty="0" err="1">
                <a:ea typeface="+mn-lt"/>
                <a:cs typeface="+mn-lt"/>
              </a:rPr>
              <a:t>maîtrisés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Protection de la </a:t>
            </a:r>
            <a:r>
              <a:rPr lang="en-US" sz="1400" dirty="0" err="1">
                <a:ea typeface="+mn-lt"/>
                <a:cs typeface="+mn-lt"/>
              </a:rPr>
              <a:t>réputation</a:t>
            </a:r>
            <a:endParaRPr lang="en-US" dirty="0" err="1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/>
          <a:lstStyle/>
          <a:p>
            <a:pPr rtl="0"/>
            <a:r>
              <a:rPr lang="fr-FR" dirty="0"/>
              <a:t>Nos offres</a:t>
            </a:r>
          </a:p>
        </p:txBody>
      </p:sp>
      <p:cxnSp>
        <p:nvCxnSpPr>
          <p:cNvPr id="11" name="Connecteur droit 10" descr="Séparateur de diapositive"/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7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849494" y="1169969"/>
            <a:ext cx="3420017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 kern="0" dirty="0">
                <a:latin typeface="Calibri"/>
                <a:ea typeface="Calibri"/>
                <a:cs typeface="Calibri"/>
              </a:rPr>
              <a:t>Essential Security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Protection </a:t>
            </a:r>
            <a:r>
              <a:rPr lang="fr-FR" sz="1600" kern="0" dirty="0" err="1">
                <a:latin typeface="Calibri"/>
                <a:ea typeface="Calibri"/>
                <a:cs typeface="Calibri"/>
              </a:rPr>
              <a:t>endpoints</a:t>
            </a:r>
            <a:endParaRPr lang="fr-FR" sz="1600" kern="0" dirty="0">
              <a:latin typeface="Calibri"/>
              <a:ea typeface="Calibri"/>
              <a:cs typeface="Calibri"/>
            </a:endParaRP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Firewall nouvelle génération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Support 8/5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Tableau de bord basique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Rapports mensuels</a:t>
            </a:r>
          </a:p>
          <a:p>
            <a:r>
              <a:rPr lang="fr-FR" sz="1600" b="1" kern="0" dirty="0">
                <a:latin typeface="Calibri"/>
                <a:ea typeface="Calibri"/>
                <a:cs typeface="Calibri"/>
              </a:rPr>
              <a:t>Advanced Protection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Toutes les fonctionnalités Essential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SOC 24/7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Protection cloud complète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 err="1">
                <a:latin typeface="Calibri"/>
                <a:ea typeface="Calibri"/>
                <a:cs typeface="Calibri"/>
              </a:rPr>
              <a:t>Threat</a:t>
            </a:r>
            <a:r>
              <a:rPr lang="fr-FR" sz="1600" kern="0" dirty="0">
                <a:latin typeface="Calibri"/>
                <a:ea typeface="Calibri"/>
                <a:cs typeface="Calibri"/>
              </a:rPr>
              <a:t> Intelligence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Support prioritaire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Formation utilisateurs</a:t>
            </a:r>
          </a:p>
          <a:p>
            <a:r>
              <a:rPr lang="fr-FR" sz="1600" b="1" kern="0" dirty="0">
                <a:latin typeface="Calibri"/>
                <a:ea typeface="Calibri"/>
                <a:cs typeface="Calibri"/>
              </a:rPr>
              <a:t>Enterprise Security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Solution sur mesure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SOC dédié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Intégration personnalisée</a:t>
            </a: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Accompagnement stratégique</a:t>
            </a:r>
            <a:endParaRPr lang="en-US" dirty="0">
              <a:latin typeface="Candara"/>
              <a:ea typeface="Calibri"/>
              <a:cs typeface="Calibri"/>
            </a:endParaRPr>
          </a:p>
          <a:p>
            <a:pPr marL="514350" indent="-285750">
              <a:buFont typeface="Arial"/>
              <a:buChar char="•"/>
            </a:pPr>
            <a:r>
              <a:rPr lang="fr-FR" sz="1600" kern="0" dirty="0">
                <a:latin typeface="Calibri"/>
                <a:ea typeface="Calibri"/>
                <a:cs typeface="Calibri"/>
              </a:rPr>
              <a:t>SLA premium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6826744" y="1312037"/>
            <a:ext cx="4522251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</a:rPr>
              <a:t>Témoignages</a:t>
            </a:r>
            <a:r>
              <a:rPr lang="en-US" sz="1400" b="1" dirty="0">
                <a:solidFill>
                  <a:srgbClr val="C00000"/>
                </a:solidFill>
              </a:rPr>
              <a:t> clients</a:t>
            </a:r>
            <a:endParaRPr lang="en-US" sz="1400" dirty="0">
              <a:solidFill>
                <a:srgbClr val="C00000"/>
              </a:solidFill>
            </a:endParaRPr>
          </a:p>
          <a:p>
            <a:r>
              <a:rPr lang="fr-FR" sz="1400" i="1" dirty="0">
                <a:solidFill>
                  <a:srgbClr val="C00000"/>
                </a:solidFill>
                <a:ea typeface="+mn-lt"/>
                <a:cs typeface="+mn-lt"/>
              </a:rPr>
              <a:t>"</a:t>
            </a:r>
            <a:r>
              <a:rPr lang="fr-FR" sz="1400" i="1" dirty="0" err="1">
                <a:solidFill>
                  <a:srgbClr val="C00000"/>
                </a:solidFill>
                <a:ea typeface="+mn-lt"/>
                <a:cs typeface="+mn-lt"/>
              </a:rPr>
              <a:t>CyberGuard</a:t>
            </a:r>
            <a:r>
              <a:rPr lang="fr-FR" sz="1400" i="1" dirty="0">
                <a:solidFill>
                  <a:srgbClr val="C00000"/>
                </a:solidFill>
                <a:ea typeface="+mn-lt"/>
                <a:cs typeface="+mn-lt"/>
              </a:rPr>
              <a:t> AI nous a protégés d'une attaque ransomware majeure avant même qu'elle ne commence."</a:t>
            </a:r>
            <a:endParaRPr lang="en-US" dirty="0"/>
          </a:p>
          <a:p>
            <a:r>
              <a:rPr lang="fr-FR" sz="1400" i="1" dirty="0">
                <a:solidFill>
                  <a:srgbClr val="C00000"/>
                </a:solidFill>
                <a:ea typeface="+mn-lt"/>
                <a:cs typeface="+mn-lt"/>
              </a:rPr>
              <a:t>Pierre Durant, RSSI, Secteur Bancaire</a:t>
            </a:r>
            <a:endParaRPr lang="en-US" dirty="0"/>
          </a:p>
          <a:p>
            <a:r>
              <a:rPr lang="fr-FR" sz="1400" i="1" dirty="0">
                <a:solidFill>
                  <a:srgbClr val="C00000"/>
                </a:solidFill>
                <a:ea typeface="+mn-lt"/>
                <a:cs typeface="+mn-lt"/>
              </a:rPr>
              <a:t>"La réduction des faux positifs nous permet enfin de nous concentrer sur les vraies menaces."</a:t>
            </a:r>
            <a:endParaRPr lang="en-US" dirty="0"/>
          </a:p>
          <a:p>
            <a:r>
              <a:rPr lang="fr-FR" sz="1400" i="1" dirty="0">
                <a:solidFill>
                  <a:srgbClr val="C00000"/>
                </a:solidFill>
                <a:ea typeface="+mn-lt"/>
                <a:cs typeface="+mn-lt"/>
              </a:rPr>
              <a:t>Sarah Martin, SOC Manager, Industrie</a:t>
            </a:r>
            <a:endParaRPr lang="fr-FR" dirty="0"/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fr-FR" sz="1400" b="1" dirty="0" err="1">
                <a:solidFill>
                  <a:srgbClr val="C00000"/>
                </a:solidFill>
              </a:rPr>
              <a:t>Success</a:t>
            </a:r>
            <a:r>
              <a:rPr lang="fr-FR" sz="1400" b="1" dirty="0">
                <a:solidFill>
                  <a:srgbClr val="C00000"/>
                </a:solidFill>
              </a:rPr>
              <a:t> Stories</a:t>
            </a:r>
          </a:p>
          <a:p>
            <a:r>
              <a:rPr lang="fr-FR" sz="1400" b="1">
                <a:solidFill>
                  <a:srgbClr val="C00000"/>
                </a:solidFill>
                <a:ea typeface="+mn-lt"/>
                <a:cs typeface="+mn-lt"/>
              </a:rPr>
              <a:t>Secteur Finance</a:t>
            </a:r>
            <a:endParaRPr lang="fr-FR"/>
          </a:p>
          <a:p>
            <a:pPr marL="285750" indent="-285750">
              <a:buFont typeface="Arial"/>
              <a:buChar char="•"/>
            </a:pPr>
            <a:r>
              <a:rPr lang="fr-FR" sz="1400">
                <a:solidFill>
                  <a:srgbClr val="C00000"/>
                </a:solidFill>
                <a:ea typeface="+mn-lt"/>
                <a:cs typeface="+mn-lt"/>
              </a:rPr>
              <a:t>Protection de 10 000 endpoints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fr-FR" sz="1400">
                <a:solidFill>
                  <a:srgbClr val="C00000"/>
                </a:solidFill>
                <a:ea typeface="+mn-lt"/>
                <a:cs typeface="+mn-lt"/>
              </a:rPr>
              <a:t>0 incident majeur en 12 mois</a:t>
            </a:r>
            <a:endParaRPr lang="fr-FR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sz="1400">
                <a:solidFill>
                  <a:srgbClr val="C00000"/>
                </a:solidFill>
                <a:ea typeface="+mn-lt"/>
                <a:cs typeface="+mn-lt"/>
              </a:rPr>
              <a:t>ROI de 300% sur 2 ans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fr-FR" sz="1400">
                <a:solidFill>
                  <a:srgbClr val="C00000"/>
                </a:solidFill>
                <a:ea typeface="+mn-lt"/>
                <a:cs typeface="+mn-lt"/>
              </a:rPr>
              <a:t>Conformité RGPD/PCI DSS</a:t>
            </a:r>
            <a:endParaRPr lang="en-US"/>
          </a:p>
          <a:p>
            <a:r>
              <a:rPr lang="fr-FR" sz="1400" b="1" dirty="0">
                <a:solidFill>
                  <a:srgbClr val="C00000"/>
                </a:solidFill>
                <a:ea typeface="+mn-lt"/>
                <a:cs typeface="+mn-lt"/>
              </a:rPr>
              <a:t>Secteur Santé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fr-FR" sz="1400">
                <a:solidFill>
                  <a:srgbClr val="C00000"/>
                </a:solidFill>
                <a:ea typeface="+mn-lt"/>
                <a:cs typeface="+mn-lt"/>
              </a:rPr>
              <a:t>Protection de données sensibles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fr-FR" sz="1400">
                <a:solidFill>
                  <a:srgbClr val="C00000"/>
                </a:solidFill>
                <a:ea typeface="+mn-lt"/>
                <a:cs typeface="+mn-lt"/>
              </a:rPr>
              <a:t>Réduction de 85% des alertes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fr-FR" sz="1400">
                <a:solidFill>
                  <a:srgbClr val="C00000"/>
                </a:solidFill>
                <a:ea typeface="+mn-lt"/>
                <a:cs typeface="+mn-lt"/>
              </a:rPr>
              <a:t>Temps de réponse &lt; 30 secondes</a:t>
            </a:r>
            <a:endParaRPr lang="en-US"/>
          </a:p>
          <a:p>
            <a:r>
              <a:rPr lang="fr-FR" sz="1400" dirty="0">
                <a:solidFill>
                  <a:srgbClr val="C00000"/>
                </a:solidFill>
                <a:ea typeface="+mn-lt"/>
                <a:cs typeface="+mn-lt"/>
              </a:rPr>
              <a:t>Conformité HIPAA/HDS</a:t>
            </a:r>
            <a:endParaRPr lang="en-US" dirty="0"/>
          </a:p>
          <a:p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7" name="Rectangle 11" descr="Bloc d’accentuation gauche"/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 descr="Notre offre - Quelle est notre proposition de valeur, notre offre de 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0" y="2563594"/>
            <a:ext cx="2318295" cy="18783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 descr="Bloc d’accentuation"/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t>8</a:t>
            </a:fld>
            <a:endParaRPr lang="fr-FR"/>
          </a:p>
        </p:txBody>
      </p:sp>
      <p:pic>
        <p:nvPicPr>
          <p:cNvPr id="19" name="Espace réservé pour une image  18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4114" r="34114"/>
          <a:stretch>
            <a:fillRect/>
          </a:stretch>
        </p:blipFill>
        <p:spPr>
          <a:xfrm>
            <a:off x="0" y="0"/>
            <a:ext cx="6191075" cy="63713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fr-FR" dirty="0"/>
              <a:t>Notre  accompagnement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2"/>
          </p:nvPr>
        </p:nvSpPr>
        <p:spPr/>
        <p:txBody>
          <a:bodyPr vert="horz" lIns="180000" tIns="180000" rIns="180000" bIns="180000" rtlCol="0" anchor="t">
            <a:noAutofit/>
          </a:bodyPr>
          <a:lstStyle/>
          <a:p>
            <a:r>
              <a:rPr lang="fr-FR" b="1" dirty="0">
                <a:ea typeface="+mn-lt"/>
                <a:cs typeface="+mn-lt"/>
              </a:rPr>
              <a:t>Essential Security</a:t>
            </a:r>
            <a:r>
              <a:rPr lang="en-US" b="1" dirty="0"/>
              <a:t>, </a:t>
            </a:r>
            <a:r>
              <a:rPr lang="fr-FR" b="1" dirty="0">
                <a:ea typeface="+mn-lt"/>
                <a:cs typeface="+mn-lt"/>
              </a:rPr>
              <a:t>Advanced Protection</a:t>
            </a:r>
            <a:r>
              <a:rPr lang="en-US" b="1" dirty="0"/>
              <a:t>, </a:t>
            </a:r>
            <a:r>
              <a:rPr lang="fr-FR" b="1" dirty="0">
                <a:ea typeface="+mn-lt"/>
                <a:cs typeface="+mn-lt"/>
              </a:rPr>
              <a:t>Enterprise Security</a:t>
            </a:r>
            <a:endParaRPr lang="fr-FR" dirty="0">
              <a:ea typeface="+mn-lt"/>
              <a:cs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513467" y="4082590"/>
            <a:ext cx="241916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Calibri"/>
                <a:ea typeface="Calibri"/>
                <a:cs typeface="Calibri"/>
              </a:rPr>
              <a:t>Excellence </a:t>
            </a:r>
            <a:r>
              <a:rPr lang="en-US" sz="1200" b="1" dirty="0" err="1">
                <a:latin typeface="Calibri"/>
                <a:ea typeface="Calibri"/>
                <a:cs typeface="Calibri"/>
              </a:rPr>
              <a:t>opérationnelle</a:t>
            </a:r>
            <a:endParaRPr lang="fr-FR" dirty="0" err="1"/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latin typeface="Calibri"/>
                <a:ea typeface="Calibri"/>
                <a:cs typeface="Calibri"/>
              </a:rPr>
              <a:t>Disponibilité</a:t>
            </a:r>
            <a:r>
              <a:rPr lang="en-US" sz="1200" dirty="0">
                <a:latin typeface="Calibri"/>
                <a:ea typeface="Calibri"/>
                <a:cs typeface="Calibri"/>
              </a:rPr>
              <a:t> 99.999%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Mise à jour temps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réel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Support expert 24/7/365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Calibri"/>
                <a:ea typeface="Calibri"/>
                <a:cs typeface="Calibri"/>
              </a:rPr>
              <a:t>Formation continue</a:t>
            </a:r>
            <a:endParaRPr lang="en-US" dirty="0" err="1">
              <a:latin typeface="Candar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latin typeface="Calibri"/>
                <a:ea typeface="Calibri"/>
                <a:cs typeface="Calibri"/>
              </a:rPr>
              <a:t>Amélioration</a:t>
            </a:r>
            <a:r>
              <a:rPr lang="en-US" sz="1200" dirty="0">
                <a:latin typeface="Calibri"/>
                <a:ea typeface="Calibri"/>
                <a:cs typeface="Calibri"/>
              </a:rPr>
              <a:t>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permanente</a:t>
            </a:r>
            <a:endParaRPr lang="en-US" dirty="0"/>
          </a:p>
          <a:p>
            <a:pPr lvl="0"/>
            <a:endParaRPr lang="en-US" sz="1200" b="1" dirty="0"/>
          </a:p>
        </p:txBody>
      </p:sp>
      <p:sp>
        <p:nvSpPr>
          <p:cNvPr id="23" name="Rectangle 22"/>
          <p:cNvSpPr/>
          <p:nvPr/>
        </p:nvSpPr>
        <p:spPr>
          <a:xfrm>
            <a:off x="9268433" y="4082590"/>
            <a:ext cx="2144463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 err="1">
                <a:latin typeface="Calibri"/>
                <a:ea typeface="Calibri"/>
                <a:cs typeface="Calibri"/>
              </a:rPr>
              <a:t>Accompagnement</a:t>
            </a:r>
            <a:endParaRPr lang="fr-FR" dirty="0" err="1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Audit initial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gratuit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latin typeface="Calibri"/>
                <a:ea typeface="Calibri"/>
                <a:cs typeface="Calibri"/>
              </a:rPr>
              <a:t>Déploiement</a:t>
            </a:r>
            <a:r>
              <a:rPr lang="en-US" sz="1200" dirty="0">
                <a:latin typeface="Calibri"/>
                <a:ea typeface="Calibri"/>
                <a:cs typeface="Calibri"/>
              </a:rPr>
              <a:t>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assisté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Formation des équipes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Revues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trimestrielles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</a:rPr>
              <a:t>Conseils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stratégiques</a:t>
            </a:r>
            <a:endParaRPr lang="en-US" dirty="0" err="1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52" y="1748251"/>
            <a:ext cx="5654586" cy="21043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925306" cy="432000"/>
          </a:xfrm>
        </p:spPr>
        <p:txBody>
          <a:bodyPr rtlCol="0"/>
          <a:lstStyle/>
          <a:p>
            <a:pPr rtl="0"/>
            <a:r>
              <a:rPr lang="fr-FR" dirty="0"/>
              <a:t>Références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t>9</a:t>
            </a:fld>
            <a:endParaRPr lang="fr-FR" dirty="0"/>
          </a:p>
        </p:txBody>
      </p:sp>
      <p:sp>
        <p:nvSpPr>
          <p:cNvPr id="10" name="Rectangle 11" descr="Bloc d’accentuation gauche"/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/>
          <p:cNvSpPr txBox="1"/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Trebuchet MS" panose="020B0603020202020204"/>
              </a:rPr>
              <a:t>Il nous font confiance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519" y="3852642"/>
            <a:ext cx="5119481" cy="20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71" y="3865563"/>
            <a:ext cx="4949939" cy="119611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397" y="1851572"/>
            <a:ext cx="4747753" cy="184761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/>
</ds:datastoreItem>
</file>

<file path=customXml/itemProps2.xml><?xml version="1.0" encoding="utf-8"?>
<ds:datastoreItem xmlns:ds="http://schemas.openxmlformats.org/officeDocument/2006/customXml" ds:itemID="{B64A4C9D-F801-4923-BC6D-E0006F51233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professionnelle percutante</Template>
  <TotalTime>0</TotalTime>
  <Words>2973</Words>
  <Application>Microsoft Office PowerPoint</Application>
  <PresentationFormat>Grand écran</PresentationFormat>
  <Paragraphs>199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CyberGuard AI</vt:lpstr>
      <vt:lpstr>Sommaire</vt:lpstr>
      <vt:lpstr>Votre besoin </vt:lpstr>
      <vt:lpstr>Notre solution</vt:lpstr>
      <vt:lpstr>CyberGuard AI</vt:lpstr>
      <vt:lpstr>Fonctionnalités</vt:lpstr>
      <vt:lpstr>Nos offres</vt:lpstr>
      <vt:lpstr>Notre  accompagnement</vt:lpstr>
      <vt:lpstr>Références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Samuel Etchoudinan Olushegun</cp:lastModifiedBy>
  <cp:revision>138</cp:revision>
  <dcterms:created xsi:type="dcterms:W3CDTF">2025-01-10T10:42:00Z</dcterms:created>
  <dcterms:modified xsi:type="dcterms:W3CDTF">2025-01-15T16:55:14Z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7D6FE543217848EEBC8DB4267961DB0B_12</vt:lpwstr>
  </property>
  <property fmtid="{D5CDD505-2E9C-101B-9397-08002B2CF9AE}" pid="3" name="KSOProductBuildVer">
    <vt:lpwstr>1033-12.2.0.19307</vt:lpwstr>
  </property>
</Properties>
</file>