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5" r:id="rId2"/>
    <p:sldMasterId id="2147483697" r:id="rId3"/>
  </p:sldMasterIdLst>
  <p:notesMasterIdLst>
    <p:notesMasterId r:id="rId14"/>
  </p:notesMasterIdLst>
  <p:sldIdLst>
    <p:sldId id="298" r:id="rId4"/>
    <p:sldId id="299" r:id="rId5"/>
    <p:sldId id="284" r:id="rId6"/>
    <p:sldId id="309" r:id="rId7"/>
    <p:sldId id="301" r:id="rId8"/>
    <p:sldId id="308" r:id="rId9"/>
    <p:sldId id="306" r:id="rId10"/>
    <p:sldId id="305" r:id="rId11"/>
    <p:sldId id="294" r:id="rId12"/>
    <p:sldId id="30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714" y="12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5AB83-542A-4052-B1EC-9923A55E9E54}" type="datetimeFigureOut">
              <a:rPr lang="fr-FR" smtClean="0"/>
              <a:t>16/02/2025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48A12-3742-457D-BE17-FB492B9409F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12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2276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63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00236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47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528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007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19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5177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1250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68718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2D0676-A665-97A7-680C-E68436FB7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B4A2803-8404-B626-202E-58B38659F9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7F938E-0769-D927-5318-5013012A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454C2BD-4DE2-D528-1973-8D90A9425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360A15-1FDD-4BA7-9F9D-583D3129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8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2509F-78E5-B393-5B7F-8FC177731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41ED9B-226B-F6EA-0610-3B2112ADA9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BD1DBA-4740-9598-987D-503248463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814D95B-D228-092E-639A-3C66559D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9D2F78-3020-B3B5-E90C-DF16378BD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3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96567530-9066-03D9-ACCF-68909FA7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EF5CE2-6E0D-996D-4AEC-8E2302EB6D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0FDC23F-4C6F-F2ED-6C49-8B75506C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DB3A67-A7D4-B03D-346B-9A4370D92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8BC6B4-C0C3-6749-BCB2-C2F421E7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1021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04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Diapositive de titr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5"/>
            <a:ext cx="8991600" cy="1261295"/>
          </a:xfrm>
          <a:solidFill>
            <a:schemeClr val="bg1"/>
          </a:solidFill>
        </p:spPr>
        <p:txBody>
          <a:bodyPr vert="horz" lIns="180000" tIns="360000" rIns="252000" bIns="180000" rtlCol="0" anchor="t">
            <a:noAutofit/>
          </a:bodyPr>
          <a:lstStyle>
            <a:lvl1pPr algn="r">
              <a:defRPr lang="en-ZA" sz="3000" b="1" spc="-225" dirty="0"/>
            </a:lvl1pPr>
          </a:lstStyle>
          <a:p>
            <a:pPr lvl="0" algn="r" rtl="0"/>
            <a:r>
              <a:rPr lang="fr-FR" noProof="0" dirty="0"/>
              <a:t>Cliquez pour modifier le titre de la présentation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1" y="4061041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00025" lvl="0" indent="-200025" algn="ctr" rtl="0"/>
            <a:r>
              <a:rPr lang="fr-FR" noProof="0"/>
              <a:t>Modifiez le style des sous-titres du masque</a:t>
            </a:r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9780589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</p:spTree>
    <p:extLst>
      <p:ext uri="{BB962C8B-B14F-4D97-AF65-F5344CB8AC3E}">
        <p14:creationId xmlns:p14="http://schemas.microsoft.com/office/powerpoint/2010/main" val="1699317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e comparaison gauche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1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2" name="Espace réservé de comparaison gauche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61"/>
            <a:ext cx="5472000" cy="358775"/>
          </a:xfrm>
        </p:spPr>
        <p:txBody>
          <a:bodyPr rtlCol="0"/>
          <a:lstStyle>
            <a:lvl1pPr marL="0" indent="0">
              <a:buNone/>
              <a:defRPr sz="1800" b="1"/>
            </a:lvl1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2020361"/>
            <a:ext cx="5472113" cy="4170891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>
          <a:xfrm>
            <a:off x="8610600" y="6356352"/>
            <a:ext cx="2743200" cy="365125"/>
          </a:xfrm>
        </p:spPr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3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5" name="Sous-titre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4" name="Espace réservé du numéro de diapositive 3">
            <a:extLst>
              <a:ext uri="{FF2B5EF4-FFF2-40B4-BE49-F238E27FC236}">
                <a16:creationId xmlns:a16="http://schemas.microsoft.com/office/drawing/2014/main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355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sépara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d’image 40">
            <a:extLst>
              <a:ext uri="{FF2B5EF4-FFF2-40B4-BE49-F238E27FC236}">
                <a16:creationId xmlns:a16="http://schemas.microsoft.com/office/drawing/2014/main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 dirty="0"/>
              <a:t>Insérez ou glissez-déplacez </a:t>
            </a:r>
            <a:br>
              <a:rPr lang="fr-FR" noProof="0" dirty="0"/>
            </a:br>
            <a:r>
              <a:rPr lang="fr-FR" noProof="0" dirty="0"/>
              <a:t>votre photo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1" y="2204792"/>
            <a:ext cx="5956300" cy="1944000"/>
          </a:xfrm>
          <a:solidFill>
            <a:schemeClr val="bg1"/>
          </a:solidFill>
        </p:spPr>
        <p:txBody>
          <a:bodyPr vert="horz" lIns="180000" tIns="324000" rIns="252000" bIns="180000" rtlCol="0" anchor="t">
            <a:noAutofit/>
          </a:bodyPr>
          <a:lstStyle>
            <a:lvl1pPr algn="r">
              <a:defRPr lang="en-ZA" sz="3600" b="1" spc="-225" dirty="0"/>
            </a:lvl1pPr>
          </a:lstStyle>
          <a:p>
            <a:pPr lvl="0" algn="r" rtl="0"/>
            <a:r>
              <a:rPr lang="fr-FR" noProof="0" dirty="0"/>
              <a:t>Cliquez pour modifier le séparateur de section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1" y="4148862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350">
                <a:solidFill>
                  <a:schemeClr val="bg1"/>
                </a:solidFill>
              </a:defRPr>
            </a:lvl1pPr>
            <a:lvl2pPr marL="200025" indent="0" algn="r">
              <a:buNone/>
              <a:defRPr sz="1350">
                <a:solidFill>
                  <a:schemeClr val="bg1"/>
                </a:solidFill>
              </a:defRPr>
            </a:lvl2pPr>
            <a:lvl3pPr marL="407194" indent="0" algn="r">
              <a:buNone/>
              <a:defRPr sz="1350">
                <a:solidFill>
                  <a:schemeClr val="bg1"/>
                </a:solidFill>
              </a:defRPr>
            </a:lvl3pPr>
            <a:lvl4pPr marL="607219" indent="0" algn="r">
              <a:buNone/>
              <a:defRPr sz="1350">
                <a:solidFill>
                  <a:schemeClr val="bg1"/>
                </a:solidFill>
              </a:defRPr>
            </a:lvl4pPr>
            <a:lvl5pPr marL="807244" indent="0" algn="r">
              <a:buNone/>
              <a:defRPr sz="13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DD44D8-4A8F-4693-B90A-166855B29D25}"/>
              </a:ext>
            </a:extLst>
          </p:cNvPr>
          <p:cNvSpPr/>
          <p:nvPr/>
        </p:nvSpPr>
        <p:spPr>
          <a:xfrm>
            <a:off x="9780589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3" name="Rectangle 12">
            <a:extLst>
              <a:ext uri="{FF2B5EF4-FFF2-40B4-BE49-F238E27FC236}">
                <a16:creationId xmlns:a16="http://schemas.microsoft.com/office/drawing/2014/main" id="{EC0FBB1B-4F0E-4365-BF27-3150FC6C3B90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4" name="Rectangle 13">
            <a:extLst>
              <a:ext uri="{FF2B5EF4-FFF2-40B4-BE49-F238E27FC236}">
                <a16:creationId xmlns:a16="http://schemas.microsoft.com/office/drawing/2014/main" id="{7A13D8A8-6C3D-4527-959D-41C3213F7F02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5" name="Rectangle 14">
            <a:extLst>
              <a:ext uri="{FF2B5EF4-FFF2-40B4-BE49-F238E27FC236}">
                <a16:creationId xmlns:a16="http://schemas.microsoft.com/office/drawing/2014/main" id="{9504A767-1C0B-484E-BF7D-CD42D30A52EE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485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and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’image 6">
            <a:extLst>
              <a:ext uri="{FF2B5EF4-FFF2-40B4-BE49-F238E27FC236}">
                <a16:creationId xmlns:a16="http://schemas.microsoft.com/office/drawing/2014/main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9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fr-FR" noProof="0"/>
              <a:t>Insérez ou glissez-déplacez votre photo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2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Entrez votre légende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1398464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489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7" name="Sous-titre 2">
            <a:extLst>
              <a:ext uri="{FF2B5EF4-FFF2-40B4-BE49-F238E27FC236}">
                <a16:creationId xmlns:a16="http://schemas.microsoft.com/office/drawing/2014/main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9" y="1511250"/>
            <a:ext cx="5472113" cy="468000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5" name="Espace réservé du numéro de diapositive 4">
            <a:extLst>
              <a:ext uri="{FF2B5EF4-FFF2-40B4-BE49-F238E27FC236}">
                <a16:creationId xmlns:a16="http://schemas.microsoft.com/office/drawing/2014/main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746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AC7425-A6A5-A48D-F8E0-49185F358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16FC7C-F501-6544-0854-7A2DA3F784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E47E09-5045-226D-2C6C-61B4C281A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CEAA98-B6ED-4007-A148-7E06E397AD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AC1834-30D6-B15B-7F03-45CB5D76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0062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49" y="1511478"/>
            <a:ext cx="3600451" cy="4679249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49" y="1511475"/>
            <a:ext cx="3600451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76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fr-FR" noProof="0"/>
              <a:t>Cliquez pour modifier le titre de la page</a:t>
            </a:r>
          </a:p>
        </p:txBody>
      </p:sp>
      <p:sp>
        <p:nvSpPr>
          <p:cNvPr id="10" name="Sous-titre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1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00025" indent="0">
              <a:buNone/>
              <a:defRPr/>
            </a:lvl2pPr>
            <a:lvl3pPr marL="407194" indent="0">
              <a:buNone/>
              <a:defRPr/>
            </a:lvl3pPr>
            <a:lvl4pPr marL="607219" indent="0">
              <a:buNone/>
              <a:defRPr/>
            </a:lvl4pPr>
            <a:lvl5pPr marL="807244" indent="0">
              <a:buNone/>
              <a:defRPr/>
            </a:lvl5pPr>
          </a:lstStyle>
          <a:p>
            <a:pPr lvl="0" rtl="0"/>
            <a:r>
              <a:rPr lang="fr-FR" noProof="0"/>
              <a:t>Sous-titre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3" name="Espace réservé du texte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3" y="1512000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3" y="1507535"/>
            <a:ext cx="2160588" cy="4679250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17" name="Espace réservé du texte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3" y="1507535"/>
            <a:ext cx="2160588" cy="4683715"/>
          </a:xfrm>
        </p:spPr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6" name="Espace réservé du numéro de diapositive 5">
            <a:extLst>
              <a:ext uri="{FF2B5EF4-FFF2-40B4-BE49-F238E27FC236}">
                <a16:creationId xmlns:a16="http://schemas.microsoft.com/office/drawing/2014/main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3892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5716657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EDA50C-70F4-4A46-93EF-29A2B10C8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D3F85FE-57F2-4909-A14A-6A9CEDAD8E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B83BD4-9037-4191-A0F8-9E037143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1A59B8E-DBAE-4413-A370-CEAF8D33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B0D8A5-23FD-48B0-B54C-6B57E240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1651003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393045-5425-4598-A7BF-8F57CBB09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A5F0891-7D9A-48F5-A252-81CA2BA2C5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F4E941B-C57B-4DFF-9CEA-345CA3337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912366E-7D13-4BCA-8463-08EFE6BC4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7775AC-6D43-4FAB-88A8-1466F9FFA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9562246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F2D9314-6677-4041-AAC9-4370E6B61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4CFCF9-8651-4A1C-AAD1-1BFF66DB34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3EB9F68-B282-4657-9E3B-87CE5B868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76C686-CD49-439C-8914-924B386C8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005C3CD-1702-4F02-8CED-733C22743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4265279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522DB8-E074-4E56-800F-2F4B474C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49B0EA-7E4F-46DF-B531-2C98E75EBA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7329E5-826A-4672-8078-618F117F1D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CAE4A83-B0F0-44CB-86E5-37108D088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CCEF6-DB57-45CF-8EBE-E4D0AADF9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E923C6B-C984-412A-913D-AF05261E4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69613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DAFD05-48D4-44D6-84A6-D45F6BEC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D1EEA23-E60C-4502-9AB4-A6CA7E13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7643C1-D750-483A-81D1-0BDBE6852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575809-FDC5-4204-954C-D55A3829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63D99F9-52E8-4FE2-AA20-EB5F15588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0BB9A0-7BEB-40E4-A9C6-D6D50A7E7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76CF42-A736-4603-8502-0E85A1FD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C1BE91D-D4E1-4B0F-B6F4-88E39C60C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6397967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C2CC9D-1E24-4EA6-A3FE-2601F2020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20F91D-6358-4496-8A8F-51A8CD63B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5B858A-8429-4D4A-BC5C-F745FA1F5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56E3534-2BD5-4D51-8EF5-69821F6D7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12215920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D214C3-A50E-470D-A552-840E2793D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BCAEA2E-4029-4591-B0BA-7DC859FB7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41C1E5-0B90-4D72-BA94-6C96C18C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575232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2E2525-90E5-CD86-B1A8-2D96719E9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1F31998-2A0B-93D1-945D-8A464FDD9D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9AC1E77-52A2-EA1C-8AF7-FE91A6F81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033D8C-7424-62F8-0069-4FEDE7A3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D696C3F-1A95-4AF5-A860-15166F3A0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624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2F96B3-C9EF-45C2-A91C-9C1C5784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80811B-764B-4C2D-A3F3-79F26949C6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FDAE063-8C19-4764-83D5-0068C03EC3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8B558D5-8F2E-4DB5-8F07-5DF0DE840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77689F3-9149-47FA-9245-0AA541A0A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848D4BA-472E-4646-9088-56BB07BD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2584049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F423EB-CAF9-4C6A-A3D9-ED99B8224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EBB10FC-63B3-4733-88EB-9CA42AF885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fr-M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04D115-56F9-43A6-8E74-D2CB1C71F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B6AB23E-9482-4F33-9046-EABBCFAABD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16370B9-DC91-46F1-B9D2-DF01C1BA6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2F73708-9299-429B-A36A-CBCCBEF61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8924724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0C027B-EA95-4667-A48B-9E6A55626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EBF6531-2AA7-4632-A578-69461096D3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AB3A17E-4D6B-405E-82DC-7EE871211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35DC25-4F29-4E0C-B04B-15AC0505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E288AC-97DC-44A9-B80B-1995B5478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2225857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3EF6356-AB41-4AB1-8651-975B9786E2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BD29A19-5152-412B-A0E3-C92E40A3F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1D58B56-98B4-4971-8C45-9748ACCFC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E668CD4-8EE9-423F-9B7D-BA77B59CA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FC326EB-BF59-4617-9561-4C7F83D23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39619241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522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02109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24460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9409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79547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627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927FE96-7C0C-DEB7-42A2-BCEC9C5AD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904D8FC-1223-7492-0DEE-A9A1096305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6144BA7-76E4-6FF0-D364-0A82C5D48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02DC801-A643-A46E-AF53-BF454B84F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0311FA-957C-1506-A5B1-194818866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2AF0A0-E821-B0EF-9E82-CCCA8BA14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171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2150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8841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2017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9057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9906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AC907B-E8BE-DF3C-473D-531B9FAF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FFD741C-E0F0-276A-FA14-76AF38BCB1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FDBAE4-AE2A-2854-6E36-F93BF41971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7FBEA69C-FA5A-6F06-EFD7-01BEC8469C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483EC85-63E6-6B15-8393-0C316C0C34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3EF93D7-5A16-FE35-2D08-78C047D73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33586FF-297F-6BF0-8706-FE5CE9A09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8A83257-7642-B3AF-9371-C45529C2F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0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DA5B73-C5BA-A0F9-8ADB-2F2AAA949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67AA8DB-B120-48F9-4268-B73CD0377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CC02C06-63EB-9AF9-732E-1E9BEBF74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50D12B0-AFE6-258E-3BE0-69739C2BD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40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48A6712-8A18-E86A-1922-6FF35FF8E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6A6C5AF-973C-6552-3CE0-69D656ABA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F8382D-1B44-6D43-1597-B473446462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81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0851B8-4D96-AF3B-6436-2DF514E9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5AFD23-D0C7-67FA-2014-78BF77EF1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3191D89-445D-843E-74B5-6D9EFF88FA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1F2773-BDB4-EBBC-0EF5-340F71D92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11A11E4-A9D9-4204-BC93-809465790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410A699-B400-22CE-A3E2-8420E60B9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164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9F3881-1D51-782C-6C08-BCF5AEBC9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81121F1-D22C-3B7D-9660-70CD9CAD0C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26E8A9E-350C-52A3-ABA9-E5ECB2FC9F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F8EF57B-1E17-DF77-992B-7E59352B0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9B4DFCF-897B-43ED-5960-A884F0D7A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5B1ECD1-4759-1BCE-B09A-417A98A76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9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B0502735-CBBD-0AC6-12C5-24A2C68AE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7958136-D553-0248-4B51-4AB71501A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427CBE9-182D-5378-E363-958ECA2A05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2/16/2025</a:t>
            </a:fld>
            <a:endParaRPr lang="en-US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E1753DF-F149-6FC4-B50B-C0DEB70F88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BF1621-6329-5022-4F89-A7391FD34F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13B673-3EC7-45D0-9479-38F56A7F76F1}"/>
              </a:ext>
            </a:extLst>
          </p:cNvPr>
          <p:cNvSpPr/>
          <p:nvPr/>
        </p:nvSpPr>
        <p:spPr>
          <a:xfrm>
            <a:off x="9780102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917F5A-2827-4614-9016-3AC318779E31}"/>
              </a:ext>
            </a:extLst>
          </p:cNvPr>
          <p:cNvSpPr/>
          <p:nvPr/>
        </p:nvSpPr>
        <p:spPr>
          <a:xfrm>
            <a:off x="9780105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9" name="Forme libre : Forme 30">
            <a:extLst>
              <a:ext uri="{FF2B5EF4-FFF2-40B4-BE49-F238E27FC236}">
                <a16:creationId xmlns:a16="http://schemas.microsoft.com/office/drawing/2014/main" id="{1050759D-5998-42E3-AFA3-961DAE76305E}"/>
              </a:ext>
            </a:extLst>
          </p:cNvPr>
          <p:cNvSpPr/>
          <p:nvPr/>
        </p:nvSpPr>
        <p:spPr>
          <a:xfrm>
            <a:off x="1" y="6371351"/>
            <a:ext cx="9780103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0" name="Zone de texte 3">
            <a:extLst>
              <a:ext uri="{FF2B5EF4-FFF2-40B4-BE49-F238E27FC236}">
                <a16:creationId xmlns:a16="http://schemas.microsoft.com/office/drawing/2014/main" id="{AD14C784-F25E-43DE-A762-28A4BA11C67F}"/>
              </a:ext>
            </a:extLst>
          </p:cNvPr>
          <p:cNvSpPr txBox="1"/>
          <p:nvPr/>
        </p:nvSpPr>
        <p:spPr>
          <a:xfrm>
            <a:off x="9869374" y="6419591"/>
            <a:ext cx="1801351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 rtl="0">
              <a:lnSpc>
                <a:spcPts val="750"/>
              </a:lnSpc>
            </a:pPr>
            <a:r>
              <a:rPr lang="fr-FR" sz="900" b="1" i="0" spc="-75" noProof="0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i="0" spc="-75" noProof="0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i="0" spc="-75" baseline="0" noProof="0" dirty="0">
                <a:solidFill>
                  <a:schemeClr val="accent1"/>
                </a:solidFill>
                <a:latin typeface="+mj-lt"/>
              </a:rPr>
            </a:br>
            <a:r>
              <a:rPr lang="fr-FR" sz="525" b="0" i="0" spc="105" noProof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b="0" i="0" spc="105" noProof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C3C9E1-7495-4B0B-9CB5-61D3CC5AC09F}"/>
              </a:ext>
            </a:extLst>
          </p:cNvPr>
          <p:cNvSpPr/>
          <p:nvPr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sp>
        <p:nvSpPr>
          <p:cNvPr id="12" name="Rectangle 28">
            <a:extLst>
              <a:ext uri="{FF2B5EF4-FFF2-40B4-BE49-F238E27FC236}">
                <a16:creationId xmlns:a16="http://schemas.microsoft.com/office/drawing/2014/main" id="{09768768-7EAE-477C-A4BD-EAC9D21FAF10}"/>
              </a:ext>
            </a:extLst>
          </p:cNvPr>
          <p:cNvSpPr/>
          <p:nvPr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FR" sz="1350" noProof="0"/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E31DBF4-A21A-40CB-8B05-0E3DCA639BE8}"/>
              </a:ext>
            </a:extLst>
          </p:cNvPr>
          <p:cNvCxnSpPr>
            <a:cxnSpLocks/>
          </p:cNvCxnSpPr>
          <p:nvPr/>
        </p:nvCxnSpPr>
        <p:spPr>
          <a:xfrm flipH="1">
            <a:off x="2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8545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6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ADDAC492-FC7D-401B-B2B2-FA25138FB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M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85A2D86-50FA-498B-8A82-776B97081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M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79E00F-D4B5-41AF-8E72-62AB09CCAC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A3350-B71B-4697-B7B6-70522D870873}" type="datetimeFigureOut">
              <a:rPr lang="fr-MA" smtClean="0"/>
              <a:t>16/02/2025</a:t>
            </a:fld>
            <a:endParaRPr lang="fr-M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8D8870A-CF4F-4E84-95B0-B1D1DA8E61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M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D80031-85B4-42F2-9219-A2B45B0A19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4E6CC-9DF1-4520-A62B-41AACF7DBA9B}" type="slidenum">
              <a:rPr lang="fr-MA" smtClean="0"/>
              <a:t>‹#›</a:t>
            </a:fld>
            <a:endParaRPr lang="fr-MA"/>
          </a:p>
        </p:txBody>
      </p:sp>
    </p:spTree>
    <p:extLst>
      <p:ext uri="{BB962C8B-B14F-4D97-AF65-F5344CB8AC3E}">
        <p14:creationId xmlns:p14="http://schemas.microsoft.com/office/powerpoint/2010/main" val="2395204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01.01.2023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D6F-3D29-445F-95F2-121C2143C58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5094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jp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udit &amp; Contrôle de Gestion - IFC GMS CONSULTING GROUP, Institut/Centre de  Formation Professionnelle et de Certification, Yaoundé-Douala-Cameroun.  QHSE-Ressources Humaines (RH)-Marketing-Communication  Digitale-Informatique-Secrétariat-Maintenance ...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" b="226"/>
          <a:stretch>
            <a:fillRect/>
          </a:stretch>
        </p:blipFill>
        <p:spPr bwMode="auto">
          <a:xfrm>
            <a:off x="1" y="-159655"/>
            <a:ext cx="9780588" cy="680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50A8047-F974-4DCE-A9EE-63A2632EFDD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62481" y="185739"/>
            <a:ext cx="877900" cy="658425"/>
          </a:xfrm>
          <a:prstGeom prst="rect">
            <a:avLst/>
          </a:prstGeom>
        </p:spPr>
      </p:pic>
      <p:sp>
        <p:nvSpPr>
          <p:cNvPr id="8" name="Zone de texte 3">
            <a:extLst>
              <a:ext uri="{FF2B5EF4-FFF2-40B4-BE49-F238E27FC236}">
                <a16:creationId xmlns:a16="http://schemas.microsoft.com/office/drawing/2014/main" id="{F1A1ABEC-AE59-4214-99BB-7AA10C5F4FBE}"/>
              </a:ext>
            </a:extLst>
          </p:cNvPr>
          <p:cNvSpPr txBox="1"/>
          <p:nvPr/>
        </p:nvSpPr>
        <p:spPr>
          <a:xfrm>
            <a:off x="10114665" y="6507858"/>
            <a:ext cx="1351013" cy="276653"/>
          </a:xfrm>
          <a:prstGeom prst="rect">
            <a:avLst/>
          </a:prstGeom>
          <a:noFill/>
        </p:spPr>
        <p:txBody>
          <a:bodyPr wrap="square" tIns="81000" bIns="0" rtlCol="0" anchor="ctr">
            <a:spAutoFit/>
          </a:bodyPr>
          <a:lstStyle/>
          <a:p>
            <a:pPr algn="ctr">
              <a:lnSpc>
                <a:spcPts val="750"/>
              </a:lnSpc>
            </a:pPr>
            <a:r>
              <a:rPr lang="fr-FR" sz="900" b="1" spc="-75" dirty="0">
                <a:solidFill>
                  <a:schemeClr val="accent1"/>
                </a:solidFill>
                <a:latin typeface="+mj-lt"/>
              </a:rPr>
              <a:t>Ramaqs  Consulting</a:t>
            </a:r>
            <a:r>
              <a:rPr lang="fr-FR" sz="675" b="1" spc="-75" dirty="0">
                <a:solidFill>
                  <a:schemeClr val="accent1"/>
                </a:solidFill>
                <a:latin typeface="+mj-lt"/>
              </a:rPr>
              <a:t> </a:t>
            </a:r>
            <a:br>
              <a:rPr lang="fr-FR" sz="1200" b="1" spc="-75" dirty="0">
                <a:solidFill>
                  <a:schemeClr val="accent1"/>
                </a:solidFill>
                <a:latin typeface="+mj-lt"/>
              </a:rPr>
            </a:br>
            <a:r>
              <a:rPr lang="fr-FR" sz="525" spc="105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dreams, our challenge</a:t>
            </a:r>
            <a:endParaRPr lang="fr-FR" sz="900" spc="105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06291" y="2808913"/>
            <a:ext cx="6885709" cy="950054"/>
          </a:xfrm>
        </p:spPr>
        <p:txBody>
          <a:bodyPr vert="horz" lIns="180000" tIns="162000" rIns="252000" bIns="180000" rtlCol="0" anchor="t">
            <a:noAutofit/>
          </a:bodyPr>
          <a:lstStyle/>
          <a:p>
            <a:pPr algn="ctr"/>
            <a:r>
              <a:rPr lang="fr-FR" sz="54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ControlXpert</a:t>
            </a:r>
            <a:endParaRPr lang="fr-MA" sz="5400" dirty="0">
              <a:solidFill>
                <a:srgbClr val="C00000"/>
              </a:solidFill>
              <a:latin typeface="Lucida Sans Typewriter" panose="020B0509030504030204" pitchFamily="49" charset="0"/>
            </a:endParaRPr>
          </a:p>
        </p:txBody>
      </p:sp>
      <p:sp>
        <p:nvSpPr>
          <p:cNvPr id="4" name="Sous-titre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6291" y="3758967"/>
            <a:ext cx="6885709" cy="773816"/>
          </a:xfrm>
        </p:spPr>
        <p:txBody>
          <a:bodyPr rtlCol="0"/>
          <a:lstStyle/>
          <a:p>
            <a:pPr algn="ctr"/>
            <a:r>
              <a:rPr lang="fr-FR" sz="1800" b="1" dirty="0"/>
              <a:t>La Solution Digitale pour le contrôle de gestion, l’audit interne et la gestion de risques</a:t>
            </a:r>
          </a:p>
        </p:txBody>
      </p:sp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000" smtClean="0"/>
              <a:pPr rtl="0"/>
              <a:t>10</a:t>
            </a:fld>
            <a:endParaRPr lang="fr-FR" sz="1000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0"/>
            <a:ext cx="877900" cy="658425"/>
          </a:xfrm>
          <a:prstGeom prst="rect">
            <a:avLst/>
          </a:prstGeom>
        </p:spPr>
      </p:pic>
      <p:sp>
        <p:nvSpPr>
          <p:cNvPr id="18" name="Titre 13">
            <a:extLst>
              <a:ext uri="{FF2B5EF4-FFF2-40B4-BE49-F238E27FC236}">
                <a16:creationId xmlns:a16="http://schemas.microsoft.com/office/drawing/2014/main" id="{48A622D8-97D0-4475-91AB-F91029AC4A87}"/>
              </a:ext>
            </a:extLst>
          </p:cNvPr>
          <p:cNvSpPr txBox="1">
            <a:spLocks/>
          </p:cNvSpPr>
          <p:nvPr/>
        </p:nvSpPr>
        <p:spPr>
          <a:xfrm>
            <a:off x="4777186" y="2910763"/>
            <a:ext cx="2458009" cy="428997"/>
          </a:xfrm>
          <a:prstGeom prst="rect">
            <a:avLst/>
          </a:prstGeom>
        </p:spPr>
        <p:txBody>
          <a:bodyPr vert="horz" lIns="108000" tIns="81000" rIns="252000" bIns="180000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0000"/>
              </a:lnSpc>
            </a:pPr>
            <a:r>
              <a:rPr lang="fr-FR" sz="4000" dirty="0">
                <a:solidFill>
                  <a:schemeClr val="tx1"/>
                </a:solidFill>
              </a:rPr>
              <a:t>Contact</a:t>
            </a:r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2E35344E-F937-427A-81BD-CF57D67AAA19}"/>
              </a:ext>
            </a:extLst>
          </p:cNvPr>
          <p:cNvSpPr txBox="1">
            <a:spLocks/>
          </p:cNvSpPr>
          <p:nvPr/>
        </p:nvSpPr>
        <p:spPr>
          <a:xfrm>
            <a:off x="4777185" y="3416864"/>
            <a:ext cx="2458010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MA" sz="1800" dirty="0"/>
              <a:t>+</a:t>
            </a:r>
            <a:r>
              <a:rPr lang="fr-MA" sz="1800" b="1" dirty="0">
                <a:cs typeface="Calibri"/>
              </a:rPr>
              <a:t>212 660 737405</a:t>
            </a:r>
            <a:endParaRPr lang="fr-FR" sz="1800" dirty="0"/>
          </a:p>
        </p:txBody>
      </p:sp>
      <p:sp>
        <p:nvSpPr>
          <p:cNvPr id="20" name="Espace réservé du texte 5">
            <a:extLst>
              <a:ext uri="{FF2B5EF4-FFF2-40B4-BE49-F238E27FC236}">
                <a16:creationId xmlns:a16="http://schemas.microsoft.com/office/drawing/2014/main" id="{7FEA0456-D185-4199-A810-7F51F5F75515}"/>
              </a:ext>
            </a:extLst>
          </p:cNvPr>
          <p:cNvSpPr txBox="1">
            <a:spLocks/>
          </p:cNvSpPr>
          <p:nvPr/>
        </p:nvSpPr>
        <p:spPr>
          <a:xfrm>
            <a:off x="4777184" y="3653276"/>
            <a:ext cx="2458010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1800" b="1" dirty="0">
                <a:cs typeface="Calibri"/>
              </a:rPr>
              <a:t>contact@ramaqs.com</a:t>
            </a:r>
          </a:p>
        </p:txBody>
      </p:sp>
      <p:sp>
        <p:nvSpPr>
          <p:cNvPr id="21" name="Espace réservé du texte 15">
            <a:extLst>
              <a:ext uri="{FF2B5EF4-FFF2-40B4-BE49-F238E27FC236}">
                <a16:creationId xmlns:a16="http://schemas.microsoft.com/office/drawing/2014/main" id="{384BE0AB-24BC-467D-8EA9-9887DC04FD49}"/>
              </a:ext>
            </a:extLst>
          </p:cNvPr>
          <p:cNvSpPr txBox="1">
            <a:spLocks/>
          </p:cNvSpPr>
          <p:nvPr/>
        </p:nvSpPr>
        <p:spPr>
          <a:xfrm>
            <a:off x="4777184" y="3881329"/>
            <a:ext cx="2458011" cy="237600"/>
          </a:xfrm>
          <a:prstGeom prst="rect">
            <a:avLst/>
          </a:prstGeom>
        </p:spPr>
        <p:txBody>
          <a:bodyPr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MA" sz="1800" b="1" dirty="0">
                <a:cs typeface="Calibri"/>
              </a:rPr>
              <a:t>www.ramaqs.com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3661552-EF70-4AF3-81A8-3238459C10F7}"/>
              </a:ext>
            </a:extLst>
          </p:cNvPr>
          <p:cNvSpPr/>
          <p:nvPr/>
        </p:nvSpPr>
        <p:spPr>
          <a:xfrm>
            <a:off x="1088344" y="1256384"/>
            <a:ext cx="98356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600" b="1" cap="all" dirty="0">
              <a:solidFill>
                <a:srgbClr val="C00000"/>
              </a:solidFill>
              <a:latin typeface="Algerian" panose="04020705040A02060702" pitchFamily="82" charset="0"/>
              <a:cs typeface="Mongolian Baiti" panose="03000500000000000000" pitchFamily="66" charset="0"/>
            </a:endParaRPr>
          </a:p>
          <a:p>
            <a:pPr algn="ctr"/>
            <a:r>
              <a:rPr lang="fr-FR" sz="2400" b="1" i="1" dirty="0"/>
              <a:t>Simplifiez votre contrôle de gestion et l’audit interne avec ControlXpert, </a:t>
            </a:r>
          </a:p>
          <a:p>
            <a:pPr algn="ctr"/>
            <a:r>
              <a:rPr lang="fr-FR" sz="2400" b="1" i="1" dirty="0"/>
              <a:t>Contactez-nous pour une démonstration et une consultation personnalisée !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143436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001" y="1284628"/>
            <a:ext cx="4545807" cy="324000"/>
          </a:xfrm>
        </p:spPr>
        <p:txBody>
          <a:bodyPr rtlCol="0">
            <a:noAutofit/>
          </a:bodyPr>
          <a:lstStyle/>
          <a:p>
            <a:pPr rtl="0"/>
            <a:r>
              <a:rPr lang="fr-FR" sz="2800" b="1" dirty="0"/>
              <a:t>Sommaire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z="1000" smtClean="0"/>
              <a:pPr rtl="0"/>
              <a:t>2</a:t>
            </a:fld>
            <a:endParaRPr lang="fr-FR" sz="1000"/>
          </a:p>
        </p:txBody>
      </p:sp>
      <p:sp>
        <p:nvSpPr>
          <p:cNvPr id="12" name="Rectangle 11" descr="Bloc d’accentuation gauche">
            <a:extLst>
              <a:ext uri="{FF2B5EF4-FFF2-40B4-BE49-F238E27FC236}">
                <a16:creationId xmlns:a16="http://schemas.microsoft.com/office/drawing/2014/main" id="{7F65E93D-09FF-42EE-B9DD-750638966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93145" y="1641729"/>
            <a:ext cx="1488131" cy="861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40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99937A2-8F45-4EC5-914A-D1E3277B97B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0"/>
            <a:ext cx="877900" cy="6584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B9279AD9-D0A4-4F23-8213-4DC0E2F9220A}"/>
              </a:ext>
            </a:extLst>
          </p:cNvPr>
          <p:cNvSpPr/>
          <p:nvPr/>
        </p:nvSpPr>
        <p:spPr>
          <a:xfrm>
            <a:off x="5448353" y="2161229"/>
            <a:ext cx="2317049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Votre besoin</a:t>
            </a:r>
            <a:endParaRPr lang="fr-FR" sz="1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E8F7550-8628-4491-B688-A5E2DA961ACB}"/>
              </a:ext>
            </a:extLst>
          </p:cNvPr>
          <p:cNvSpPr/>
          <p:nvPr/>
        </p:nvSpPr>
        <p:spPr>
          <a:xfrm>
            <a:off x="5448354" y="2719197"/>
            <a:ext cx="2317049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Notre solution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3E3722-D4FA-4C40-AD87-DE895EC85544}"/>
              </a:ext>
            </a:extLst>
          </p:cNvPr>
          <p:cNvSpPr/>
          <p:nvPr/>
        </p:nvSpPr>
        <p:spPr>
          <a:xfrm>
            <a:off x="5448359" y="3742093"/>
            <a:ext cx="2317049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Nos offres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61B6315-A285-49E2-AD7C-36CFC2978092}"/>
              </a:ext>
            </a:extLst>
          </p:cNvPr>
          <p:cNvSpPr/>
          <p:nvPr/>
        </p:nvSpPr>
        <p:spPr>
          <a:xfrm>
            <a:off x="5448356" y="4274598"/>
            <a:ext cx="2317049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Notre accompagnement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71578CD-1596-4AD7-B692-A7B13CD9FE5A}"/>
              </a:ext>
            </a:extLst>
          </p:cNvPr>
          <p:cNvSpPr/>
          <p:nvPr/>
        </p:nvSpPr>
        <p:spPr>
          <a:xfrm>
            <a:off x="5448359" y="4810853"/>
            <a:ext cx="2317048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Références</a:t>
            </a: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8411149E-340E-443B-9A64-209F00F41EE2}"/>
              </a:ext>
            </a:extLst>
          </p:cNvPr>
          <p:cNvSpPr/>
          <p:nvPr/>
        </p:nvSpPr>
        <p:spPr>
          <a:xfrm rot="3586131">
            <a:off x="-364120" y="738033"/>
            <a:ext cx="5451815" cy="5764822"/>
          </a:xfrm>
          <a:prstGeom prst="arc">
            <a:avLst>
              <a:gd name="adj1" fmla="val 16200000"/>
              <a:gd name="adj2" fmla="val 19898012"/>
            </a:avLst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fr-MA" sz="14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A65941-133F-4D30-B8BE-7F9AC8C2A8F4}"/>
              </a:ext>
            </a:extLst>
          </p:cNvPr>
          <p:cNvSpPr/>
          <p:nvPr/>
        </p:nvSpPr>
        <p:spPr>
          <a:xfrm>
            <a:off x="5448355" y="3236159"/>
            <a:ext cx="2317049" cy="3082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defRPr/>
            </a:pPr>
            <a:r>
              <a:rPr lang="fr-FR" sz="1400" b="1" dirty="0">
                <a:solidFill>
                  <a:schemeClr val="bg1"/>
                </a:solidFill>
                <a:latin typeface="Calibri" panose="020F0502020204030204"/>
              </a:rPr>
              <a:t>Fonctionnalités clés</a:t>
            </a:r>
          </a:p>
        </p:txBody>
      </p:sp>
      <p:sp>
        <p:nvSpPr>
          <p:cNvPr id="3" name="Rectangle 2"/>
          <p:cNvSpPr/>
          <p:nvPr/>
        </p:nvSpPr>
        <p:spPr>
          <a:xfrm>
            <a:off x="1762625" y="3311465"/>
            <a:ext cx="3147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ControlXpert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913245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748" y="757211"/>
            <a:ext cx="2556272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Votre besoin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3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5611" y="1145011"/>
            <a:ext cx="1945528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33952" y="56553"/>
            <a:ext cx="858048" cy="643536"/>
          </a:xfrm>
          <a:prstGeom prst="rect">
            <a:avLst/>
          </a:prstGeom>
        </p:spPr>
      </p:pic>
      <p:pic>
        <p:nvPicPr>
          <p:cNvPr id="22" name="Picture 8" descr="Customer relationship management in pharmaceutical industry - Expertise CDMO">
            <a:extLst>
              <a:ext uri="{FF2B5EF4-FFF2-40B4-BE49-F238E27FC236}">
                <a16:creationId xmlns:a16="http://schemas.microsoft.com/office/drawing/2014/main" id="{D2F38DD5-0A97-4CB0-B4D9-C1C1A3E8CE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11" y="1898073"/>
            <a:ext cx="3555771" cy="2563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237952" y="1823138"/>
            <a:ext cx="6704666" cy="341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entreprises et institutions font face à des enjeux majeurs en matière de contrôle interne, de gestion des risques et d'audit.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fr-FR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 principaux défis incluent 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complexité réglementaire accrue.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 besoin de transparence et de conformité.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nécessité d'optimiser les processus de contrôle.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L'anticipation et la gestion proactive des risques.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837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095" y="843993"/>
            <a:ext cx="2634822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Notre solution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4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8" y="1241034"/>
            <a:ext cx="2368317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0"/>
            <a:ext cx="877900" cy="658425"/>
          </a:xfrm>
          <a:prstGeom prst="rect">
            <a:avLst/>
          </a:prstGeom>
        </p:spPr>
      </p:pic>
      <p:pic>
        <p:nvPicPr>
          <p:cNvPr id="11" name="Picture 2" descr="Audit &amp; Contrôle de Gestion - IFC GMS CONSULTING GROUP, Institut/Centre de  Formation Professionnelle et de Certification, Yaoundé-Douala-Cameroun.  QHSE-Ressources Humaines (RH)-Marketing-Communication  Digitale-Informatique-Secrétariat-Maintenance 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" b="226"/>
          <a:stretch>
            <a:fillRect/>
          </a:stretch>
        </p:blipFill>
        <p:spPr bwMode="auto">
          <a:xfrm>
            <a:off x="1161144" y="2045611"/>
            <a:ext cx="4659085" cy="32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342743" y="2803783"/>
            <a:ext cx="5239657" cy="2430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vous proposons </a:t>
            </a:r>
            <a:r>
              <a:rPr lang="fr-FR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ControlXpert,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solution intégrée et innovante qui permet une gestion efficace de l'audit interne, du contrôle de gestion et des risques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Conçue pour répondre aux exigences des entreprises modernes, elle </a:t>
            </a: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assure une traçabilité optimale et une prise de décision éclairée.</a:t>
            </a:r>
            <a:endParaRPr lang="fr-FR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185863" y="1974238"/>
            <a:ext cx="3147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>
                <a:solidFill>
                  <a:srgbClr val="C00000"/>
                </a:solidFill>
                <a:latin typeface="Lucida Sans Typewriter" panose="020B0509030504030204" pitchFamily="49" charset="0"/>
              </a:rPr>
              <a:t>ControlXpert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161999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095" y="843993"/>
            <a:ext cx="3181362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Fonctionnalités clés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5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8" y="1253929"/>
            <a:ext cx="2965235" cy="692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0"/>
            <a:ext cx="877900" cy="6584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41B7735-266B-4999-A08A-8A7279340D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238" y="2471191"/>
            <a:ext cx="2231438" cy="22314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3676" y="2094369"/>
            <a:ext cx="7908275" cy="3281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Gestion des audits internes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planification, exécution, suivi et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Contrôle de gestion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suivi des indicateurs de performance et analyse des coûts.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Cartographie des risques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identification, évaluation et mise en place de plans d'action.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Automatisation des contrôles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workflows adaptatifs et alertes intelligentes.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Tableaux de bord dynamiques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visualisation en temps réel des données critiques.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Conformité réglementaire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mise à jour automatique des exigences et normes.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7090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095" y="843993"/>
            <a:ext cx="3195876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Bénéfices attendus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6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55108" y="1241034"/>
            <a:ext cx="2921691" cy="73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549729BE-E6A1-4843-980B-52EC6EB4015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53800" y="0"/>
            <a:ext cx="877900" cy="658425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661C57B-5B4B-4765-B320-F9C07826C8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70997" y="2477744"/>
            <a:ext cx="2022114" cy="202211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64000" y="2038602"/>
            <a:ext cx="6096000" cy="302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Amélioration de l'efficacité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gain de temps et réduction des erreurs.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Optimisation de la gestion des risques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anticipation des menaces potentielles.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Conformité réglementaire assurée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réduction des risques de sanctions.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Pilotage amélioré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prise de décision basée sur des données fiables.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38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500" y="857988"/>
            <a:ext cx="8505000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Nos offres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7</a:t>
            </a:fld>
            <a:endParaRPr lang="fr-FR" dirty="0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13694" y="1217190"/>
            <a:ext cx="1584108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314100" y="-63205"/>
            <a:ext cx="877900" cy="658425"/>
          </a:xfrm>
          <a:prstGeom prst="rect">
            <a:avLst/>
          </a:prstGeom>
        </p:spPr>
      </p:pic>
      <p:pic>
        <p:nvPicPr>
          <p:cNvPr id="13" name="Picture 2" descr="Notre offre - Quelle est notre proposition de valeur, notre offre de  services">
            <a:extLst>
              <a:ext uri="{FF2B5EF4-FFF2-40B4-BE49-F238E27FC236}">
                <a16:creationId xmlns:a16="http://schemas.microsoft.com/office/drawing/2014/main" id="{E070A6C9-C450-419C-AAF1-C690811F8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267" y="1990403"/>
            <a:ext cx="2679583" cy="21710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760686" y="1990403"/>
            <a:ext cx="6096000" cy="27068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proposons plusieurs formules adaptées à vos besoins 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Essentielle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Solution de base pour la gestion des audits et des contrôles.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Avancée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Intégration des tableaux de bord et automatisation des processus.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Offre Premium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Solution complète incluant IA, </a:t>
            </a:r>
            <a:r>
              <a:rPr lang="fr-FR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reporting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avancé et accompagnement sur mesure.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347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304E83-A4F0-49C5-BB01-F5773509A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4051" y="966316"/>
            <a:ext cx="4081663" cy="419715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Notre accompagnement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E6AC9832-FB01-464A-9824-61887B77997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8</a:t>
            </a:fld>
            <a:endParaRPr lang="fr-FR"/>
          </a:p>
        </p:txBody>
      </p:sp>
      <p:sp>
        <p:nvSpPr>
          <p:cNvPr id="27" name="Rectangle 11" descr="Bloc d’accentuation gauche">
            <a:extLst>
              <a:ext uri="{FF2B5EF4-FFF2-40B4-BE49-F238E27FC236}">
                <a16:creationId xmlns:a16="http://schemas.microsoft.com/office/drawing/2014/main" id="{A2B41C1C-3EC3-49BD-B8B4-CB7EBBF1FF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3499" y="1492717"/>
            <a:ext cx="3671930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6B8830FA-5F0C-4C71-A792-E81DD716FED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29512" y="62144"/>
            <a:ext cx="877900" cy="658425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3D9EFF0E-50A5-426D-A24F-6CFA5003E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 l="22043" r="22043"/>
          <a:stretch/>
        </p:blipFill>
        <p:spPr bwMode="auto">
          <a:xfrm>
            <a:off x="1676522" y="2094619"/>
            <a:ext cx="3528931" cy="285926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84800" y="2123502"/>
            <a:ext cx="6096000" cy="27068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Nous vous accompagnons à chaque étape de votre transformation :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Analyse et diagnostic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évaluation de vos besoins et enjeux.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Mise en place et formation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déploiement personnalisé et formation des utilisateurs.</a:t>
            </a:r>
            <a:endParaRPr lang="fr-FR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FR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Suivi et support</a:t>
            </a:r>
            <a:r>
              <a:rPr lang="fr-FR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: assistance continue et mises à jour régulières.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65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4" descr="Texto, Carta&#10;&#10;Descripción generada automáticamente">
            <a:extLst>
              <a:ext uri="{FF2B5EF4-FFF2-40B4-BE49-F238E27FC236}">
                <a16:creationId xmlns:a16="http://schemas.microsoft.com/office/drawing/2014/main" id="{8A89CB96-7EE3-4371-A994-A5B4DAA845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063" y="2168440"/>
            <a:ext cx="5280437" cy="19651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23FB4D5-DA14-4F29-9320-2DE0A6B57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86" y="891744"/>
            <a:ext cx="2087016" cy="324000"/>
          </a:xfrm>
        </p:spPr>
        <p:txBody>
          <a:bodyPr rtlCol="0">
            <a:normAutofit fontScale="90000"/>
          </a:bodyPr>
          <a:lstStyle/>
          <a:p>
            <a:pPr rtl="0"/>
            <a:r>
              <a:rPr lang="fr-FR" b="1" dirty="0"/>
              <a:t>Références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0A34EBD-7DEA-4599-A81B-0A363A0E17F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fr-FR" smtClean="0"/>
              <a:pPr rtl="0"/>
              <a:t>9</a:t>
            </a:fld>
            <a:endParaRPr lang="fr-FR" dirty="0"/>
          </a:p>
        </p:txBody>
      </p:sp>
      <p:sp>
        <p:nvSpPr>
          <p:cNvPr id="10" name="Rectangle 11" descr="Bloc d’accentuation gauche">
            <a:extLst>
              <a:ext uri="{FF2B5EF4-FFF2-40B4-BE49-F238E27FC236}">
                <a16:creationId xmlns:a16="http://schemas.microsoft.com/office/drawing/2014/main" id="{B7153608-27E2-48A1-BB8A-50CFDC1D50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43499" y="1310255"/>
            <a:ext cx="1636547" cy="755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fr-FR" sz="1350"/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2E33644C-B66D-458E-850B-061627485D88}"/>
              </a:ext>
            </a:extLst>
          </p:cNvPr>
          <p:cNvSpPr txBox="1">
            <a:spLocks/>
          </p:cNvSpPr>
          <p:nvPr/>
        </p:nvSpPr>
        <p:spPr>
          <a:xfrm>
            <a:off x="4466060" y="1505038"/>
            <a:ext cx="3449479" cy="316914"/>
          </a:xfrm>
          <a:prstGeom prst="rect">
            <a:avLst/>
          </a:prstGeom>
        </p:spPr>
        <p:txBody>
          <a:bodyPr vert="horz" wrap="square" lIns="0" tIns="9049" rIns="0" bIns="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defTabSz="685800">
              <a:lnSpc>
                <a:spcPct val="100000"/>
              </a:lnSpc>
              <a:spcBef>
                <a:spcPts val="71"/>
              </a:spcBef>
              <a:defRPr/>
            </a:pPr>
            <a:r>
              <a:rPr lang="fr-MA" sz="2000" b="1" spc="15" dirty="0">
                <a:solidFill>
                  <a:srgbClr val="C00000"/>
                </a:solidFill>
                <a:latin typeface="Trebuchet MS"/>
                <a:cs typeface="Trebuchet MS"/>
              </a:rPr>
              <a:t>Il nous font confiance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076A4E7F-145B-4B76-B2E5-4E48C984E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86141" y="4074578"/>
            <a:ext cx="5280437" cy="2131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7D1834E2-879A-49B7-A10C-8CA5B88A2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6614" y="4208565"/>
            <a:ext cx="5070886" cy="122533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CAB9808-288C-4CF5-AB75-B215593FA3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0301" y="2187974"/>
            <a:ext cx="4852115" cy="1888223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62E63C6-C704-433A-B95F-D38C6DB20FD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057500" y="230142"/>
            <a:ext cx="877900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00"/>
      </p:ext>
    </p:extLst>
  </p:cSld>
  <p:clrMapOvr>
    <a:masterClrMapping/>
  </p:clrMapOvr>
</p:sld>
</file>

<file path=ppt/theme/theme1.xml><?xml version="1.0" encoding="utf-8"?>
<a:theme xmlns:a="http://schemas.openxmlformats.org/drawingml/2006/main" name="2_Thème Office">
  <a:themeElements>
    <a:clrScheme name="Personnalisé 10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C00000"/>
      </a:accent1>
      <a:accent2>
        <a:srgbClr val="D3D3D3"/>
      </a:accent2>
      <a:accent3>
        <a:srgbClr val="EBEBEB"/>
      </a:accent3>
      <a:accent4>
        <a:srgbClr val="477575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Akditech présentation</Template>
  <TotalTime>163</TotalTime>
  <Words>436</Words>
  <Application>Microsoft Office PowerPoint</Application>
  <PresentationFormat>Widescreen</PresentationFormat>
  <Paragraphs>73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Algerian</vt:lpstr>
      <vt:lpstr>Arial</vt:lpstr>
      <vt:lpstr>Book Antiqua</vt:lpstr>
      <vt:lpstr>Calibri</vt:lpstr>
      <vt:lpstr>Calibri Light</vt:lpstr>
      <vt:lpstr>Lucida Sans Typewriter</vt:lpstr>
      <vt:lpstr>Symbol</vt:lpstr>
      <vt:lpstr>Times New Roman</vt:lpstr>
      <vt:lpstr>Trebuchet MS</vt:lpstr>
      <vt:lpstr>2_Thème Office</vt:lpstr>
      <vt:lpstr>Thème Office</vt:lpstr>
      <vt:lpstr>1_Thème Office</vt:lpstr>
      <vt:lpstr>ControlXpert</vt:lpstr>
      <vt:lpstr>Sommaire</vt:lpstr>
      <vt:lpstr>Votre besoin</vt:lpstr>
      <vt:lpstr>Notre solution</vt:lpstr>
      <vt:lpstr>Fonctionnalités clés</vt:lpstr>
      <vt:lpstr>Bénéfices attendus</vt:lpstr>
      <vt:lpstr>Nos offres</vt:lpstr>
      <vt:lpstr>Notre accompagnement</vt:lpstr>
      <vt:lpstr>Références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RAMAQS Consulting</dc:title>
  <dc:subject/>
  <dc:creator>ABDELMAJID ELOUADI</dc:creator>
  <cp:keywords/>
  <dc:description>generated using python-pptx</dc:description>
  <cp:lastModifiedBy>ABDELMAJID ELOUADI</cp:lastModifiedBy>
  <cp:revision>27</cp:revision>
  <dcterms:created xsi:type="dcterms:W3CDTF">2013-01-27T09:14:16Z</dcterms:created>
  <dcterms:modified xsi:type="dcterms:W3CDTF">2025-02-16T12:44:12Z</dcterms:modified>
  <cp:category/>
</cp:coreProperties>
</file>