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5" r:id="rId2"/>
    <p:sldMasterId id="2147483697" r:id="rId3"/>
  </p:sldMasterIdLst>
  <p:notesMasterIdLst>
    <p:notesMasterId r:id="rId14"/>
  </p:notesMasterIdLst>
  <p:sldIdLst>
    <p:sldId id="298" r:id="rId4"/>
    <p:sldId id="299" r:id="rId5"/>
    <p:sldId id="308" r:id="rId6"/>
    <p:sldId id="309" r:id="rId7"/>
    <p:sldId id="284" r:id="rId8"/>
    <p:sldId id="301" r:id="rId9"/>
    <p:sldId id="312" r:id="rId10"/>
    <p:sldId id="324" r:id="rId11"/>
    <p:sldId id="294" r:id="rId12"/>
    <p:sldId id="30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AB83-542A-4052-B1EC-9923A55E9E54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8A12-3742-457D-BE17-FB492B9409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51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27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36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2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16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37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07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86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217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7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D0676-A665-97A7-680C-E68436FB7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4A2803-8404-B626-202E-58B38659F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7F938E-0769-D927-5318-5013012A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54C2BD-4DE2-D528-1973-8D90A942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60A15-1FDD-4BA7-9F9D-583D3129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8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2509F-78E5-B393-5B7F-8FC17773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41ED9B-226B-F6EA-0610-3B2112ADA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D1DBA-4740-9598-987D-50324846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4D95B-D228-092E-639A-3C66559D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D2F78-3020-B3B5-E90C-DF16378B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2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6567530-9066-03D9-ACCF-68909FA7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EF5CE2-6E0D-996D-4AEC-8E2302EB6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DC23F-4C6F-F2ED-6C49-8B75506C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DB3A67-A7D4-B03D-346B-9A4370D9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8BC6B4-C0C3-6749-BCB2-C2F421E7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0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0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5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3000" b="1" spc="-225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1" y="4061041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9780589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</p:spTree>
    <p:extLst>
      <p:ext uri="{BB962C8B-B14F-4D97-AF65-F5344CB8AC3E}">
        <p14:creationId xmlns:p14="http://schemas.microsoft.com/office/powerpoint/2010/main" val="169931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61"/>
            <a:ext cx="5472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2020361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3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5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1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3600" b="1" spc="-225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1" y="414886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200025" indent="0" algn="r">
              <a:buNone/>
              <a:defRPr sz="1350">
                <a:solidFill>
                  <a:schemeClr val="bg1"/>
                </a:solidFill>
              </a:defRPr>
            </a:lvl2pPr>
            <a:lvl3pPr marL="407194" indent="0" algn="r">
              <a:buNone/>
              <a:defRPr sz="1350">
                <a:solidFill>
                  <a:schemeClr val="bg1"/>
                </a:solidFill>
              </a:defRPr>
            </a:lvl3pPr>
            <a:lvl4pPr marL="607219" indent="0" algn="r">
              <a:buNone/>
              <a:defRPr sz="1350">
                <a:solidFill>
                  <a:schemeClr val="bg1"/>
                </a:solidFill>
              </a:defRPr>
            </a:lvl4pPr>
            <a:lvl5pPr marL="807244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9780589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85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2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3984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4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4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C7425-A6A5-A48D-F8E0-49185F35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16FC7C-F501-6544-0854-7A2DA3F7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E47E09-5045-226D-2C6C-61B4C281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CEAA98-B6ED-4007-A148-7E06E397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C1834-30D6-B15B-7F03-45CB5D76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06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49" y="1511478"/>
            <a:ext cx="3600451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3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3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3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3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71665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DA50C-70F4-4A46-93EF-29A2B10C8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3F85FE-57F2-4909-A14A-6A9CEDAD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B83BD4-9037-4191-A0F8-9E037143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18/01/2025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A59B8E-DBAE-4413-A370-CEAF8D33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0D8A5-23FD-48B0-B54C-6B57E240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65100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93045-5425-4598-A7BF-8F57CBB0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5F0891-7D9A-48F5-A252-81CA2BA2C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E941B-C57B-4DFF-9CEA-345CA333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18/01/2025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12366E-7D13-4BCA-8463-08EFE6BC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775AC-6D43-4FAB-88A8-1466F9FF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56224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D9314-6677-4041-AAC9-4370E6B6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4CFCF9-8651-4A1C-AAD1-1BFF66DB3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EB9F68-B282-4657-9E3B-87CE5B86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18/01/2025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6C686-CD49-439C-8914-924B386C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5C3CD-1702-4F02-8CED-733C227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265279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22DB8-E074-4E56-800F-2F4B474C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49B0EA-7E4F-46DF-B531-2C98E75EB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7329E5-826A-4672-8078-618F117F1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AE4A83-B0F0-44CB-86E5-37108D08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18/01/2025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ACCEF6-DB57-45CF-8EBE-E4D0AADF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923C6B-C984-412A-913D-AF05261E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9613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AFD05-48D4-44D6-84A6-D45F6BEC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1EEA23-E60C-4502-9AB4-A6CA7E136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7643C1-D750-483A-81D1-0BDBE6852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575809-FDC5-4204-954C-D55A38297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3D99F9-52E8-4FE2-AA20-EB5F15588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0BB9A0-7BEB-40E4-A9C6-D6D50A7E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18/01/2025</a:t>
            </a:fld>
            <a:endParaRPr lang="fr-M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76CF42-A736-4603-8502-0E85A1FD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1BE91D-D4E1-4B0F-B6F4-88E39C60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39796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2CC9D-1E24-4EA6-A3FE-2601F202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20F91D-6358-4496-8A8F-51A8CD63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18/01/2025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5B858A-8429-4D4A-BC5C-F745FA1F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6E3534-2BD5-4D51-8EF5-69821F6D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21592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D214C3-A50E-470D-A552-840E2793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18/01/2025</a:t>
            </a:fld>
            <a:endParaRPr lang="fr-M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CAEA2E-4029-4591-B0BA-7DC859FB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41C1E5-0B90-4D72-BA94-6C96C18C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7523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E2525-90E5-CD86-B1A8-2D96719E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F31998-2A0B-93D1-945D-8A464FDD9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C1E77-52A2-EA1C-8AF7-FE91A6F8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033D8C-7424-62F8-0069-4FEDE7A3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96C3F-1A95-4AF5-A860-15166F3A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F96B3-C9EF-45C2-A91C-9C1C5784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80811B-764B-4C2D-A3F3-79F26949C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DAE063-8C19-4764-83D5-0068C03EC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B558D5-8F2E-4DB5-8F07-5DF0DE84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18/01/2025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689F3-9149-47FA-9245-0AA541A0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48D4BA-472E-4646-9088-56BB07BD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258404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423EB-CAF9-4C6A-A3D9-ED99B822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BB10FC-63B3-4733-88EB-9CA42AF88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04D115-56F9-43A6-8E74-D2CB1C71F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6AB23E-9482-4F33-9046-EABBCFAA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18/01/2025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370B9-DC91-46F1-B9D2-DF01C1BA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F73708-9299-429B-A36A-CBCCBEF6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92472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C027B-EA95-4667-A48B-9E6A5562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BF6531-2AA7-4632-A578-69461096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3A17E-4D6B-405E-82DC-7EE87121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18/01/2025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5DC25-4F29-4E0C-B04B-15AC0505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E288AC-97DC-44A9-B80B-1995B547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22585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EF6356-AB41-4AB1-8651-975B9786E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D29A19-5152-412B-A0E3-C92E40A3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D58B56-98B4-4971-8C45-9748ACCF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18/01/2025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668CD4-8EE9-423F-9B7D-BA77B59C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C326EB-BF59-4617-9561-4C7F83D2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961924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522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210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446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409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795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7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7FE96-7C0C-DEB7-42A2-BCEC9C5A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04D8FC-1223-7492-0DEE-A9A109630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44BA7-76E4-6FF0-D364-0A82C5D4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2DC801-A643-A46E-AF53-BF454B84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0311FA-957C-1506-A5B1-19481886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2AF0A0-E821-B0EF-9E82-CCCA8BA1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17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215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884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017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905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90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C907B-E8BE-DF3C-473D-531B9FAF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FD741C-E0F0-276A-FA14-76AF38BCB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FDBAE4-AE2A-2854-6E36-F93BF4197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EA69C-FA5A-6F06-EFD7-01BEC8469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83EC85-63E6-6B15-8393-0C316C0C3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EF93D7-5A16-FE35-2D08-78C047D7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3586FF-297F-6BF0-8706-FE5CE9A0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A83257-7642-B3AF-9371-C45529C2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0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A5B73-C5BA-A0F9-8ADB-2F2AAA94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7AA8DB-B120-48F9-4268-B73CD037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C02C06-63EB-9AF9-732E-1E9BEBF7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0D12B0-AFE6-258E-3BE0-69739C2B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4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8A6712-8A18-E86A-1922-6FF35FF8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A6C5AF-973C-6552-3CE0-69D656AB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F8382D-1B44-6D43-1597-B4734464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851B8-4D96-AF3B-6436-2DF514E9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AFD23-D0C7-67FA-2014-78BF77EF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191D89-445D-843E-74B5-6D9EFF88F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1F2773-BDB4-EBBC-0EF5-340F71D9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1A11E4-A9D9-4204-BC93-80946579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10A699-B400-22CE-A3E2-8420E60B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6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F3881-1D51-782C-6C08-BCF5AEBC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1121F1-D22C-3B7D-9660-70CD9CAD0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6E8A9E-350C-52A3-ABA9-E5ECB2FC9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8EF57B-1E17-DF77-992B-7E59352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B4DFCF-897B-43ED-5960-A884F0D7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B1ECD1-4759-1BCE-B09A-417A98A7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502735-CBBD-0AC6-12C5-24A2C68A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958136-D553-0248-4B51-4AB71501A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7CBE9-182D-5378-E363-958ECA2A0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753DF-F149-6FC4-B50B-C0DEB70F8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BF1621-6329-5022-4F89-A7391FD3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13B673-3EC7-45D0-9479-38F56A7F76F1}"/>
              </a:ext>
            </a:extLst>
          </p:cNvPr>
          <p:cNvSpPr/>
          <p:nvPr/>
        </p:nvSpPr>
        <p:spPr>
          <a:xfrm>
            <a:off x="9780102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917F5A-2827-4614-9016-3AC318779E31}"/>
              </a:ext>
            </a:extLst>
          </p:cNvPr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9" name="Forme libre : Forme 30">
            <a:extLst>
              <a:ext uri="{FF2B5EF4-FFF2-40B4-BE49-F238E27FC236}">
                <a16:creationId xmlns:a16="http://schemas.microsoft.com/office/drawing/2014/main" id="{1050759D-5998-42E3-AFA3-961DAE76305E}"/>
              </a:ext>
            </a:extLst>
          </p:cNvPr>
          <p:cNvSpPr/>
          <p:nvPr/>
        </p:nvSpPr>
        <p:spPr>
          <a:xfrm>
            <a:off x="1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0" name="Zone de texte 3">
            <a:extLst>
              <a:ext uri="{FF2B5EF4-FFF2-40B4-BE49-F238E27FC236}">
                <a16:creationId xmlns:a16="http://schemas.microsoft.com/office/drawing/2014/main" id="{AD14C784-F25E-43DE-A762-28A4BA11C67F}"/>
              </a:ext>
            </a:extLst>
          </p:cNvPr>
          <p:cNvSpPr txBox="1"/>
          <p:nvPr/>
        </p:nvSpPr>
        <p:spPr>
          <a:xfrm>
            <a:off x="9869374" y="6419591"/>
            <a:ext cx="1801351" cy="276653"/>
          </a:xfrm>
          <a:prstGeom prst="rect">
            <a:avLst/>
          </a:prstGeom>
          <a:noFill/>
        </p:spPr>
        <p:txBody>
          <a:bodyPr wrap="square" tIns="81000" bIns="0" rtlCol="0" anchor="ctr">
            <a:spAutoFit/>
          </a:bodyPr>
          <a:lstStyle/>
          <a:p>
            <a:pPr algn="ctr" rtl="0">
              <a:lnSpc>
                <a:spcPts val="750"/>
              </a:lnSpc>
            </a:pPr>
            <a:r>
              <a:rPr lang="fr-FR" sz="900" b="1" i="0" spc="-75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675" b="1" i="0" spc="-75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200" b="1" i="0" spc="-75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525" b="0" i="0" spc="105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900" b="0" i="0" spc="105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3C9E1-7495-4B0B-9CB5-61D3CC5AC09F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2" name="Rectangle 28">
            <a:extLst>
              <a:ext uri="{FF2B5EF4-FFF2-40B4-BE49-F238E27FC236}">
                <a16:creationId xmlns:a16="http://schemas.microsoft.com/office/drawing/2014/main" id="{09768768-7EAE-477C-A4BD-EAC9D21FAF10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E31DBF4-A21A-40CB-8B05-0E3DCA639BE8}"/>
              </a:ext>
            </a:extLst>
          </p:cNvPr>
          <p:cNvCxnSpPr>
            <a:cxnSpLocks/>
          </p:cNvCxnSpPr>
          <p:nvPr/>
        </p:nvCxnSpPr>
        <p:spPr>
          <a:xfrm flipH="1">
            <a:off x="2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54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DAC492-FC7D-401B-B2B2-FA25138F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5A2D86-50FA-498B-8A82-776B9708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79E00F-D4B5-41AF-8E72-62AB09CCA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3350-B71B-4697-B7B6-70522D870873}" type="datetimeFigureOut">
              <a:rPr lang="fr-MA" smtClean="0"/>
              <a:t>18/01/2025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D8870A-CF4F-4E84-95B0-B1D1DA8E6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D80031-85B4-42F2-9219-A2B45B0A1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39520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0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igitalisation de l'entreprise : quelles étapes pour y parvenir ?">
            <a:extLst>
              <a:ext uri="{FF2B5EF4-FFF2-40B4-BE49-F238E27FC236}">
                <a16:creationId xmlns:a16="http://schemas.microsoft.com/office/drawing/2014/main" id="{BA751A53-C366-4ED6-941F-4033AF4E0A2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5217"/>
          <a:stretch>
            <a:fillRect/>
          </a:stretch>
        </p:blipFill>
        <p:spPr bwMode="auto">
          <a:xfrm>
            <a:off x="0" y="0"/>
            <a:ext cx="7735462" cy="688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125" y="2808913"/>
            <a:ext cx="7458875" cy="950054"/>
          </a:xfrm>
        </p:spPr>
        <p:txBody>
          <a:bodyPr vert="horz" lIns="180000" tIns="162000" rIns="252000" bIns="180000" rtlCol="0" anchor="t">
            <a:noAutofit/>
          </a:bodyPr>
          <a:lstStyle/>
          <a:p>
            <a:pPr algn="ctr"/>
            <a:r>
              <a:rPr lang="fr-FR" sz="44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DIGITAL MATURITY SCAN </a:t>
            </a:r>
            <a:endParaRPr lang="fr-MA" sz="44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462" y="3758967"/>
            <a:ext cx="4456538" cy="582214"/>
          </a:xfrm>
        </p:spPr>
        <p:txBody>
          <a:bodyPr rtlCol="0"/>
          <a:lstStyle/>
          <a:p>
            <a:pPr algn="l"/>
            <a:r>
              <a:rPr lang="fr-FR" sz="1800" b="1" dirty="0"/>
              <a:t>Évaluez votre transformation numérique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0A8047-F974-4DCE-A9EE-63A2632EFD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2481" y="185739"/>
            <a:ext cx="877900" cy="658425"/>
          </a:xfrm>
          <a:prstGeom prst="rect">
            <a:avLst/>
          </a:prstGeom>
        </p:spPr>
      </p:pic>
      <p:sp>
        <p:nvSpPr>
          <p:cNvPr id="8" name="Zone de texte 3">
            <a:extLst>
              <a:ext uri="{FF2B5EF4-FFF2-40B4-BE49-F238E27FC236}">
                <a16:creationId xmlns:a16="http://schemas.microsoft.com/office/drawing/2014/main" id="{F1A1ABEC-AE59-4214-99BB-7AA10C5F4FBE}"/>
              </a:ext>
            </a:extLst>
          </p:cNvPr>
          <p:cNvSpPr txBox="1"/>
          <p:nvPr/>
        </p:nvSpPr>
        <p:spPr>
          <a:xfrm>
            <a:off x="10114665" y="6507858"/>
            <a:ext cx="1351013" cy="276653"/>
          </a:xfrm>
          <a:prstGeom prst="rect">
            <a:avLst/>
          </a:prstGeom>
          <a:noFill/>
        </p:spPr>
        <p:txBody>
          <a:bodyPr wrap="square" tIns="81000" bIns="0" rtlCol="0" anchor="ctr">
            <a:spAutoFit/>
          </a:bodyPr>
          <a:lstStyle/>
          <a:p>
            <a:pPr algn="ctr">
              <a:lnSpc>
                <a:spcPts val="750"/>
              </a:lnSpc>
            </a:pPr>
            <a:r>
              <a:rPr lang="fr-FR" sz="900" b="1" spc="-75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675" b="1" spc="-75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200" b="1" spc="-75" dirty="0">
                <a:solidFill>
                  <a:schemeClr val="accent1"/>
                </a:solidFill>
                <a:latin typeface="+mj-lt"/>
              </a:rPr>
            </a:br>
            <a:r>
              <a:rPr lang="fr-FR" sz="525" spc="10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900" spc="10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z="1000" smtClean="0"/>
              <a:pPr rtl="0"/>
              <a:t>10</a:t>
            </a:fld>
            <a:endParaRPr lang="fr-FR" sz="10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4100" y="0"/>
            <a:ext cx="877900" cy="658425"/>
          </a:xfrm>
          <a:prstGeom prst="rect">
            <a:avLst/>
          </a:prstGeom>
        </p:spPr>
      </p:pic>
      <p:sp>
        <p:nvSpPr>
          <p:cNvPr id="18" name="Titre 13">
            <a:extLst>
              <a:ext uri="{FF2B5EF4-FFF2-40B4-BE49-F238E27FC236}">
                <a16:creationId xmlns:a16="http://schemas.microsoft.com/office/drawing/2014/main" id="{48A622D8-97D0-4475-91AB-F91029AC4A87}"/>
              </a:ext>
            </a:extLst>
          </p:cNvPr>
          <p:cNvSpPr txBox="1">
            <a:spLocks/>
          </p:cNvSpPr>
          <p:nvPr/>
        </p:nvSpPr>
        <p:spPr>
          <a:xfrm>
            <a:off x="4777186" y="2975452"/>
            <a:ext cx="2458009" cy="428997"/>
          </a:xfrm>
          <a:prstGeom prst="rect">
            <a:avLst/>
          </a:prstGeom>
        </p:spPr>
        <p:txBody>
          <a:bodyPr vert="horz" lIns="108000" tIns="81000" rIns="252000" bIns="18000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fr-FR" sz="4000" dirty="0">
                <a:solidFill>
                  <a:schemeClr val="tx1"/>
                </a:solidFill>
              </a:rPr>
              <a:t>Contact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E35344E-F937-427A-81BD-CF57D67AAA19}"/>
              </a:ext>
            </a:extLst>
          </p:cNvPr>
          <p:cNvSpPr txBox="1">
            <a:spLocks/>
          </p:cNvSpPr>
          <p:nvPr/>
        </p:nvSpPr>
        <p:spPr>
          <a:xfrm>
            <a:off x="4777185" y="3416864"/>
            <a:ext cx="2458010" cy="237600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MA" sz="1800" dirty="0"/>
              <a:t>+</a:t>
            </a:r>
            <a:r>
              <a:rPr lang="fr-MA" sz="1800" b="1" dirty="0">
                <a:cs typeface="Calibri"/>
              </a:rPr>
              <a:t>212 660 737405</a:t>
            </a:r>
            <a:endParaRPr lang="fr-FR" sz="1800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7FEA0456-D185-4199-A810-7F51F5F75515}"/>
              </a:ext>
            </a:extLst>
          </p:cNvPr>
          <p:cNvSpPr txBox="1">
            <a:spLocks/>
          </p:cNvSpPr>
          <p:nvPr/>
        </p:nvSpPr>
        <p:spPr>
          <a:xfrm>
            <a:off x="4777184" y="3653276"/>
            <a:ext cx="2458010" cy="237600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1800" b="1" dirty="0">
                <a:cs typeface="Calibri"/>
              </a:rPr>
              <a:t>contact@ramaqs.com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384BE0AB-24BC-467D-8EA9-9887DC04FD49}"/>
              </a:ext>
            </a:extLst>
          </p:cNvPr>
          <p:cNvSpPr txBox="1">
            <a:spLocks/>
          </p:cNvSpPr>
          <p:nvPr/>
        </p:nvSpPr>
        <p:spPr>
          <a:xfrm>
            <a:off x="4777184" y="3881329"/>
            <a:ext cx="2458011" cy="237600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1800" b="1" dirty="0">
                <a:cs typeface="Calibri"/>
              </a:rPr>
              <a:t>www.ramaqs.com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661552-EF70-4AF3-81A8-3238459C10F7}"/>
              </a:ext>
            </a:extLst>
          </p:cNvPr>
          <p:cNvSpPr/>
          <p:nvPr/>
        </p:nvSpPr>
        <p:spPr>
          <a:xfrm>
            <a:off x="1504737" y="1538084"/>
            <a:ext cx="8845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fr-FR" sz="2400" b="1" i="1" dirty="0"/>
              <a:t>Contactez nos experts pour initier votre diagnostic de maturité</a:t>
            </a:r>
          </a:p>
          <a:p>
            <a:pPr algn="ctr">
              <a:lnSpc>
                <a:spcPct val="50000"/>
              </a:lnSpc>
            </a:pPr>
            <a:endParaRPr lang="fr-FR" sz="2400" b="1" i="1" dirty="0"/>
          </a:p>
          <a:p>
            <a:pPr algn="ctr">
              <a:lnSpc>
                <a:spcPct val="50000"/>
              </a:lnSpc>
            </a:pPr>
            <a:r>
              <a:rPr lang="fr-FR" sz="2400" b="1" i="1" dirty="0"/>
              <a:t> digitale et accélérer votre transformation numérique</a:t>
            </a:r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4343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001" y="1284628"/>
            <a:ext cx="4545807" cy="324000"/>
          </a:xfrm>
        </p:spPr>
        <p:txBody>
          <a:bodyPr rtlCol="0">
            <a:noAutofit/>
          </a:bodyPr>
          <a:lstStyle/>
          <a:p>
            <a:pPr rtl="0"/>
            <a:r>
              <a:rPr lang="fr-FR" sz="2800" b="1" dirty="0"/>
              <a:t>Sommaire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z="1000" smtClean="0"/>
              <a:pPr rtl="0"/>
              <a:t>2</a:t>
            </a:fld>
            <a:endParaRPr lang="fr-FR" sz="1000"/>
          </a:p>
        </p:txBody>
      </p:sp>
      <p:sp>
        <p:nvSpPr>
          <p:cNvPr id="12" name="Rectangle 11" descr="Bloc d’accentuation gauche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8002" y="1616126"/>
            <a:ext cx="1488131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4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4100" y="0"/>
            <a:ext cx="877900" cy="6584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279AD9-D0A4-4F23-8213-4DC0E2F9220A}"/>
              </a:ext>
            </a:extLst>
          </p:cNvPr>
          <p:cNvSpPr/>
          <p:nvPr/>
        </p:nvSpPr>
        <p:spPr>
          <a:xfrm>
            <a:off x="5448359" y="3208847"/>
            <a:ext cx="2317049" cy="237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Notre démarche</a:t>
            </a:r>
            <a:endParaRPr lang="fr-FR" sz="1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78CD-1596-4AD7-B692-A7B13CD9FE5A}"/>
              </a:ext>
            </a:extLst>
          </p:cNvPr>
          <p:cNvSpPr/>
          <p:nvPr/>
        </p:nvSpPr>
        <p:spPr>
          <a:xfrm>
            <a:off x="5434701" y="4440172"/>
            <a:ext cx="2329159" cy="260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Prochaines étapes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411149E-340E-443B-9A64-209F00F41EE2}"/>
              </a:ext>
            </a:extLst>
          </p:cNvPr>
          <p:cNvSpPr/>
          <p:nvPr/>
        </p:nvSpPr>
        <p:spPr>
          <a:xfrm rot="3586131">
            <a:off x="-364120" y="738033"/>
            <a:ext cx="5451815" cy="5764822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MA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A01819D-42B8-49D4-B6AA-B237201E69A3}"/>
              </a:ext>
            </a:extLst>
          </p:cNvPr>
          <p:cNvSpPr txBox="1"/>
          <p:nvPr/>
        </p:nvSpPr>
        <p:spPr>
          <a:xfrm>
            <a:off x="1578673" y="2973077"/>
            <a:ext cx="3063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  <a:latin typeface="+mj-lt"/>
              </a:rPr>
              <a:t>DIGITAL MATURITY </a:t>
            </a:r>
          </a:p>
          <a:p>
            <a:pPr algn="ctr"/>
            <a:r>
              <a:rPr lang="fr-FR" sz="2800" b="1" dirty="0">
                <a:solidFill>
                  <a:srgbClr val="C00000"/>
                </a:solidFill>
                <a:latin typeface="+mj-lt"/>
              </a:rPr>
              <a:t>SCAN </a:t>
            </a:r>
            <a:endParaRPr lang="fr-MA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A65941-133F-4D30-B8BE-7F9AC8C2A8F4}"/>
              </a:ext>
            </a:extLst>
          </p:cNvPr>
          <p:cNvSpPr/>
          <p:nvPr/>
        </p:nvSpPr>
        <p:spPr>
          <a:xfrm>
            <a:off x="5446813" y="3594150"/>
            <a:ext cx="2329156" cy="2704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Offres disponibles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08BE6E-EC84-41B1-AFB1-4ECA007F4DA2}"/>
              </a:ext>
            </a:extLst>
          </p:cNvPr>
          <p:cNvSpPr/>
          <p:nvPr/>
        </p:nvSpPr>
        <p:spPr>
          <a:xfrm>
            <a:off x="5459692" y="2377403"/>
            <a:ext cx="2317049" cy="269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Votre besoin</a:t>
            </a:r>
            <a:endParaRPr lang="fr-FR" sz="1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181555-92B7-419B-AE11-0FC3264D6C83}"/>
              </a:ext>
            </a:extLst>
          </p:cNvPr>
          <p:cNvSpPr/>
          <p:nvPr/>
        </p:nvSpPr>
        <p:spPr>
          <a:xfrm>
            <a:off x="5459692" y="2795750"/>
            <a:ext cx="2317049" cy="257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Notre solution</a:t>
            </a:r>
            <a:endParaRPr lang="fr-FR" sz="1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913368-8A4D-4C13-99BF-157462E14AF0}"/>
              </a:ext>
            </a:extLst>
          </p:cNvPr>
          <p:cNvSpPr/>
          <p:nvPr/>
        </p:nvSpPr>
        <p:spPr>
          <a:xfrm>
            <a:off x="5437025" y="4019521"/>
            <a:ext cx="2339716" cy="2704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Notre expertise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5BCC0C-FA7C-42AF-BA33-05EDF91D5850}"/>
              </a:ext>
            </a:extLst>
          </p:cNvPr>
          <p:cNvSpPr/>
          <p:nvPr/>
        </p:nvSpPr>
        <p:spPr>
          <a:xfrm>
            <a:off x="5434700" y="4856339"/>
            <a:ext cx="2329159" cy="260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Références</a:t>
            </a:r>
          </a:p>
        </p:txBody>
      </p:sp>
    </p:spTree>
    <p:extLst>
      <p:ext uri="{BB962C8B-B14F-4D97-AF65-F5344CB8AC3E}">
        <p14:creationId xmlns:p14="http://schemas.microsoft.com/office/powerpoint/2010/main" val="91324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747" y="757211"/>
            <a:ext cx="3188821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Votre besoin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5610" y="1145011"/>
            <a:ext cx="1992495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3952" y="56553"/>
            <a:ext cx="858048" cy="6435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B8E309-0A24-4920-A788-9936B0110BCB}"/>
              </a:ext>
            </a:extLst>
          </p:cNvPr>
          <p:cNvSpPr/>
          <p:nvPr/>
        </p:nvSpPr>
        <p:spPr>
          <a:xfrm>
            <a:off x="4479894" y="249169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Dans un monde en constante évolution numérique, les entreprises font face à des défis majeurs :</a:t>
            </a:r>
          </a:p>
          <a:p>
            <a:endParaRPr lang="fr-MA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 err="1"/>
              <a:t>Complexité</a:t>
            </a:r>
            <a:r>
              <a:rPr lang="en-US" dirty="0"/>
              <a:t> des technologies </a:t>
            </a:r>
            <a:r>
              <a:rPr lang="en-US" dirty="0" err="1"/>
              <a:t>disponibles</a:t>
            </a:r>
            <a:endParaRPr lang="fr-MA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 err="1"/>
              <a:t>Besoin</a:t>
            </a:r>
            <a:r>
              <a:rPr lang="en-US" dirty="0"/>
              <a:t> de </a:t>
            </a:r>
            <a:r>
              <a:rPr lang="en-US" dirty="0" err="1"/>
              <a:t>compétitivité</a:t>
            </a:r>
            <a:r>
              <a:rPr lang="en-US" dirty="0"/>
              <a:t> </a:t>
            </a:r>
            <a:r>
              <a:rPr lang="en-US" dirty="0" err="1"/>
              <a:t>digitale</a:t>
            </a:r>
            <a:endParaRPr lang="fr-MA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 err="1"/>
              <a:t>Nécessité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roadmap </a:t>
            </a:r>
            <a:r>
              <a:rPr lang="en-US" dirty="0" err="1"/>
              <a:t>claire</a:t>
            </a:r>
            <a:endParaRPr lang="fr-MA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 err="1"/>
              <a:t>Optimisation</a:t>
            </a:r>
            <a:r>
              <a:rPr lang="en-US" dirty="0"/>
              <a:t> des </a:t>
            </a:r>
            <a:r>
              <a:rPr lang="en-US" dirty="0" err="1"/>
              <a:t>investissements</a:t>
            </a:r>
            <a:r>
              <a:rPr lang="en-US" dirty="0"/>
              <a:t> IT</a:t>
            </a:r>
            <a:endParaRPr lang="fr-M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5C144E-7375-4AB1-BDEE-BE7185AF91AC}"/>
              </a:ext>
            </a:extLst>
          </p:cNvPr>
          <p:cNvSpPr/>
          <p:nvPr/>
        </p:nvSpPr>
        <p:spPr>
          <a:xfrm>
            <a:off x="4559793" y="1899529"/>
            <a:ext cx="4024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Maîtrisez votre transformation digitale</a:t>
            </a:r>
            <a:endParaRPr lang="fr-MA" dirty="0">
              <a:solidFill>
                <a:srgbClr val="C00000"/>
              </a:solidFill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FA89F54A-222C-4C6D-8D88-39C4ABDC4E71}"/>
              </a:ext>
            </a:extLst>
          </p:cNvPr>
          <p:cNvSpPr/>
          <p:nvPr/>
        </p:nvSpPr>
        <p:spPr>
          <a:xfrm>
            <a:off x="1363265" y="2604430"/>
            <a:ext cx="2105413" cy="110734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CHALLENGE</a:t>
            </a:r>
            <a:endParaRPr lang="fr-MA" sz="2400" b="1" dirty="0"/>
          </a:p>
        </p:txBody>
      </p:sp>
    </p:spTree>
    <p:extLst>
      <p:ext uri="{BB962C8B-B14F-4D97-AF65-F5344CB8AC3E}">
        <p14:creationId xmlns:p14="http://schemas.microsoft.com/office/powerpoint/2010/main" val="269285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748" y="757211"/>
            <a:ext cx="3100044" cy="316785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Notre solution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5610" y="1145011"/>
            <a:ext cx="2205559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3952" y="56553"/>
            <a:ext cx="858048" cy="6435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4AAC57-1F97-4020-9E8E-CA37B3AEE576}"/>
              </a:ext>
            </a:extLst>
          </p:cNvPr>
          <p:cNvSpPr/>
          <p:nvPr/>
        </p:nvSpPr>
        <p:spPr>
          <a:xfrm>
            <a:off x="454964" y="1578040"/>
            <a:ext cx="3914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DIGITAL MATURITY SCAN</a:t>
            </a:r>
            <a:endParaRPr lang="fr-MA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0DDB0-7944-46DB-ACD2-B0E22AD16D97}"/>
              </a:ext>
            </a:extLst>
          </p:cNvPr>
          <p:cNvSpPr/>
          <p:nvPr/>
        </p:nvSpPr>
        <p:spPr>
          <a:xfrm>
            <a:off x="1139299" y="2096567"/>
            <a:ext cx="3228514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diagnostic complet et personnalisé pour évaluer et accélérer votre transformation digitale.</a:t>
            </a:r>
            <a:endParaRPr lang="fr-M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948812-FFD7-4136-9731-2FC3C22989F9}"/>
              </a:ext>
            </a:extLst>
          </p:cNvPr>
          <p:cNvSpPr/>
          <p:nvPr/>
        </p:nvSpPr>
        <p:spPr>
          <a:xfrm>
            <a:off x="1265610" y="3889449"/>
            <a:ext cx="2490187" cy="1815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 méthodologie éprouvée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Notre approche s'appuie sur :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Standards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internationaux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Benchmarks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sectoriels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Expertise métier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Retours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d'expérience</a:t>
            </a:r>
            <a:endParaRPr lang="fr-M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816B49-2211-4BAF-9FFB-E1D198DA9B9E}"/>
              </a:ext>
            </a:extLst>
          </p:cNvPr>
          <p:cNvSpPr/>
          <p:nvPr/>
        </p:nvSpPr>
        <p:spPr>
          <a:xfrm>
            <a:off x="5133672" y="1214220"/>
            <a:ext cx="3021984" cy="4883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7 dimensions </a:t>
            </a:r>
            <a:r>
              <a:rPr lang="en-US" b="1" kern="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analysées</a:t>
            </a:r>
            <a:endParaRPr lang="fr-MA" sz="1100" kern="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Stratégie</a:t>
            </a:r>
            <a:r>
              <a:rPr lang="en-US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digitale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Vision et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objectifs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Gouvernance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Budget et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investissements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Feuille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route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Culture et </a:t>
            </a:r>
            <a:r>
              <a:rPr lang="en-US" sz="12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organisation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Leadership digital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du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changement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Compétences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numériques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Innovation collaborative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Expérience</a:t>
            </a:r>
            <a:r>
              <a:rPr lang="en-US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client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Parcours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client digital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Canaux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numériques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Personnalisation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E-services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F9867F-BC70-4DDE-AAE0-17B028AFB33C}"/>
              </a:ext>
            </a:extLst>
          </p:cNvPr>
          <p:cNvSpPr/>
          <p:nvPr/>
        </p:nvSpPr>
        <p:spPr>
          <a:xfrm>
            <a:off x="8309500" y="256338"/>
            <a:ext cx="2743201" cy="598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</a:t>
            </a:r>
            <a:r>
              <a:rPr lang="en-US" sz="12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Processus</a:t>
            </a:r>
            <a:r>
              <a:rPr lang="en-US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</a:t>
            </a:r>
            <a:r>
              <a:rPr lang="en-US" sz="12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opérations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Automatisation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Digitalisation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 workflows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Intégration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systèmes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Agilité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opérationnelle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Technologies et </a:t>
            </a:r>
            <a:r>
              <a:rPr lang="en-US" sz="12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données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Infrastructure IT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Architecture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système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des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données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Cybersécurité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Innovation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Veille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technologique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Capacité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d'innovation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Labs et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expérimentations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Écosystème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digital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Performance </a:t>
            </a:r>
            <a:r>
              <a:rPr lang="en-US" sz="12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digitale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KPI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digitaux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ROI des initiatives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Benchmarking</a:t>
            </a:r>
            <a:endParaRPr lang="fr-MA" sz="11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Amélioration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 continue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471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748" y="757211"/>
            <a:ext cx="2727182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Notre démarche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5611" y="1145011"/>
            <a:ext cx="2471888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3952" y="56553"/>
            <a:ext cx="858048" cy="64353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B2DA9F5-DFA6-4DE1-AED2-F9ADE1EF7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2972" b="2972"/>
          <a:stretch/>
        </p:blipFill>
        <p:spPr bwMode="auto">
          <a:xfrm>
            <a:off x="1075907" y="2397894"/>
            <a:ext cx="2848023" cy="20622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319F22-41DF-44AD-ABAA-024ED2B07F4F}"/>
              </a:ext>
            </a:extLst>
          </p:cNvPr>
          <p:cNvSpPr/>
          <p:nvPr/>
        </p:nvSpPr>
        <p:spPr>
          <a:xfrm>
            <a:off x="4645387" y="1079346"/>
            <a:ext cx="2848023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Phase 1 : </a:t>
            </a:r>
            <a:r>
              <a:rPr lang="en-US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Collecte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Questionnaires </a:t>
            </a: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ciblés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Entretiens</a:t>
            </a: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dirigés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</a:t>
            </a: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documentaire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Observations terrain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Phase 2 : </a:t>
            </a:r>
            <a:r>
              <a:rPr lang="en-US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Scoring </a:t>
            </a: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détaillé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Benchmark </a:t>
            </a: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sectoriel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Identification des gaps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</a:t>
            </a: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 </a:t>
            </a: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risques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Phase 3 : </a:t>
            </a:r>
            <a:r>
              <a:rPr lang="en-US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Recommandations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</a:t>
            </a: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d'actions</a:t>
            </a: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priorisé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Quick wins </a:t>
            </a: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identifiés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Roadmap </a:t>
            </a: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stratégique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Budget </a:t>
            </a:r>
            <a:r>
              <a:rPr lang="en-US" sz="14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estimatif</a:t>
            </a:r>
            <a:endParaRPr lang="fr-MA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A748E-0C3C-45F5-8CA7-7B828E1023F6}"/>
              </a:ext>
            </a:extLst>
          </p:cNvPr>
          <p:cNvSpPr/>
          <p:nvPr/>
        </p:nvSpPr>
        <p:spPr>
          <a:xfrm>
            <a:off x="8214867" y="1081211"/>
            <a:ext cx="3548109" cy="4883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Livrables</a:t>
            </a:r>
            <a:endParaRPr lang="fr-MA" sz="1100" kern="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Rapport de diagnostic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Scoring par dimension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Forces et faiblesses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Opportunités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risques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Position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concurrentielle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de transformation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Objectifs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stratégiques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Actions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prioritaires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Planning de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déploiement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Estimation des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ressources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Tableau de </a:t>
            </a:r>
            <a:r>
              <a:rPr lang="en-US" sz="12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bord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KPI de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maturité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Visualisation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 gaps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Benchmark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dynamique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Suivi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progrès</a:t>
            </a:r>
            <a:endParaRPr lang="fr-M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392" y="681993"/>
            <a:ext cx="2956602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Offres disponibles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6831" y="1065265"/>
            <a:ext cx="2746998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E8469BD-E780-4EB0-A76F-4BF027594782}"/>
              </a:ext>
            </a:extLst>
          </p:cNvPr>
          <p:cNvSpPr txBox="1"/>
          <p:nvPr/>
        </p:nvSpPr>
        <p:spPr>
          <a:xfrm>
            <a:off x="3566842" y="1401149"/>
            <a:ext cx="32946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Diagnostic Express</a:t>
            </a:r>
            <a:endParaRPr lang="fr-MA" sz="1600" dirty="0"/>
          </a:p>
          <a:p>
            <a:pPr lvl="0"/>
            <a:r>
              <a:rPr lang="en-US" sz="1600" dirty="0" err="1"/>
              <a:t>Évaluation</a:t>
            </a:r>
            <a:r>
              <a:rPr lang="en-US" sz="1600" dirty="0"/>
              <a:t> </a:t>
            </a:r>
            <a:r>
              <a:rPr lang="en-US" sz="1600" dirty="0" err="1"/>
              <a:t>rapide</a:t>
            </a:r>
            <a:endParaRPr lang="fr-MA" sz="1600" dirty="0"/>
          </a:p>
          <a:p>
            <a:pPr lvl="0"/>
            <a:r>
              <a:rPr lang="en-US" sz="1600" dirty="0"/>
              <a:t>Focus points </a:t>
            </a:r>
            <a:r>
              <a:rPr lang="en-US" sz="1600" dirty="0" err="1"/>
              <a:t>clés</a:t>
            </a:r>
            <a:endParaRPr lang="fr-MA" sz="1600" dirty="0"/>
          </a:p>
          <a:p>
            <a:pPr lvl="0"/>
            <a:r>
              <a:rPr lang="en-US" sz="1600" dirty="0"/>
              <a:t>Rapport </a:t>
            </a:r>
            <a:r>
              <a:rPr lang="en-US" sz="1600" dirty="0" err="1"/>
              <a:t>synthétique</a:t>
            </a:r>
            <a:endParaRPr lang="fr-MA" sz="1600" dirty="0"/>
          </a:p>
          <a:p>
            <a:pPr lvl="0"/>
            <a:r>
              <a:rPr lang="en-US" sz="1600" dirty="0" err="1"/>
              <a:t>Recommandations</a:t>
            </a:r>
            <a:r>
              <a:rPr lang="en-US" sz="1600" dirty="0"/>
              <a:t> </a:t>
            </a:r>
            <a:r>
              <a:rPr lang="en-US" sz="1600" dirty="0" err="1"/>
              <a:t>essentielles</a:t>
            </a:r>
            <a:endParaRPr lang="en-US" sz="1600" dirty="0"/>
          </a:p>
          <a:p>
            <a:pPr lvl="0"/>
            <a:endParaRPr lang="fr-MA" sz="1600" dirty="0"/>
          </a:p>
          <a:p>
            <a:r>
              <a:rPr lang="en-US" sz="1600" b="1" dirty="0"/>
              <a:t>Diagnostic Standard</a:t>
            </a:r>
            <a:endParaRPr lang="fr-MA" sz="1600" dirty="0"/>
          </a:p>
          <a:p>
            <a:pPr lvl="0"/>
            <a:r>
              <a:rPr lang="en-US" sz="1600" dirty="0" err="1"/>
              <a:t>Analyse</a:t>
            </a:r>
            <a:r>
              <a:rPr lang="en-US" sz="1600" dirty="0"/>
              <a:t> </a:t>
            </a:r>
            <a:r>
              <a:rPr lang="en-US" sz="1600" dirty="0" err="1"/>
              <a:t>complète</a:t>
            </a:r>
            <a:endParaRPr lang="fr-MA" sz="1600" dirty="0"/>
          </a:p>
          <a:p>
            <a:pPr lvl="0"/>
            <a:r>
              <a:rPr lang="en-US" sz="1600" dirty="0"/>
              <a:t>Benchmark </a:t>
            </a:r>
            <a:r>
              <a:rPr lang="en-US" sz="1600" dirty="0" err="1"/>
              <a:t>sectoriel</a:t>
            </a:r>
            <a:endParaRPr lang="fr-MA" sz="1600" dirty="0"/>
          </a:p>
          <a:p>
            <a:pPr lvl="0"/>
            <a:r>
              <a:rPr lang="en-US" sz="1600" dirty="0"/>
              <a:t>Plan </a:t>
            </a:r>
            <a:r>
              <a:rPr lang="en-US" sz="1600" dirty="0" err="1"/>
              <a:t>d'actions</a:t>
            </a:r>
            <a:r>
              <a:rPr lang="en-US" sz="1600" dirty="0"/>
              <a:t> </a:t>
            </a:r>
            <a:r>
              <a:rPr lang="en-US" sz="1600" dirty="0" err="1"/>
              <a:t>détaillé</a:t>
            </a:r>
            <a:endParaRPr lang="fr-MA" sz="1600" dirty="0"/>
          </a:p>
          <a:p>
            <a:pPr lvl="0"/>
            <a:r>
              <a:rPr lang="en-US" sz="1600" dirty="0" err="1"/>
              <a:t>Présentation</a:t>
            </a:r>
            <a:r>
              <a:rPr lang="en-US" sz="1600" dirty="0"/>
              <a:t> des </a:t>
            </a:r>
            <a:r>
              <a:rPr lang="en-US" sz="1600" dirty="0" err="1"/>
              <a:t>résultats</a:t>
            </a:r>
            <a:endParaRPr lang="en-US" sz="1600" dirty="0"/>
          </a:p>
          <a:p>
            <a:pPr lvl="0"/>
            <a:endParaRPr lang="fr-MA" sz="1600" dirty="0"/>
          </a:p>
          <a:p>
            <a:r>
              <a:rPr lang="en-US" sz="1600" b="1" dirty="0"/>
              <a:t>Diagnostic Premium</a:t>
            </a:r>
            <a:endParaRPr lang="fr-MA" sz="1600" dirty="0"/>
          </a:p>
          <a:p>
            <a:pPr lvl="0"/>
            <a:r>
              <a:rPr lang="en-US" sz="1600" dirty="0" err="1"/>
              <a:t>Analyse</a:t>
            </a:r>
            <a:r>
              <a:rPr lang="en-US" sz="1600" dirty="0"/>
              <a:t> </a:t>
            </a:r>
            <a:r>
              <a:rPr lang="en-US" sz="1600" dirty="0" err="1"/>
              <a:t>approfondie</a:t>
            </a:r>
            <a:endParaRPr lang="fr-MA" sz="1600" dirty="0"/>
          </a:p>
          <a:p>
            <a:pPr lvl="0"/>
            <a:r>
              <a:rPr lang="en-US" sz="1600" dirty="0"/>
              <a:t>Benchmark </a:t>
            </a:r>
            <a:r>
              <a:rPr lang="en-US" sz="1600" dirty="0" err="1"/>
              <a:t>personnalisé</a:t>
            </a:r>
            <a:endParaRPr lang="fr-MA" sz="1600" dirty="0"/>
          </a:p>
          <a:p>
            <a:pPr lvl="0"/>
            <a:r>
              <a:rPr lang="en-US" sz="1600" dirty="0" err="1"/>
              <a:t>Accompagnement</a:t>
            </a:r>
            <a:r>
              <a:rPr lang="en-US" sz="1600" dirty="0"/>
              <a:t> </a:t>
            </a:r>
            <a:r>
              <a:rPr lang="en-US" sz="1600" dirty="0" err="1"/>
              <a:t>stratégique</a:t>
            </a:r>
            <a:endParaRPr lang="fr-MA" sz="1600" dirty="0"/>
          </a:p>
          <a:p>
            <a:pPr lvl="0"/>
            <a:r>
              <a:rPr lang="en-US" sz="1600" dirty="0" err="1"/>
              <a:t>Suivi</a:t>
            </a:r>
            <a:r>
              <a:rPr lang="en-US" sz="1600" dirty="0"/>
              <a:t> de mise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œuvre</a:t>
            </a:r>
            <a:endParaRPr lang="fr-MA" sz="1600" dirty="0"/>
          </a:p>
          <a:p>
            <a:pPr lvl="0"/>
            <a:endParaRPr lang="fr-FR" sz="900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0"/>
            <a:ext cx="877900" cy="658425"/>
          </a:xfrm>
          <a:prstGeom prst="rect">
            <a:avLst/>
          </a:prstGeom>
        </p:spPr>
      </p:pic>
      <p:pic>
        <p:nvPicPr>
          <p:cNvPr id="10" name="Picture 2" descr="Notre offre - Quelle est notre proposition de valeur, notre offre de  services">
            <a:extLst>
              <a:ext uri="{FF2B5EF4-FFF2-40B4-BE49-F238E27FC236}">
                <a16:creationId xmlns:a16="http://schemas.microsoft.com/office/drawing/2014/main" id="{6221DF75-3746-4059-B423-0A8C92D3A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1" y="2701437"/>
            <a:ext cx="2057113" cy="16667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6697185-54B7-4935-A7DF-628CFB941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418" y="2701437"/>
            <a:ext cx="1666744" cy="16667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B5CC02-BC85-466C-81AD-8E2F6213F126}"/>
              </a:ext>
            </a:extLst>
          </p:cNvPr>
          <p:cNvSpPr/>
          <p:nvPr/>
        </p:nvSpPr>
        <p:spPr>
          <a:xfrm>
            <a:off x="8986886" y="1156067"/>
            <a:ext cx="2615953" cy="4966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Bénéfices</a:t>
            </a:r>
            <a:r>
              <a:rPr lang="en-US" b="1" kern="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clés</a:t>
            </a:r>
            <a:endParaRPr lang="fr-MA" sz="1100" kern="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la Direction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Vision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claire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la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maturité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Priorisation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investissements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Roadmap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actionnable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ROI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optimisé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les </a:t>
            </a:r>
            <a:r>
              <a:rPr lang="en-US" sz="14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équipes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Objectifs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clairs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Alignement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 initiatives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Montée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compétences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Performance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mesurable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</a:t>
            </a:r>
            <a:r>
              <a:rPr lang="en-US" sz="14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l'entreprise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Transformation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accélérée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Compétitivité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renforcée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Risques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maîtrisés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Excellence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digitale</a:t>
            </a:r>
            <a:endParaRPr lang="fr-M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9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860" y="828025"/>
            <a:ext cx="2634822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Notre expertise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7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5523307" y="1582340"/>
            <a:ext cx="4854689" cy="36933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dirty="0"/>
              <a:t>Notre expertise</a:t>
            </a:r>
          </a:p>
          <a:p>
            <a:endParaRPr lang="fr-MA" dirty="0"/>
          </a:p>
          <a:p>
            <a:pPr lvl="0"/>
            <a:r>
              <a:rPr lang="en-US" dirty="0"/>
              <a:t>200+ diagnostics </a:t>
            </a:r>
            <a:r>
              <a:rPr lang="en-US" dirty="0" err="1"/>
              <a:t>réalisés</a:t>
            </a:r>
            <a:endParaRPr lang="fr-MA" dirty="0"/>
          </a:p>
          <a:p>
            <a:pPr lvl="0"/>
            <a:r>
              <a:rPr lang="en-US" dirty="0"/>
              <a:t>Expertise multi-</a:t>
            </a:r>
            <a:r>
              <a:rPr lang="en-US" dirty="0" err="1"/>
              <a:t>secteurs</a:t>
            </a:r>
            <a:endParaRPr lang="fr-MA" dirty="0"/>
          </a:p>
          <a:p>
            <a:pPr lvl="0"/>
            <a:r>
              <a:rPr lang="en-US" dirty="0" err="1"/>
              <a:t>Méthodologie</a:t>
            </a:r>
            <a:r>
              <a:rPr lang="en-US" dirty="0"/>
              <a:t> </a:t>
            </a:r>
            <a:r>
              <a:rPr lang="en-US" dirty="0" err="1"/>
              <a:t>éprouvée</a:t>
            </a:r>
            <a:endParaRPr lang="fr-MA" dirty="0"/>
          </a:p>
          <a:p>
            <a:pPr lvl="0"/>
            <a:r>
              <a:rPr lang="en-US" dirty="0"/>
              <a:t>Consultants </a:t>
            </a:r>
            <a:r>
              <a:rPr lang="en-US" dirty="0" err="1"/>
              <a:t>certifiés</a:t>
            </a:r>
            <a:endParaRPr lang="en-US" dirty="0"/>
          </a:p>
          <a:p>
            <a:pPr lvl="0"/>
            <a:endParaRPr lang="fr-MA" dirty="0"/>
          </a:p>
          <a:p>
            <a:r>
              <a:rPr lang="en-US" b="1" dirty="0">
                <a:solidFill>
                  <a:srgbClr val="C00000"/>
                </a:solidFill>
              </a:rPr>
              <a:t>Engagement </a:t>
            </a:r>
            <a:r>
              <a:rPr lang="en-US" b="1" dirty="0" err="1">
                <a:solidFill>
                  <a:srgbClr val="C00000"/>
                </a:solidFill>
              </a:rPr>
              <a:t>qualité</a:t>
            </a:r>
            <a:endParaRPr lang="en-US" b="1" dirty="0">
              <a:solidFill>
                <a:srgbClr val="C00000"/>
              </a:solidFill>
            </a:endParaRPr>
          </a:p>
          <a:p>
            <a:endParaRPr lang="fr-MA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/>
              <a:t>Confidentialité</a:t>
            </a:r>
            <a:r>
              <a:rPr lang="en-US" dirty="0"/>
              <a:t> </a:t>
            </a:r>
            <a:r>
              <a:rPr lang="en-US" dirty="0" err="1"/>
              <a:t>totale</a:t>
            </a:r>
            <a:endParaRPr lang="fr-MA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/>
              <a:t>Objectivité</a:t>
            </a:r>
            <a:r>
              <a:rPr lang="en-US" dirty="0"/>
              <a:t> </a:t>
            </a:r>
            <a:r>
              <a:rPr lang="en-US" dirty="0" err="1"/>
              <a:t>garantie</a:t>
            </a:r>
            <a:endParaRPr lang="fr-MA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/>
              <a:t>Recommandations</a:t>
            </a:r>
            <a:r>
              <a:rPr lang="en-US" dirty="0"/>
              <a:t> </a:t>
            </a:r>
            <a:r>
              <a:rPr lang="en-US" dirty="0" err="1"/>
              <a:t>actionnables</a:t>
            </a:r>
            <a:endParaRPr lang="fr-MA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/>
              <a:t>Support post-diagnostic</a:t>
            </a:r>
            <a:endParaRPr lang="fr-MA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2448" y="1167355"/>
            <a:ext cx="2321482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4100" y="0"/>
            <a:ext cx="877900" cy="65842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B53F6A0-0E11-40C9-8299-42F1B72F0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26068" r="26068" b="10633"/>
          <a:stretch/>
        </p:blipFill>
        <p:spPr bwMode="auto">
          <a:xfrm>
            <a:off x="1305017" y="1882242"/>
            <a:ext cx="3709296" cy="27742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9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00" y="857988"/>
            <a:ext cx="8505000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Prochaines étapes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8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6206231" y="1950071"/>
            <a:ext cx="3775969" cy="32624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/>
            <a:r>
              <a:rPr lang="en-US" b="1" dirty="0"/>
              <a:t>1. Réunion de </a:t>
            </a:r>
            <a:r>
              <a:rPr lang="en-US" b="1" dirty="0" err="1"/>
              <a:t>cadrage</a:t>
            </a:r>
            <a:r>
              <a:rPr lang="en-US" dirty="0"/>
              <a:t> </a:t>
            </a:r>
            <a:endParaRPr lang="fr-MA" sz="1600" dirty="0"/>
          </a:p>
          <a:p>
            <a:pPr lvl="1"/>
            <a:r>
              <a:rPr lang="en-US" dirty="0" err="1"/>
              <a:t>Présentation</a:t>
            </a:r>
            <a:r>
              <a:rPr lang="en-US" dirty="0"/>
              <a:t> </a:t>
            </a:r>
            <a:r>
              <a:rPr lang="en-US" dirty="0" err="1"/>
              <a:t>détaillée</a:t>
            </a:r>
            <a:endParaRPr lang="fr-MA" sz="1600" dirty="0"/>
          </a:p>
          <a:p>
            <a:pPr lvl="1"/>
            <a:r>
              <a:rPr lang="en-US" dirty="0" err="1"/>
              <a:t>Définition</a:t>
            </a:r>
            <a:r>
              <a:rPr lang="en-US" dirty="0"/>
              <a:t> du </a:t>
            </a:r>
            <a:r>
              <a:rPr lang="en-US" dirty="0" err="1"/>
              <a:t>périmètre</a:t>
            </a:r>
            <a:endParaRPr lang="fr-MA" sz="1600" dirty="0"/>
          </a:p>
          <a:p>
            <a:pPr lvl="1"/>
            <a:r>
              <a:rPr lang="en-US" dirty="0"/>
              <a:t>Planning </a:t>
            </a:r>
            <a:r>
              <a:rPr lang="en-US" dirty="0" err="1"/>
              <a:t>prévisionnel</a:t>
            </a:r>
            <a:endParaRPr lang="fr-MA" sz="1600" dirty="0"/>
          </a:p>
          <a:p>
            <a:pPr lvl="1"/>
            <a:r>
              <a:rPr lang="en-US" dirty="0"/>
              <a:t>Validation des </a:t>
            </a:r>
            <a:r>
              <a:rPr lang="en-US" dirty="0" err="1"/>
              <a:t>objectifs</a:t>
            </a:r>
            <a:endParaRPr lang="en-US" dirty="0"/>
          </a:p>
          <a:p>
            <a:pPr lvl="1"/>
            <a:endParaRPr lang="fr-MA" sz="1600" dirty="0"/>
          </a:p>
          <a:p>
            <a:pPr lvl="0"/>
            <a:r>
              <a:rPr lang="en-US" b="1" dirty="0"/>
              <a:t>2. Proposition </a:t>
            </a:r>
            <a:r>
              <a:rPr lang="en-US" b="1" dirty="0" err="1"/>
              <a:t>personnalisée</a:t>
            </a:r>
            <a:r>
              <a:rPr lang="en-US" dirty="0"/>
              <a:t> </a:t>
            </a:r>
            <a:endParaRPr lang="fr-MA" sz="1600" dirty="0"/>
          </a:p>
          <a:p>
            <a:pPr lvl="1"/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adaptée</a:t>
            </a:r>
            <a:endParaRPr lang="fr-MA" sz="1600" dirty="0"/>
          </a:p>
          <a:p>
            <a:pPr lvl="1"/>
            <a:r>
              <a:rPr lang="en-US" dirty="0"/>
              <a:t>Budget </a:t>
            </a:r>
            <a:r>
              <a:rPr lang="en-US" dirty="0" err="1"/>
              <a:t>détaillé</a:t>
            </a:r>
            <a:endParaRPr lang="fr-MA" sz="1600" dirty="0"/>
          </a:p>
          <a:p>
            <a:pPr lvl="1"/>
            <a:r>
              <a:rPr lang="en-US" dirty="0" err="1"/>
              <a:t>Équipe</a:t>
            </a:r>
            <a:r>
              <a:rPr lang="en-US" dirty="0"/>
              <a:t> </a:t>
            </a:r>
            <a:r>
              <a:rPr lang="en-US" dirty="0" err="1"/>
              <a:t>dédiée</a:t>
            </a:r>
            <a:endParaRPr lang="fr-MA" sz="1600" dirty="0"/>
          </a:p>
          <a:p>
            <a:pPr lvl="1"/>
            <a:r>
              <a:rPr lang="en-US" dirty="0"/>
              <a:t>Planning de </a:t>
            </a:r>
            <a:r>
              <a:rPr lang="en-US" dirty="0" err="1"/>
              <a:t>réalisation</a:t>
            </a:r>
            <a:endParaRPr lang="fr-MA" sz="1600" dirty="0"/>
          </a:p>
          <a:p>
            <a:pPr lvl="0"/>
            <a:endParaRPr lang="fr-FR" sz="1000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3693" y="1226068"/>
            <a:ext cx="2782593" cy="75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4100" y="-63205"/>
            <a:ext cx="877900" cy="658425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C47F480-5111-4D7B-B431-F5C80873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2043" r="22043"/>
          <a:stretch/>
        </p:blipFill>
        <p:spPr bwMode="auto">
          <a:xfrm>
            <a:off x="1291644" y="1950071"/>
            <a:ext cx="3902405" cy="31618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1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8A89CB96-7EE3-4371-A994-A5B4DAA84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63" y="2168440"/>
            <a:ext cx="5280437" cy="19651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86" y="891744"/>
            <a:ext cx="2087016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Références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9</a:t>
            </a:fld>
            <a:endParaRPr lang="fr-FR" dirty="0"/>
          </a:p>
        </p:txBody>
      </p:sp>
      <p:sp>
        <p:nvSpPr>
          <p:cNvPr id="10" name="Rectangle 11" descr="Bloc d’accentuation gauche">
            <a:extLst>
              <a:ext uri="{FF2B5EF4-FFF2-40B4-BE49-F238E27FC236}">
                <a16:creationId xmlns:a16="http://schemas.microsoft.com/office/drawing/2014/main" id="{B7153608-27E2-48A1-BB8A-50CFDC1D5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3499" y="1310255"/>
            <a:ext cx="1636547" cy="75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E33644C-B66D-458E-850B-061627485D88}"/>
              </a:ext>
            </a:extLst>
          </p:cNvPr>
          <p:cNvSpPr txBox="1">
            <a:spLocks/>
          </p:cNvSpPr>
          <p:nvPr/>
        </p:nvSpPr>
        <p:spPr>
          <a:xfrm>
            <a:off x="4466060" y="1505038"/>
            <a:ext cx="3449479" cy="316914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defTabSz="685800">
              <a:lnSpc>
                <a:spcPct val="100000"/>
              </a:lnSpc>
              <a:spcBef>
                <a:spcPts val="71"/>
              </a:spcBef>
              <a:defRPr/>
            </a:pPr>
            <a:r>
              <a:rPr lang="fr-MA" sz="2000" b="1" spc="15" dirty="0">
                <a:solidFill>
                  <a:srgbClr val="C00000"/>
                </a:solidFill>
                <a:latin typeface="Trebuchet MS"/>
                <a:cs typeface="Trebuchet MS"/>
              </a:rPr>
              <a:t>Il nous font confiance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6A4E7F-145B-4B76-B2E5-4E48C984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141" y="4074578"/>
            <a:ext cx="5280437" cy="213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1834E2-879A-49B7-A10C-8CA5B88A2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614" y="4030195"/>
            <a:ext cx="5070886" cy="12253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AB9808-288C-4CF5-AB75-B215593FA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301" y="2187974"/>
            <a:ext cx="4852115" cy="188822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7500" y="230142"/>
            <a:ext cx="877900" cy="6584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B9E1F7-4716-409A-8744-5C66C9AFAD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8111" y="5076880"/>
            <a:ext cx="2458021" cy="5521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171D7DE-0815-4298-8576-1E5BDADD87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7019" y="5081168"/>
            <a:ext cx="2698842" cy="55216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F8C5DD4-27E2-4AFB-B0C5-1389DD9387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2416" y="5681672"/>
            <a:ext cx="2743200" cy="47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Personnalisé 1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C00000"/>
      </a:accent1>
      <a:accent2>
        <a:srgbClr val="D3D3D3"/>
      </a:accent2>
      <a:accent3>
        <a:srgbClr val="EBEBEB"/>
      </a:accent3>
      <a:accent4>
        <a:srgbClr val="477575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Akditech présentation</Template>
  <TotalTime>232</TotalTime>
  <Words>460</Words>
  <Application>Microsoft Office PowerPoint</Application>
  <PresentationFormat>Grand écran</PresentationFormat>
  <Paragraphs>187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Courier New</vt:lpstr>
      <vt:lpstr>Lucida Sans Typewriter</vt:lpstr>
      <vt:lpstr>Symbol</vt:lpstr>
      <vt:lpstr>Times New Roman</vt:lpstr>
      <vt:lpstr>Trebuchet MS</vt:lpstr>
      <vt:lpstr>Wingdings</vt:lpstr>
      <vt:lpstr>2_Thème Office</vt:lpstr>
      <vt:lpstr>Thème Office</vt:lpstr>
      <vt:lpstr>1_Thème Office</vt:lpstr>
      <vt:lpstr>DIGITAL MATURITY SCAN </vt:lpstr>
      <vt:lpstr>Sommaire</vt:lpstr>
      <vt:lpstr>Votre besoin</vt:lpstr>
      <vt:lpstr>Notre solution</vt:lpstr>
      <vt:lpstr>Notre démarche</vt:lpstr>
      <vt:lpstr>Offres disponibles</vt:lpstr>
      <vt:lpstr>Notre expertise</vt:lpstr>
      <vt:lpstr>Prochaines étapes</vt:lpstr>
      <vt:lpstr>Références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RAMAQS Consulting</dc:title>
  <dc:subject/>
  <dc:creator>hp</dc:creator>
  <cp:keywords/>
  <dc:description>generated using python-pptx</dc:description>
  <cp:lastModifiedBy>Ramaqs Consulting</cp:lastModifiedBy>
  <cp:revision>30</cp:revision>
  <dcterms:created xsi:type="dcterms:W3CDTF">2013-01-27T09:14:16Z</dcterms:created>
  <dcterms:modified xsi:type="dcterms:W3CDTF">2025-01-18T11:19:42Z</dcterms:modified>
  <cp:category/>
</cp:coreProperties>
</file>