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98" r:id="rId4"/>
    <p:sldId id="299" r:id="rId5"/>
    <p:sldId id="302" r:id="rId6"/>
    <p:sldId id="303" r:id="rId7"/>
    <p:sldId id="304" r:id="rId8"/>
    <p:sldId id="308" r:id="rId9"/>
    <p:sldId id="305" r:id="rId10"/>
    <p:sldId id="306" r:id="rId11"/>
    <p:sldId id="307" r:id="rId12"/>
    <p:sldId id="300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05/02/2025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pPr/>
              <a:t>05/02/2025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7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74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4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96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40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70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8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45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4" name="Zone de text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869374" y="6380952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olvez vos problèmes avec la méthode DMAIC - Api Hop Formation">
            <a:extLst>
              <a:ext uri="{FF2B5EF4-FFF2-40B4-BE49-F238E27FC236}">
                <a16:creationId xmlns:a16="http://schemas.microsoft.com/office/drawing/2014/main" id="{BF62660E-8E05-4134-A557-8E9A1F156E3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2084"/>
          <a:stretch>
            <a:fillRect/>
          </a:stretch>
        </p:blipFill>
        <p:spPr bwMode="auto">
          <a:xfrm>
            <a:off x="-1" y="0"/>
            <a:ext cx="9780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0A8047-F974-4DCE-A9EE-63A2632EF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 de texte 3">
            <a:extLst>
              <a:ext uri="{FF2B5EF4-FFF2-40B4-BE49-F238E27FC236}">
                <a16:creationId xmlns:a16="http://schemas.microsoft.com/office/drawing/2014/main" id="{F1A1ABEC-AE59-4214-99BB-7AA10C5F4FBE}"/>
              </a:ext>
            </a:extLst>
          </p:cNvPr>
          <p:cNvSpPr txBox="1"/>
          <p:nvPr/>
        </p:nvSpPr>
        <p:spPr>
          <a:xfrm>
            <a:off x="9880884" y="3807327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3255" y="3674861"/>
            <a:ext cx="2507332" cy="580921"/>
          </a:xfrm>
        </p:spPr>
        <p:txBody>
          <a:bodyPr rtlCol="0"/>
          <a:lstStyle/>
          <a:p>
            <a:pPr lvl="0">
              <a:defRPr/>
            </a:pPr>
            <a:r>
              <a:rPr lang="fr-FR" b="1" dirty="0"/>
              <a:t>Cahier des Charges </a:t>
            </a:r>
            <a:endParaRPr lang="fr-FR" sz="1400" b="1" dirty="0">
              <a:latin typeface="Calibri" panose="020F0502020204030204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3255" y="2796961"/>
            <a:ext cx="4918744" cy="877900"/>
          </a:xfrm>
        </p:spPr>
        <p:txBody>
          <a:bodyPr tIns="216000" rtlCol="0"/>
          <a:lstStyle/>
          <a:p>
            <a:pPr algn="ctr"/>
            <a:r>
              <a:rPr lang="fr-FR" sz="28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Solution DMAIC 4.0</a:t>
            </a:r>
            <a:endParaRPr lang="fr-MA" sz="28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3699952" cy="432000"/>
          </a:xfrm>
        </p:spPr>
        <p:txBody>
          <a:bodyPr rtlCol="0"/>
          <a:lstStyle/>
          <a:p>
            <a:pPr rtl="0"/>
            <a:r>
              <a:rPr lang="fr-FR" dirty="0"/>
              <a:t>8. Indicateurs de succès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10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3699952" cy="111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533FEF-CE29-4934-A6B0-A8117C1B9F3C}"/>
              </a:ext>
            </a:extLst>
          </p:cNvPr>
          <p:cNvSpPr/>
          <p:nvPr/>
        </p:nvSpPr>
        <p:spPr>
          <a:xfrm>
            <a:off x="5809788" y="903147"/>
            <a:ext cx="3442009" cy="53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8.1 Techniques</a:t>
            </a:r>
            <a:endParaRPr lang="fr-MA" b="1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Précision</a:t>
            </a: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 IA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Latence</a:t>
            </a: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système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Disponibilité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Performance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Sécurité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Scalabilité</a:t>
            </a:r>
            <a:endParaRPr lang="en-US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fr-MA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8.2 Business</a:t>
            </a:r>
            <a:endParaRPr lang="fr-MA" b="1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ROI </a:t>
            </a: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projets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Réduction</a:t>
            </a: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coûts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Amélioration</a:t>
            </a: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qualité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Productivité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Innovation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Satisfaction client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Indicateurs de Performance | 5 clés dans une entreprises ✓">
            <a:extLst>
              <a:ext uri="{FF2B5EF4-FFF2-40B4-BE49-F238E27FC236}">
                <a16:creationId xmlns:a16="http://schemas.microsoft.com/office/drawing/2014/main" id="{EBEA5CC1-EEDC-46FB-9261-96CB3BD2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1" y="2013560"/>
            <a:ext cx="4056789" cy="28308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68251"/>
            <a:ext cx="6061076" cy="432000"/>
          </a:xfrm>
        </p:spPr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1011834"/>
            <a:ext cx="1731337" cy="80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232476" y="1511639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Vision du Projet</a:t>
            </a:r>
            <a:endParaRPr lang="fr-M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232475" y="2178466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/>
              <a:t>Spécifications Fonctionnelles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232475" y="2845293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/>
              <a:t>Architecture Technique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232473" y="3993809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 err="1"/>
              <a:t>Intégration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78CD-1596-4AD7-B692-A7B13CD9FE5A}"/>
              </a:ext>
            </a:extLst>
          </p:cNvPr>
          <p:cNvSpPr/>
          <p:nvPr/>
        </p:nvSpPr>
        <p:spPr>
          <a:xfrm>
            <a:off x="5232474" y="4560857"/>
            <a:ext cx="3089397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 err="1"/>
              <a:t>Livrables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1AF4A-6D04-4BFF-9503-7466C75083E6}"/>
              </a:ext>
            </a:extLst>
          </p:cNvPr>
          <p:cNvSpPr/>
          <p:nvPr/>
        </p:nvSpPr>
        <p:spPr>
          <a:xfrm>
            <a:off x="5232474" y="5140830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/>
              <a:t>Planning et Budget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2517493" y="-158956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01819D-42B8-49D4-B6AA-B237201E69A3}"/>
              </a:ext>
            </a:extLst>
          </p:cNvPr>
          <p:cNvSpPr txBox="1"/>
          <p:nvPr/>
        </p:nvSpPr>
        <p:spPr>
          <a:xfrm>
            <a:off x="724189" y="3106072"/>
            <a:ext cx="407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Solution DMAIC 4.0</a:t>
            </a:r>
            <a:endParaRPr lang="fr-MA" sz="2800" b="1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F96B8-7E73-485B-85D6-5C610E81BF40}"/>
              </a:ext>
            </a:extLst>
          </p:cNvPr>
          <p:cNvSpPr/>
          <p:nvPr/>
        </p:nvSpPr>
        <p:spPr>
          <a:xfrm>
            <a:off x="5232474" y="5726653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/>
              <a:t>Indicateurs de Succès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23F87D-9A20-4263-9846-AE3B2A45AA09}"/>
              </a:ext>
            </a:extLst>
          </p:cNvPr>
          <p:cNvSpPr/>
          <p:nvPr/>
        </p:nvSpPr>
        <p:spPr>
          <a:xfrm>
            <a:off x="5232473" y="3419551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b="1" dirty="0"/>
              <a:t>Intelligence </a:t>
            </a:r>
            <a:r>
              <a:rPr lang="en-US" b="1" dirty="0" err="1"/>
              <a:t>Artificielle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24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3554622" cy="432000"/>
          </a:xfrm>
        </p:spPr>
        <p:txBody>
          <a:bodyPr rtlCol="0"/>
          <a:lstStyle/>
          <a:p>
            <a:pPr rtl="0"/>
            <a:r>
              <a:rPr lang="fr-FR" sz="2800" dirty="0"/>
              <a:t>1. Vision du projet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1" y="809505"/>
            <a:ext cx="2503950" cy="68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934D6E-7172-4532-805A-8698FDE0F137}"/>
              </a:ext>
            </a:extLst>
          </p:cNvPr>
          <p:cNvSpPr/>
          <p:nvPr/>
        </p:nvSpPr>
        <p:spPr>
          <a:xfrm>
            <a:off x="4774543" y="1374911"/>
            <a:ext cx="6096000" cy="670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Solution intelligente intégrant IA, IoT et </a:t>
            </a:r>
            <a:r>
              <a:rPr lang="fr-FR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analytics</a:t>
            </a:r>
            <a:r>
              <a:rPr lang="fr-FR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pour transformer la méthodologie DMAIC traditionnelle.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3ABD06-D0A2-4911-A771-C79F242A1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336" y="2304016"/>
            <a:ext cx="6358146" cy="31790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FE5D06-687A-4C0F-8AC4-61C1E5459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922" y="1255075"/>
            <a:ext cx="1923241" cy="1153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F3B64A-C07B-41A0-85AB-9C5FA0571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921" y="2912918"/>
            <a:ext cx="1923241" cy="1258349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BABAB96-4AFA-4358-96DC-A9ACA7D5C092}"/>
              </a:ext>
            </a:extLst>
          </p:cNvPr>
          <p:cNvCxnSpPr>
            <a:cxnSpLocks/>
          </p:cNvCxnSpPr>
          <p:nvPr/>
        </p:nvCxnSpPr>
        <p:spPr>
          <a:xfrm flipV="1">
            <a:off x="3254927" y="3645317"/>
            <a:ext cx="1502666" cy="106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3D8645F-3E58-4DD8-9095-E40FA3A76F1E}"/>
              </a:ext>
            </a:extLst>
          </p:cNvPr>
          <p:cNvCxnSpPr>
            <a:cxnSpLocks/>
          </p:cNvCxnSpPr>
          <p:nvPr/>
        </p:nvCxnSpPr>
        <p:spPr>
          <a:xfrm>
            <a:off x="3150214" y="2318839"/>
            <a:ext cx="1607379" cy="1305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Some key facts about data analytics:">
            <a:extLst>
              <a:ext uri="{FF2B5EF4-FFF2-40B4-BE49-F238E27FC236}">
                <a16:creationId xmlns:a16="http://schemas.microsoft.com/office/drawing/2014/main" id="{9B192D8C-B0C8-4F91-B761-220FDCF8D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37" y="4712942"/>
            <a:ext cx="2011007" cy="10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93F17A1-DE82-4C8E-9D87-BB6F7ACB9788}"/>
              </a:ext>
            </a:extLst>
          </p:cNvPr>
          <p:cNvCxnSpPr>
            <a:cxnSpLocks/>
          </p:cNvCxnSpPr>
          <p:nvPr/>
        </p:nvCxnSpPr>
        <p:spPr>
          <a:xfrm>
            <a:off x="3167162" y="3445256"/>
            <a:ext cx="1590431" cy="193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9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4231366" cy="432000"/>
          </a:xfrm>
        </p:spPr>
        <p:txBody>
          <a:bodyPr rtlCol="0"/>
          <a:lstStyle/>
          <a:p>
            <a:pPr rtl="0"/>
            <a:r>
              <a:rPr lang="fr-FR" sz="2800" dirty="0"/>
              <a:t>2. Spécifications fonctionnelles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09" y="809505"/>
            <a:ext cx="4231365" cy="68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36FCA3-6059-4A8C-B269-E0FCADCBBC4E}"/>
              </a:ext>
            </a:extLst>
          </p:cNvPr>
          <p:cNvSpPr/>
          <p:nvPr/>
        </p:nvSpPr>
        <p:spPr>
          <a:xfrm>
            <a:off x="574809" y="1296264"/>
            <a:ext cx="3569352" cy="4627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2.1 Module Define 4.0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IA pour analyse automatique des données historiques et identification des opportunités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Prédiction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ROI par machine learning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Cartographie processus automatisée via computer vision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Assistant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virtuel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pour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définition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projet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Génération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automatique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charte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projet</a:t>
            </a:r>
            <a:endParaRPr lang="en-US" sz="1200" kern="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2.2 Module Measure 4.0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Capteurs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IoT temps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réel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Edge computing pour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prétraitement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Digital Twin des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processus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IA pour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détection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anomalies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Blockchain pour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intégrité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données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Computer vision pour inspection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automatique</a:t>
            </a:r>
            <a:endParaRPr lang="fr-MA" sz="1100" kern="1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AD0C0D-08D1-4A1A-9096-27CDF5D76D1F}"/>
              </a:ext>
            </a:extLst>
          </p:cNvPr>
          <p:cNvSpPr/>
          <p:nvPr/>
        </p:nvSpPr>
        <p:spPr>
          <a:xfrm>
            <a:off x="8836403" y="1314575"/>
            <a:ext cx="2780788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2.5 Module Control 4.0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Monitoring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prédictif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Maintenance prescriptive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Auto-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ajustement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processus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Tableaux de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bord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temps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réel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Alertes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intelligentes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Documentation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automatique</a:t>
            </a:r>
            <a:endParaRPr lang="fr-MA" sz="1100" kern="1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ADCDC-6C53-42E8-ABB1-F97D998F4CF7}"/>
              </a:ext>
            </a:extLst>
          </p:cNvPr>
          <p:cNvSpPr/>
          <p:nvPr/>
        </p:nvSpPr>
        <p:spPr>
          <a:xfrm>
            <a:off x="4806174" y="1296264"/>
            <a:ext cx="3775764" cy="4532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2.3 Module Analyze 4.0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Analytics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prédictif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Identification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automatique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causes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racines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Modélisation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simulation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avancée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Deep Learning pour patterns complexes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NLP pour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analyse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données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non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structurées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Graphes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connaissance</a:t>
            </a:r>
            <a:endParaRPr lang="en-US" sz="1200" kern="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2.4 Module Improve 4.0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IA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générative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pour solutions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innovantes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Simulation scenarios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d'amélioration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Optimisation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multi-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objectifs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AR/VR pour validation solutions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Cobots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automatisation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intelligente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Preuves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de concept </a:t>
            </a:r>
            <a:r>
              <a:rPr lang="en-US" sz="1200" kern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virtuelles</a:t>
            </a:r>
            <a:endParaRPr lang="fr-MA" sz="11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9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3527407" cy="432000"/>
          </a:xfrm>
        </p:spPr>
        <p:txBody>
          <a:bodyPr rtlCol="0"/>
          <a:lstStyle/>
          <a:p>
            <a:pPr rtl="0"/>
            <a:r>
              <a:rPr lang="fr-FR" sz="2800" dirty="0"/>
              <a:t>3. Architecture technique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5"/>
            <a:ext cx="3409961" cy="68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E51D4-C97A-4CA6-9994-B52331B05178}"/>
              </a:ext>
            </a:extLst>
          </p:cNvPr>
          <p:cNvSpPr/>
          <p:nvPr/>
        </p:nvSpPr>
        <p:spPr>
          <a:xfrm>
            <a:off x="3270468" y="2042676"/>
            <a:ext cx="2480851" cy="233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3.1 Infrastructure</a:t>
            </a:r>
            <a:endParaRPr lang="fr-MA" sz="1600" b="1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Cloud </a:t>
            </a:r>
            <a:r>
              <a:rPr lang="en-US" sz="14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hybride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Edge computing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Microservices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Event-driven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Scalabilité</a:t>
            </a: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automatique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Conteneurisation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pecification Images – Browse 54,717 Stock Photos, Vectors, and Video |  Adobe Stock">
            <a:extLst>
              <a:ext uri="{FF2B5EF4-FFF2-40B4-BE49-F238E27FC236}">
                <a16:creationId xmlns:a16="http://schemas.microsoft.com/office/drawing/2014/main" id="{0C907224-75E9-4A0F-B415-62A60ED7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0" y="2149009"/>
            <a:ext cx="2232641" cy="22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940276-956F-4702-86F6-AF9A5F55512F}"/>
              </a:ext>
            </a:extLst>
          </p:cNvPr>
          <p:cNvSpPr/>
          <p:nvPr/>
        </p:nvSpPr>
        <p:spPr>
          <a:xfrm>
            <a:off x="6440683" y="2042676"/>
            <a:ext cx="2107543" cy="301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3.2 Technologies</a:t>
            </a:r>
            <a:endParaRPr lang="fr-MA" sz="1600" b="1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IoT &amp; </a:t>
            </a:r>
            <a:r>
              <a:rPr lang="en-US" sz="14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Capteurs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5G/</a:t>
            </a:r>
            <a:r>
              <a:rPr lang="en-US" sz="14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WiFi</a:t>
            </a: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 6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Big Data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IA/ML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Blockchain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AR/VR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API ouvertes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MA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BB3B4-1C51-4918-9179-6FB9C82F66F2}"/>
              </a:ext>
            </a:extLst>
          </p:cNvPr>
          <p:cNvSpPr/>
          <p:nvPr/>
        </p:nvSpPr>
        <p:spPr>
          <a:xfrm>
            <a:off x="9157152" y="2042676"/>
            <a:ext cx="2703319" cy="234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3.3 </a:t>
            </a:r>
            <a:r>
              <a:rPr lang="en-US" sz="1600" b="1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Sécurité</a:t>
            </a:r>
            <a:endParaRPr lang="fr-MA" sz="1600" b="1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Zero Trust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Encryption bout-</a:t>
            </a:r>
            <a:r>
              <a:rPr lang="en-US" sz="14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-bout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IAM </a:t>
            </a:r>
            <a:r>
              <a:rPr lang="en-US" sz="14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avancé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Security by design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Conformité</a:t>
            </a: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 RGPD</a:t>
            </a:r>
            <a:endParaRPr lang="fr-MA" sz="14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cs typeface="Arial" panose="020B0604020202020204" pitchFamily="34" charset="0"/>
              </a:rPr>
              <a:t>Cyber-</a:t>
            </a:r>
            <a:r>
              <a:rPr lang="en-US" sz="14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résilience</a:t>
            </a:r>
            <a:endParaRPr lang="fr-MA" sz="1400" dirty="0"/>
          </a:p>
        </p:txBody>
      </p:sp>
    </p:spTree>
    <p:extLst>
      <p:ext uri="{BB962C8B-B14F-4D97-AF65-F5344CB8AC3E}">
        <p14:creationId xmlns:p14="http://schemas.microsoft.com/office/powerpoint/2010/main" val="380795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3527407" cy="432000"/>
          </a:xfrm>
        </p:spPr>
        <p:txBody>
          <a:bodyPr rtlCol="0"/>
          <a:lstStyle/>
          <a:p>
            <a:r>
              <a:rPr lang="fr-FR" sz="2800" dirty="0"/>
              <a:t>4. 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Intelligence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Artificielle</a:t>
            </a:r>
            <a:endParaRPr lang="fr-FR" sz="280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5"/>
            <a:ext cx="3409961" cy="68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DB8343-940D-4D21-B8E9-6ADDEBCAD7BD}"/>
              </a:ext>
            </a:extLst>
          </p:cNvPr>
          <p:cNvSpPr/>
          <p:nvPr/>
        </p:nvSpPr>
        <p:spPr>
          <a:xfrm>
            <a:off x="5497351" y="843702"/>
            <a:ext cx="3409961" cy="500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4.1 </a:t>
            </a:r>
            <a:r>
              <a:rPr lang="en-US" sz="16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Capacités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Machine Learning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Deep Learning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NLP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Computer Vision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IA </a:t>
            </a: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générative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Apprentissage</a:t>
            </a: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par </a:t>
            </a: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renforcement</a:t>
            </a:r>
            <a:endParaRPr lang="en-US" sz="1400" kern="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4.2 Use Cases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Prédiction</a:t>
            </a: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défauts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Optimisation</a:t>
            </a: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processus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Maintenance </a:t>
            </a: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prédictive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Contrôle</a:t>
            </a: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qualité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Assistance </a:t>
            </a: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décision</a:t>
            </a:r>
            <a:endParaRPr lang="fr-MA" sz="1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Automatisation</a:t>
            </a:r>
            <a:r>
              <a:rPr lang="en-US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cognitive</a:t>
            </a:r>
            <a:endParaRPr lang="fr-M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1A1868-07FF-4679-B670-FD7B9E8E8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10" y="2147582"/>
            <a:ext cx="3661107" cy="26844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4385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1975443" cy="432000"/>
          </a:xfrm>
        </p:spPr>
        <p:txBody>
          <a:bodyPr rtlCol="0"/>
          <a:lstStyle/>
          <a:p>
            <a:pPr rtl="0"/>
            <a:r>
              <a:rPr lang="fr-FR" sz="2800" dirty="0"/>
              <a:t>5. Intégration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5"/>
            <a:ext cx="1975443" cy="68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A9A1FD-3057-4AF0-BC25-465B2CC70449}"/>
              </a:ext>
            </a:extLst>
          </p:cNvPr>
          <p:cNvSpPr/>
          <p:nvPr/>
        </p:nvSpPr>
        <p:spPr>
          <a:xfrm>
            <a:off x="5606642" y="809505"/>
            <a:ext cx="3151465" cy="546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5.1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Systèmes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ERP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CMMS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QMS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PLM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Digital twins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5.2 Standards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Industry 4.0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ISA-95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OPC UA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MQTT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APIs REST/</a:t>
            </a:r>
            <a:r>
              <a:rPr lang="en-US" sz="16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GraphQL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Digital Thread</a:t>
            </a:r>
            <a:endParaRPr lang="fr-M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ree System Integration Logo Photos and Vectors">
            <a:extLst>
              <a:ext uri="{FF2B5EF4-FFF2-40B4-BE49-F238E27FC236}">
                <a16:creationId xmlns:a16="http://schemas.microsoft.com/office/drawing/2014/main" id="{B2720719-8523-411F-B841-53EEAE11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08" y="1610768"/>
            <a:ext cx="3636463" cy="36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2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3763014" cy="432000"/>
          </a:xfrm>
        </p:spPr>
        <p:txBody>
          <a:bodyPr rtlCol="0"/>
          <a:lstStyle/>
          <a:p>
            <a:pPr rtl="0"/>
            <a:r>
              <a:rPr lang="fr-FR" sz="2800" dirty="0"/>
              <a:t>6. Livrables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5"/>
            <a:ext cx="1655434" cy="68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5122" name="Picture 2" descr="Quels sont les livrables ? - Accueil professionnel de l'informatique, pour  les chefs de projets">
            <a:extLst>
              <a:ext uri="{FF2B5EF4-FFF2-40B4-BE49-F238E27FC236}">
                <a16:creationId xmlns:a16="http://schemas.microsoft.com/office/drawing/2014/main" id="{9B94FDD3-5C66-469D-B55B-80C3D169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4" y="2248711"/>
            <a:ext cx="3694426" cy="23605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DE6EA-E36C-4DA7-A086-BFD03CD5D1D9}"/>
              </a:ext>
            </a:extLst>
          </p:cNvPr>
          <p:cNvSpPr/>
          <p:nvPr/>
        </p:nvSpPr>
        <p:spPr>
          <a:xfrm>
            <a:off x="5321417" y="748932"/>
            <a:ext cx="3268910" cy="553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6.1 Solution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Plateforme</a:t>
            </a: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cloud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Applications mobiles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Interfaces machines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API gateway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SDK/APIs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Documentation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6.2 Services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Formation IA/IoT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Support technique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Maintenance </a:t>
            </a:r>
            <a:r>
              <a:rPr lang="en-US" sz="16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prédictive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Mises à jour continues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Optimisation</a:t>
            </a: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continue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Consulting transformation</a:t>
            </a:r>
            <a:endParaRPr lang="fr-M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4476692" cy="432000"/>
          </a:xfrm>
        </p:spPr>
        <p:txBody>
          <a:bodyPr rtlCol="0"/>
          <a:lstStyle/>
          <a:p>
            <a:pPr rtl="0"/>
            <a:r>
              <a:rPr lang="fr-FR" sz="2800" dirty="0"/>
              <a:t>7. Planning et gestion du budget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09" y="809505"/>
            <a:ext cx="4387483" cy="68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897F3D-7150-448D-BFE3-053A3CF21B6B}"/>
              </a:ext>
            </a:extLst>
          </p:cNvPr>
          <p:cNvSpPr/>
          <p:nvPr/>
        </p:nvSpPr>
        <p:spPr>
          <a:xfrm>
            <a:off x="6367248" y="1085450"/>
            <a:ext cx="3359889" cy="4984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7.1 Phases</a:t>
            </a:r>
            <a:endParaRPr lang="fr-MA" b="1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POC (3 </a:t>
            </a: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mois</a:t>
            </a: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MVP (6 </a:t>
            </a: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mois</a:t>
            </a: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Déploiement</a:t>
            </a: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 (6 </a:t>
            </a: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mois</a:t>
            </a: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Optimisation</a:t>
            </a: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 (3 </a:t>
            </a: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mois</a:t>
            </a: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lvl="0"/>
            <a:endParaRPr lang="en-US" dirty="0"/>
          </a:p>
          <a:p>
            <a:pPr lvl="0"/>
            <a:endParaRPr lang="fr-MA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latin typeface="Times New Roman" panose="02020603050405020304" pitchFamily="18" charset="0"/>
                <a:cs typeface="Arial" panose="020B0604020202020204" pitchFamily="34" charset="0"/>
              </a:rPr>
              <a:t>7.2 Budget</a:t>
            </a:r>
            <a:endParaRPr lang="fr-MA" b="1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Infrastructure cloud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 err="1">
                <a:latin typeface="Times New Roman" panose="02020603050405020304" pitchFamily="18" charset="0"/>
                <a:cs typeface="Arial" panose="020B0604020202020204" pitchFamily="34" charset="0"/>
              </a:rPr>
              <a:t>Développement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Matériel IoT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Formation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Support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latin typeface="Times New Roman" panose="02020603050405020304" pitchFamily="18" charset="0"/>
                <a:cs typeface="Arial" panose="020B0604020202020204" pitchFamily="34" charset="0"/>
              </a:rPr>
              <a:t>Maintenance</a:t>
            </a:r>
            <a:endParaRPr lang="fr-MA" sz="16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Le planning : l'outil indispensable pour la gestion de ton temps [+ planner  offert] - SérénEtudes">
            <a:extLst>
              <a:ext uri="{FF2B5EF4-FFF2-40B4-BE49-F238E27FC236}">
                <a16:creationId xmlns:a16="http://schemas.microsoft.com/office/drawing/2014/main" id="{23D043F0-F3C9-4E2C-B5AB-55FCD414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9" y="1843920"/>
            <a:ext cx="4871185" cy="31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509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38_TF16411250.potx" id="{C47F33A4-2C66-428E-B1F4-6919DFF55AE7}" vid="{0C76DC9B-55F5-4846-BECF-7B5783C0B8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professionnelle percutante</Template>
  <TotalTime>0</TotalTime>
  <Words>425</Words>
  <Application>Microsoft Office PowerPoint</Application>
  <PresentationFormat>Widescreen</PresentationFormat>
  <Paragraphs>173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Candara</vt:lpstr>
      <vt:lpstr>Corbel</vt:lpstr>
      <vt:lpstr>Lucida Sans Typewriter</vt:lpstr>
      <vt:lpstr>Symbol</vt:lpstr>
      <vt:lpstr>Times New Roman</vt:lpstr>
      <vt:lpstr>Thème Office</vt:lpstr>
      <vt:lpstr>Solution DMAIC 4.0</vt:lpstr>
      <vt:lpstr>Sommaire</vt:lpstr>
      <vt:lpstr>1. Vision du projet</vt:lpstr>
      <vt:lpstr>2. Spécifications fonctionnelles </vt:lpstr>
      <vt:lpstr>3. Architecture technique</vt:lpstr>
      <vt:lpstr>4. Intelligence Artificielle</vt:lpstr>
      <vt:lpstr>5. Intégration</vt:lpstr>
      <vt:lpstr>6. Livrables</vt:lpstr>
      <vt:lpstr>7. Planning et gestion du budget</vt:lpstr>
      <vt:lpstr>8. Indicateurs de succès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2025-01-10T10:42:54Z</dcterms:created>
  <dcterms:modified xsi:type="dcterms:W3CDTF">2025-02-05T17:49:41Z</dcterms:modified>
</cp:coreProperties>
</file>