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3"/>
  </p:sldMasterIdLst>
  <p:notesMasterIdLst>
    <p:notesMasterId r:id="rId15"/>
  </p:notesMasterIdLst>
  <p:handoutMasterIdLst>
    <p:handoutMasterId r:id="rId16"/>
  </p:handoutMasterIdLst>
  <p:sldIdLst>
    <p:sldId id="298" r:id="rId4"/>
    <p:sldId id="299" r:id="rId5"/>
    <p:sldId id="283" r:id="rId6"/>
    <p:sldId id="301" r:id="rId7"/>
    <p:sldId id="284" r:id="rId8"/>
    <p:sldId id="300" r:id="rId9"/>
    <p:sldId id="302" r:id="rId10"/>
    <p:sldId id="303" r:id="rId11"/>
    <p:sldId id="297" r:id="rId12"/>
    <p:sldId id="294" r:id="rId13"/>
    <p:sldId id="296" r:id="rId14"/>
  </p:sldIdLst>
  <p:sldSz cx="12192000" cy="6858000"/>
  <p:notesSz cx="6858000" cy="9144000"/>
  <p:defaultTextStyle>
    <a:defPPr rtl="0"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2BA47C-65A7-1AEC-5F77-519BAE4674B9}" v="1461" dt="2025-01-15T16:01:22.298"/>
  </p1510:revLst>
</p1510:revInfo>
</file>

<file path=ppt/tableStyles.xml><?xml version="1.0" encoding="utf-8"?>
<a:tblStyleLst xmlns:a="http://schemas.openxmlformats.org/drawingml/2006/main" def="{073A0DAA-6AF3-43AB-8588-CEC1D06C72B9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574" autoAdjust="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90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21" Type="http://schemas.microsoft.com/office/2015/10/relationships/revisionInfo" Target="revisionInfo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BB651C5-239C-481D-B679-C1853F3D7869}" type="datetime1">
              <a:rPr lang="fr-FR" smtClean="0"/>
              <a:t>15/01/2025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C3F468-A24C-40BA-9BA0-927B9D8CEF08}" type="datetime1">
              <a:rPr lang="fr-FR" smtClean="0"/>
              <a:t>15/01/2025</a:t>
            </a:fld>
            <a:endParaRPr lang="fr-FR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/>
          </a:p>
        </p:txBody>
      </p:sp>
      <p:sp>
        <p:nvSpPr>
          <p:cNvPr id="5" name="Espace réservé des not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/>
              <a:t>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530193B-564F-4854-8A52-728F3FB19C85}" type="slidenum">
              <a:rPr lang="fr-FR" noProof="0" smtClean="0"/>
              <a:t>‹#›</a:t>
            </a:fld>
            <a:endParaRPr lang="fr-FR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1730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96492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10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Espace réservé d’image 4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804025"/>
          </a:xfrm>
          <a:solidFill>
            <a:schemeClr val="bg1">
              <a:lumMod val="85000"/>
            </a:schemeClr>
          </a:solidFill>
        </p:spPr>
        <p:txBody>
          <a:bodyPr tIns="1728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/>
              <a:t>Insérez ou glissez-déplacez votre photo ici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360000" rIns="252000" bIns="180000" rtlCol="0" anchor="t">
            <a:noAutofit/>
          </a:bodyPr>
          <a:lstStyle>
            <a:lvl1pPr algn="r">
              <a:defRPr lang="en-ZA" sz="4000" b="1" spc="-300" dirty="0"/>
            </a:lvl1pPr>
          </a:lstStyle>
          <a:p>
            <a:pPr lvl="0" algn="r" rtl="0"/>
            <a:r>
              <a:rPr lang="fr-FR" noProof="0" dirty="0"/>
              <a:t>Cliquez pour modifier le titre de la présentation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fr-FR" noProof="0"/>
              <a:t>Modifiez le style des sous-titres du masque</a:t>
            </a:r>
          </a:p>
        </p:txBody>
      </p:sp>
      <p:sp>
        <p:nvSpPr>
          <p:cNvPr id="13" name="Rectangle 12"/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4" name="Rectangle 13"/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5" name="Rectangle 14"/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8" name="Rectangle 7"/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Cliquez pour modifier le titre de la page</a:t>
            </a:r>
          </a:p>
        </p:txBody>
      </p:sp>
      <p:sp>
        <p:nvSpPr>
          <p:cNvPr id="7" name="Sous-titre 2"/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432000" y="1512000"/>
            <a:ext cx="5472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2" hasCustomPrompt="1"/>
          </p:nvPr>
        </p:nvSpPr>
        <p:spPr>
          <a:xfrm>
            <a:off x="6299887" y="1511250"/>
            <a:ext cx="5472113" cy="4680000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t>‹#›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Cliquez pour modifier le titre de la page</a:t>
            </a:r>
          </a:p>
        </p:txBody>
      </p:sp>
      <p:sp>
        <p:nvSpPr>
          <p:cNvPr id="9" name="Sous-titre 2"/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32000" y="1512000"/>
            <a:ext cx="360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 hasCustomPrompt="1"/>
          </p:nvPr>
        </p:nvSpPr>
        <p:spPr>
          <a:xfrm>
            <a:off x="4301550" y="1511476"/>
            <a:ext cx="3600450" cy="4679249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1" name="Espace réservé du texte 5"/>
          <p:cNvSpPr>
            <a:spLocks noGrp="1"/>
          </p:cNvSpPr>
          <p:nvPr>
            <p:ph type="body" sz="quarter" idx="13" hasCustomPrompt="1"/>
          </p:nvPr>
        </p:nvSpPr>
        <p:spPr>
          <a:xfrm>
            <a:off x="8171550" y="1511475"/>
            <a:ext cx="3600450" cy="4679250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t>‹#›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Cliquez pour modifier le titre de la page</a:t>
            </a:r>
          </a:p>
        </p:txBody>
      </p:sp>
      <p:sp>
        <p:nvSpPr>
          <p:cNvPr id="10" name="Sous-titre 2"/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32000" y="1512000"/>
            <a:ext cx="216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 hasCustomPrompt="1"/>
          </p:nvPr>
        </p:nvSpPr>
        <p:spPr>
          <a:xfrm>
            <a:off x="2726412" y="1512000"/>
            <a:ext cx="2160588" cy="4679250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3" name="Espace réservé du texte 5"/>
          <p:cNvSpPr>
            <a:spLocks noGrp="1"/>
          </p:cNvSpPr>
          <p:nvPr>
            <p:ph type="body" sz="quarter" idx="13" hasCustomPrompt="1"/>
          </p:nvPr>
        </p:nvSpPr>
        <p:spPr>
          <a:xfrm>
            <a:off x="5021412" y="1512000"/>
            <a:ext cx="2160588" cy="4679250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5" name="Espace réservé du texte 6"/>
          <p:cNvSpPr>
            <a:spLocks noGrp="1"/>
          </p:cNvSpPr>
          <p:nvPr>
            <p:ph type="body" sz="quarter" idx="14" hasCustomPrompt="1"/>
          </p:nvPr>
        </p:nvSpPr>
        <p:spPr>
          <a:xfrm>
            <a:off x="7316412" y="1507535"/>
            <a:ext cx="2160588" cy="4679250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7" name="Espace réservé du texte 7"/>
          <p:cNvSpPr>
            <a:spLocks noGrp="1"/>
          </p:cNvSpPr>
          <p:nvPr>
            <p:ph type="body" sz="quarter" idx="15" hasCustomPrompt="1"/>
          </p:nvPr>
        </p:nvSpPr>
        <p:spPr>
          <a:xfrm>
            <a:off x="9611412" y="1507535"/>
            <a:ext cx="2160588" cy="4683715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t>‹#›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Cliquez pour modifier le titre de la page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4" name="Espace réservé du numéro de diapositive 3"/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t>‹#›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t>‹#›</a:t>
            </a:fld>
            <a:endParaRPr lang="fr-FR" noProof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séparation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Espace réservé d’image 4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 dirty="0"/>
              <a:t>Insérez ou glissez-déplacez </a:t>
            </a:r>
            <a:br>
              <a:rPr lang="fr-FR" noProof="0" dirty="0"/>
            </a:br>
            <a:r>
              <a:rPr lang="fr-FR" noProof="0" dirty="0"/>
              <a:t>votre photo ici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6235700" y="2204792"/>
            <a:ext cx="5956300" cy="1944000"/>
          </a:xfrm>
          <a:solidFill>
            <a:schemeClr val="bg1"/>
          </a:solidFill>
        </p:spPr>
        <p:txBody>
          <a:bodyPr vert="horz" lIns="180000" tIns="324000" rIns="252000" bIns="180000" rtlCol="0" anchor="t">
            <a:noAutofit/>
          </a:bodyPr>
          <a:lstStyle>
            <a:lvl1pPr algn="r">
              <a:defRPr lang="en-ZA" sz="4800" b="1" spc="-300" dirty="0"/>
            </a:lvl1pPr>
          </a:lstStyle>
          <a:p>
            <a:pPr lvl="0" algn="r" rtl="0"/>
            <a:r>
              <a:rPr lang="fr-FR" noProof="0" dirty="0"/>
              <a:t>Cliquez pour modifier le séparateur de section</a:t>
            </a:r>
          </a:p>
        </p:txBody>
      </p:sp>
      <p:sp>
        <p:nvSpPr>
          <p:cNvPr id="7" name="Sous-titre 2"/>
          <p:cNvSpPr>
            <a:spLocks noGrp="1"/>
          </p:cNvSpPr>
          <p:nvPr>
            <p:ph type="body" sz="quarter" idx="13" hasCustomPrompt="1"/>
          </p:nvPr>
        </p:nvSpPr>
        <p:spPr>
          <a:xfrm>
            <a:off x="6235700" y="41488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180000" tIns="180000" rIns="252000" bIns="180000"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 noProof="0"/>
              <a:t>Modifiez le style des sous-titres du masque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9780588" y="524778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3" name="Rectangle 12"/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4" name="Rectangle 13"/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5" name="Rectangle 14"/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t>‹#›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séparation 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Espace réservé d’image 40"/>
          <p:cNvSpPr>
            <a:spLocks noGrp="1"/>
          </p:cNvSpPr>
          <p:nvPr>
            <p:ph type="pic" sz="quarter" idx="10" hasCustomPrompt="1"/>
          </p:nvPr>
        </p:nvSpPr>
        <p:spPr>
          <a:xfrm>
            <a:off x="2411412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 dirty="0"/>
              <a:t>Insérez ou glissez-déplacez </a:t>
            </a:r>
            <a:br>
              <a:rPr lang="fr-FR" noProof="0" dirty="0"/>
            </a:br>
            <a:r>
              <a:rPr lang="fr-FR" noProof="0" dirty="0"/>
              <a:t>votre photo ici</a:t>
            </a:r>
          </a:p>
        </p:txBody>
      </p:sp>
      <p:sp>
        <p:nvSpPr>
          <p:cNvPr id="3" name="Titre 1"/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 rtlCol="0"/>
          <a:lstStyle>
            <a:lvl1pPr>
              <a:defRPr sz="48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fr-FR" noProof="0" dirty="0"/>
              <a:t>Cliquez pour modifier le séparateur de section</a:t>
            </a:r>
          </a:p>
        </p:txBody>
      </p:sp>
      <p:sp>
        <p:nvSpPr>
          <p:cNvPr id="7" name="Sous-titre 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107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252000" tIns="180000" rIns="180000" bIns="180000" rtlCol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 noProof="0" dirty="0"/>
              <a:t>Modifiez le style des sous-titres du masque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 noProof="0"/>
          </a:p>
        </p:txBody>
      </p:sp>
      <p:sp>
        <p:nvSpPr>
          <p:cNvPr id="13" name="Rectangle 12"/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4" name="Rectangle 13"/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5" name="Rectangle 14"/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t>‹#›</a:t>
            </a:fld>
            <a:endParaRPr lang="fr-FR" noProof="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Text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’image 6"/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 dirty="0"/>
              <a:t>Insérez ou glissez-déplacez votre photo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7111800" y="3802899"/>
            <a:ext cx="4648200" cy="985000"/>
          </a:xfrm>
          <a:solidFill>
            <a:schemeClr val="bg1"/>
          </a:solidFill>
        </p:spPr>
        <p:txBody>
          <a:bodyPr lIns="180000" tIns="180000" rIns="180000" bIns="180000" rtlCol="0"/>
          <a:lstStyle>
            <a:lvl1pPr algn="r">
              <a:defRPr sz="36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 dirty="0"/>
              <a:t>Modifier le titre de la page</a:t>
            </a:r>
          </a:p>
        </p:txBody>
      </p:sp>
      <p:sp>
        <p:nvSpPr>
          <p:cNvPr id="10" name="Sous-titre 2"/>
          <p:cNvSpPr>
            <a:spLocks noGrp="1"/>
          </p:cNvSpPr>
          <p:nvPr>
            <p:ph type="body" sz="quarter" idx="32" hasCustomPrompt="1"/>
          </p:nvPr>
        </p:nvSpPr>
        <p:spPr>
          <a:xfrm>
            <a:off x="7111800" y="4787900"/>
            <a:ext cx="4648200" cy="11628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432000" y="2668686"/>
            <a:ext cx="5472000" cy="2999426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t>‹#›</a:t>
            </a:fld>
            <a:endParaRPr lang="fr-FR" noProof="0"/>
          </a:p>
        </p:txBody>
      </p:sp>
      <p:sp>
        <p:nvSpPr>
          <p:cNvPr id="8" name="Rectangle 7"/>
          <p:cNvSpPr/>
          <p:nvPr userDrawn="1"/>
        </p:nvSpPr>
        <p:spPr>
          <a:xfrm>
            <a:off x="9348588" y="3700775"/>
            <a:ext cx="2411412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Image du tex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’image 6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/>
              <a:t>Insérez ou glissez-déplacez votre photo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5118100" y="1869795"/>
            <a:ext cx="6641900" cy="1124345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rtlCol="0"/>
          <a:lstStyle>
            <a:lvl1pPr algn="l">
              <a:defRPr sz="48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 dirty="0"/>
              <a:t>Cliquez pour modifier le titre de la page</a:t>
            </a:r>
          </a:p>
        </p:txBody>
      </p:sp>
      <p:sp>
        <p:nvSpPr>
          <p:cNvPr id="10" name="Sous-titre 2"/>
          <p:cNvSpPr>
            <a:spLocks noGrp="1"/>
          </p:cNvSpPr>
          <p:nvPr>
            <p:ph type="body" sz="quarter" idx="32" hasCustomPrompt="1"/>
          </p:nvPr>
        </p:nvSpPr>
        <p:spPr>
          <a:xfrm>
            <a:off x="5118334" y="2994141"/>
            <a:ext cx="6641626" cy="590155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6288000" y="3763648"/>
            <a:ext cx="5472000" cy="2428351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t>‹#›</a:t>
            </a:fld>
            <a:endParaRPr lang="fr-FR" noProof="0"/>
          </a:p>
        </p:txBody>
      </p:sp>
      <p:sp>
        <p:nvSpPr>
          <p:cNvPr id="8" name="Rectangle 7"/>
          <p:cNvSpPr/>
          <p:nvPr userDrawn="1"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Cliquez pour modifier le titre de la page</a:t>
            </a:r>
          </a:p>
        </p:txBody>
      </p:sp>
      <p:sp>
        <p:nvSpPr>
          <p:cNvPr id="9" name="Sous-titre 2"/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e comparaison gauche 1"/>
          <p:cNvSpPr>
            <a:spLocks noGrp="1"/>
          </p:cNvSpPr>
          <p:nvPr>
            <p:ph type="body" idx="1" hasCustomPrompt="1"/>
          </p:nvPr>
        </p:nvSpPr>
        <p:spPr>
          <a:xfrm>
            <a:off x="432000" y="1515834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u contenu 2"/>
          <p:cNvSpPr>
            <a:spLocks noGrp="1"/>
          </p:cNvSpPr>
          <p:nvPr>
            <p:ph sz="half" idx="2" hasCustomPrompt="1"/>
          </p:nvPr>
        </p:nvSpPr>
        <p:spPr>
          <a:xfrm>
            <a:off x="432000" y="2023668"/>
            <a:ext cx="5472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2" name="Espace réservé de comparaison gauche 2"/>
          <p:cNvSpPr>
            <a:spLocks noGrp="1"/>
          </p:cNvSpPr>
          <p:nvPr>
            <p:ph type="body" sz="quarter" idx="13" hasCustomPrompt="1"/>
          </p:nvPr>
        </p:nvSpPr>
        <p:spPr>
          <a:xfrm>
            <a:off x="6300000" y="1516359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8" name="Espace réservé du texte 4"/>
          <p:cNvSpPr>
            <a:spLocks noGrp="1"/>
          </p:cNvSpPr>
          <p:nvPr>
            <p:ph type="body" sz="quarter" idx="12" hasCustomPrompt="1"/>
          </p:nvPr>
        </p:nvSpPr>
        <p:spPr>
          <a:xfrm>
            <a:off x="6299887" y="2020359"/>
            <a:ext cx="5472113" cy="4170891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t>‹#›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n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’image 6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6371350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/>
              <a:t>Insérez ou glissez-déplacez votre photo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6096000" y="5359400"/>
            <a:ext cx="5664000" cy="565899"/>
          </a:xfrm>
          <a:solidFill>
            <a:schemeClr val="tx1"/>
          </a:solidFill>
        </p:spPr>
        <p:txBody>
          <a:bodyPr lIns="180000" tIns="180000" rIns="180000" bIns="180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Entrez votre légende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t>‹#›</a:t>
            </a:fld>
            <a:endParaRPr lang="fr-FR" noProof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rci de votre atten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Espace réservé d’image 4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102" cy="6804025"/>
          </a:xfrm>
          <a:solidFill>
            <a:schemeClr val="bg1">
              <a:lumMod val="85000"/>
            </a:schemeClr>
          </a:solidFill>
        </p:spPr>
        <p:txBody>
          <a:bodyPr tIns="0"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 dirty="0"/>
              <a:t>Insérez ou glissez-déplacez votre photo ici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8458200" y="2798354"/>
            <a:ext cx="3733800" cy="1013684"/>
          </a:xfrm>
          <a:solidFill>
            <a:schemeClr val="bg1"/>
          </a:solidFill>
        </p:spPr>
        <p:txBody>
          <a:bodyPr vert="horz" lIns="108000" tIns="108000" rIns="252000" bIns="180000" rtlCol="0" anchor="t">
            <a:noAutofit/>
          </a:bodyPr>
          <a:lstStyle>
            <a:lvl1pPr algn="r">
              <a:lnSpc>
                <a:spcPct val="70000"/>
              </a:lnSpc>
              <a:defRPr lang="en-ZA" sz="4000" b="1" spc="-300" dirty="0"/>
            </a:lvl1pPr>
          </a:lstStyle>
          <a:p>
            <a:pPr lvl="0" algn="r" rtl="0"/>
            <a:r>
              <a:rPr lang="fr-FR" noProof="0" dirty="0"/>
              <a:t>Merci de votre attention</a:t>
            </a:r>
          </a:p>
        </p:txBody>
      </p:sp>
      <p:sp>
        <p:nvSpPr>
          <p:cNvPr id="9" name="Espace réservé du texte 5"/>
          <p:cNvSpPr>
            <a:spLocks noGrp="1"/>
          </p:cNvSpPr>
          <p:nvPr>
            <p:ph type="body" sz="quarter" idx="15" hasCustomPrompt="1"/>
          </p:nvPr>
        </p:nvSpPr>
        <p:spPr>
          <a:xfrm>
            <a:off x="8458200" y="3957705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Nom complet</a:t>
            </a:r>
          </a:p>
        </p:txBody>
      </p:sp>
      <p:sp>
        <p:nvSpPr>
          <p:cNvPr id="10" name="Espace réservé du texte 6"/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306722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Numéro de téléphone</a:t>
            </a:r>
          </a:p>
        </p:txBody>
      </p:sp>
      <p:sp>
        <p:nvSpPr>
          <p:cNvPr id="11" name="Espace réservé du texte 7"/>
          <p:cNvSpPr>
            <a:spLocks noGrp="1"/>
          </p:cNvSpPr>
          <p:nvPr>
            <p:ph type="body" sz="quarter" idx="17" hasCustomPrompt="1"/>
          </p:nvPr>
        </p:nvSpPr>
        <p:spPr>
          <a:xfrm>
            <a:off x="8458200" y="4655739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Poignée E-mail ou Réseaux sociaux</a:t>
            </a:r>
          </a:p>
        </p:txBody>
      </p:sp>
      <p:sp>
        <p:nvSpPr>
          <p:cNvPr id="12" name="Espace réservé du texte 8"/>
          <p:cNvSpPr>
            <a:spLocks noGrp="1"/>
          </p:cNvSpPr>
          <p:nvPr>
            <p:ph type="body" sz="quarter" idx="18" hasCustomPrompt="1"/>
          </p:nvPr>
        </p:nvSpPr>
        <p:spPr>
          <a:xfrm>
            <a:off x="8458200" y="5004756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Site web de l’entreprise</a:t>
            </a:r>
          </a:p>
        </p:txBody>
      </p:sp>
      <p:sp>
        <p:nvSpPr>
          <p:cNvPr id="15" name="Rectangle 14"/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4" name="Rectangle 13"/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3" name="Rectangle 12"/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8" name="Rectangle 7"/>
          <p:cNvSpPr/>
          <p:nvPr userDrawn="1"/>
        </p:nvSpPr>
        <p:spPr>
          <a:xfrm>
            <a:off x="8458200" y="2685912"/>
            <a:ext cx="3733800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t>‹#›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Cliquez pour modifier le titre de la page</a:t>
            </a:r>
          </a:p>
        </p:txBody>
      </p:sp>
      <p:sp>
        <p:nvSpPr>
          <p:cNvPr id="7" name="Sous-titre 2"/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t>‹#›</a:t>
            </a:fld>
            <a:endParaRPr lang="fr-FR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780101" y="6371351"/>
            <a:ext cx="1979897" cy="431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8" name="Rectangle 27"/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1" name="Forme libre : Forme 30"/>
          <p:cNvSpPr/>
          <p:nvPr userDrawn="1"/>
        </p:nvSpPr>
        <p:spPr>
          <a:xfrm>
            <a:off x="0" y="6371351"/>
            <a:ext cx="9780102" cy="432000"/>
          </a:xfrm>
          <a:custGeom>
            <a:avLst/>
            <a:gdLst>
              <a:gd name="connsiteX0" fmla="*/ 0 w 9780102"/>
              <a:gd name="connsiteY0" fmla="*/ 0 h 432000"/>
              <a:gd name="connsiteX1" fmla="*/ 9780102 w 9780102"/>
              <a:gd name="connsiteY1" fmla="*/ 0 h 432000"/>
              <a:gd name="connsiteX2" fmla="*/ 9780102 w 9780102"/>
              <a:gd name="connsiteY2" fmla="*/ 432000 h 432000"/>
              <a:gd name="connsiteX3" fmla="*/ 0 w 9780102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fr-FR" noProof="0"/>
              <a:t>Cliquez pour modifier le titre de la page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fld id="{19B51A1E-902D-48AF-9020-955120F399B6}" type="slidenum">
              <a:rPr lang="fr-FR" noProof="0" smtClean="0"/>
              <a:t>‹#›</a:t>
            </a:fld>
            <a:endParaRPr lang="fr-FR" noProof="0"/>
          </a:p>
        </p:txBody>
      </p:sp>
      <p:sp>
        <p:nvSpPr>
          <p:cNvPr id="4" name="Zone de texte 3"/>
          <p:cNvSpPr txBox="1"/>
          <p:nvPr userDrawn="1"/>
        </p:nvSpPr>
        <p:spPr>
          <a:xfrm>
            <a:off x="9869374" y="6380952"/>
            <a:ext cx="1801350" cy="353930"/>
          </a:xfrm>
          <a:prstGeom prst="rect">
            <a:avLst/>
          </a:prstGeom>
          <a:noFill/>
        </p:spPr>
        <p:txBody>
          <a:bodyPr wrap="square" tIns="108000" bIns="0" rtlCol="0" anchor="ctr">
            <a:spAutoFit/>
          </a:bodyPr>
          <a:lstStyle/>
          <a:p>
            <a:pPr algn="ctr" rtl="0">
              <a:lnSpc>
                <a:spcPts val="1000"/>
              </a:lnSpc>
            </a:pPr>
            <a:r>
              <a:rPr lang="fr-FR" sz="1200" b="1" i="0" spc="-100" noProof="0" dirty="0">
                <a:solidFill>
                  <a:schemeClr val="accent1"/>
                </a:solidFill>
                <a:latin typeface="+mj-lt"/>
              </a:rPr>
              <a:t>Ramaqs  Consulting</a:t>
            </a:r>
            <a:r>
              <a:rPr lang="fr-FR" sz="900" b="1" i="0" spc="-100" noProof="0" dirty="0">
                <a:solidFill>
                  <a:schemeClr val="accent1"/>
                </a:solidFill>
                <a:latin typeface="+mj-lt"/>
              </a:rPr>
              <a:t> </a:t>
            </a:r>
            <a:br>
              <a:rPr lang="fr-FR" sz="1600" b="1" i="0" spc="-100" baseline="0" noProof="0" dirty="0">
                <a:solidFill>
                  <a:schemeClr val="accent1"/>
                </a:solidFill>
                <a:latin typeface="+mj-lt"/>
              </a:rPr>
            </a:br>
            <a:r>
              <a:rPr lang="fr-FR" sz="700" b="0" i="0" spc="14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dreams, our challenge</a:t>
            </a:r>
            <a:endParaRPr lang="fr-FR" sz="1200" b="0" i="0" spc="140" noProof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9" name="Rectangle 28"/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cxnSp>
        <p:nvCxnSpPr>
          <p:cNvPr id="18" name="Connecteur droit 17"/>
          <p:cNvCxnSpPr/>
          <p:nvPr userDrawn="1"/>
        </p:nvCxnSpPr>
        <p:spPr>
          <a:xfrm flipH="1">
            <a:off x="1" y="6371351"/>
            <a:ext cx="12191999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1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0.jpe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11" Type="http://schemas.microsoft.com/office/2007/relationships/hdphoto" Target="../media/hdphoto1.wdp"/><Relationship Id="rId5" Type="http://schemas.openxmlformats.org/officeDocument/2006/relationships/image" Target="../media/image16.svg"/><Relationship Id="rId10" Type="http://schemas.openxmlformats.org/officeDocument/2006/relationships/image" Target="../media/image1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1467" y="0"/>
            <a:ext cx="1170533" cy="877900"/>
          </a:xfrm>
          <a:prstGeom prst="rect">
            <a:avLst/>
          </a:prstGeom>
        </p:spPr>
      </p:pic>
      <p:sp>
        <p:nvSpPr>
          <p:cNvPr id="8" name="Zone de texte 3"/>
          <p:cNvSpPr txBox="1"/>
          <p:nvPr/>
        </p:nvSpPr>
        <p:spPr>
          <a:xfrm>
            <a:off x="10166634" y="3873920"/>
            <a:ext cx="2019064" cy="356815"/>
          </a:xfrm>
          <a:prstGeom prst="rect">
            <a:avLst/>
          </a:prstGeom>
          <a:noFill/>
        </p:spPr>
        <p:txBody>
          <a:bodyPr wrap="square" tIns="108000" bIns="0" rtlCol="0" anchor="ctr">
            <a:spAutoFit/>
          </a:bodyPr>
          <a:lstStyle/>
          <a:p>
            <a:pPr algn="ctr" rtl="0">
              <a:lnSpc>
                <a:spcPts val="1000"/>
              </a:lnSpc>
            </a:pPr>
            <a:r>
              <a:rPr lang="fr-FR" sz="1400" b="1" i="0" spc="-100" noProof="0" dirty="0">
                <a:solidFill>
                  <a:schemeClr val="accent1"/>
                </a:solidFill>
                <a:latin typeface="+mj-lt"/>
              </a:rPr>
              <a:t>Ramaqs  Consulting</a:t>
            </a:r>
            <a:r>
              <a:rPr lang="fr-FR" sz="1000" b="1" i="0" spc="-100" noProof="0" dirty="0">
                <a:solidFill>
                  <a:schemeClr val="accent1"/>
                </a:solidFill>
                <a:latin typeface="+mj-lt"/>
              </a:rPr>
              <a:t> </a:t>
            </a:r>
            <a:br>
              <a:rPr lang="fr-FR" b="1" i="0" spc="-100" baseline="0" noProof="0" dirty="0">
                <a:solidFill>
                  <a:schemeClr val="accent1"/>
                </a:solidFill>
                <a:latin typeface="+mj-lt"/>
              </a:rPr>
            </a:br>
            <a:r>
              <a:rPr lang="fr-FR" sz="800" b="0" i="0" spc="14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dreams, our challenge</a:t>
            </a:r>
            <a:endParaRPr lang="fr-FR" sz="1400" b="0" i="0" spc="140" noProof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Image 16" descr="Le rôle de l'IA dans la gestion et l'optimisation de l'énergie - KnowHow">
            <a:extLst>
              <a:ext uri="{FF2B5EF4-FFF2-40B4-BE49-F238E27FC236}">
                <a16:creationId xmlns:a16="http://schemas.microsoft.com/office/drawing/2014/main" id="{05A12981-E7A6-A0C7-043A-D8826AB127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1" y="5438"/>
            <a:ext cx="8145235" cy="6847124"/>
          </a:xfrm>
          <a:prstGeom prst="rect">
            <a:avLst/>
          </a:prstGeom>
        </p:spPr>
      </p:pic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5622471" y="3807327"/>
            <a:ext cx="4539117" cy="689778"/>
          </a:xfrm>
        </p:spPr>
        <p:txBody>
          <a:bodyPr vert="horz" lIns="180000" tIns="180000" rIns="180000" bIns="180000" rtlCol="0" anchor="t">
            <a:noAutofit/>
          </a:bodyPr>
          <a:lstStyle/>
          <a:p>
            <a:pPr>
              <a:defRPr/>
            </a:pPr>
            <a:r>
              <a:rPr lang="fr-FR" b="1" dirty="0">
                <a:ea typeface="+mn-lt"/>
                <a:cs typeface="+mn-lt"/>
              </a:rPr>
              <a:t>L'intelligence Artificiel au service de votre performance énergétique</a:t>
            </a:r>
            <a:endParaRPr lang="fr-FR" sz="2000" b="1" dirty="0"/>
          </a:p>
        </p:txBody>
      </p:sp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5622471" y="2796961"/>
            <a:ext cx="6569529" cy="1010366"/>
          </a:xfrm>
        </p:spPr>
        <p:txBody>
          <a:bodyPr tIns="216000" rtlCol="0"/>
          <a:lstStyle/>
          <a:p>
            <a:r>
              <a:rPr lang="fr-FR" sz="6000">
                <a:solidFill>
                  <a:srgbClr val="C00000"/>
                </a:solidFill>
                <a:latin typeface="Lucida Sans Typewriter"/>
              </a:rPr>
              <a:t>ENERGY.AI</a:t>
            </a:r>
            <a:endParaRPr lang="en-US" sz="6000">
              <a:solidFill>
                <a:srgbClr val="C00000"/>
              </a:solidFill>
              <a:latin typeface="Lucida Sans Typewrite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4" descr="Texto, Carta&#10;&#10;Descripción generada automáticament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752" y="1748251"/>
            <a:ext cx="5654586" cy="210439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2000" y="432000"/>
            <a:ext cx="1925306" cy="432000"/>
          </a:xfrm>
        </p:spPr>
        <p:txBody>
          <a:bodyPr rtlCol="0"/>
          <a:lstStyle/>
          <a:p>
            <a:pPr rtl="0"/>
            <a:r>
              <a:rPr lang="fr-FR" dirty="0"/>
              <a:t>Références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fr-FR" smtClean="0"/>
              <a:t>10</a:t>
            </a:fld>
            <a:endParaRPr lang="fr-FR" dirty="0"/>
          </a:p>
        </p:txBody>
      </p:sp>
      <p:sp>
        <p:nvSpPr>
          <p:cNvPr id="10" name="Rectangle 11" descr="Bloc d’accentuation gauche"/>
          <p:cNvSpPr/>
          <p:nvPr/>
        </p:nvSpPr>
        <p:spPr>
          <a:xfrm>
            <a:off x="426000" y="847288"/>
            <a:ext cx="1813861" cy="1006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/>
          </a:p>
        </p:txBody>
      </p:sp>
      <p:sp>
        <p:nvSpPr>
          <p:cNvPr id="12" name="object 2"/>
          <p:cNvSpPr txBox="1"/>
          <p:nvPr/>
        </p:nvSpPr>
        <p:spPr>
          <a:xfrm>
            <a:off x="3650498" y="1094485"/>
            <a:ext cx="4599305" cy="319959"/>
          </a:xfrm>
          <a:prstGeom prst="rect">
            <a:avLst/>
          </a:prstGeom>
        </p:spPr>
        <p:txBody>
          <a:bodyPr vert="horz" wrap="square" lIns="0" tIns="12065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2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/>
                <a:ea typeface="+mj-ea"/>
                <a:cs typeface="Trebuchet MS" panose="020B0603020202020204"/>
              </a:rPr>
              <a:t>Il nous font confiance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6519" y="3852642"/>
            <a:ext cx="5119481" cy="2066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7871" y="3865563"/>
            <a:ext cx="4949939" cy="119611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2397" y="1851572"/>
            <a:ext cx="4747753" cy="184761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1467" y="0"/>
            <a:ext cx="1170533" cy="8779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L'intelligence artificielle au service de l'énergie renouvelable - Unimagec">
            <a:extLst>
              <a:ext uri="{FF2B5EF4-FFF2-40B4-BE49-F238E27FC236}">
                <a16:creationId xmlns:a16="http://schemas.microsoft.com/office/drawing/2014/main" id="{E7E6E851-B71A-1E12-0CDD-F87259E347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3" y="5154"/>
            <a:ext cx="8471805" cy="4602514"/>
          </a:xfrm>
          <a:prstGeom prst="rect">
            <a:avLst/>
          </a:prstGeom>
        </p:spPr>
      </p:pic>
      <p:sp>
        <p:nvSpPr>
          <p:cNvPr id="14" name="Titre 13"/>
          <p:cNvSpPr>
            <a:spLocks noGrp="1"/>
          </p:cNvSpPr>
          <p:nvPr>
            <p:ph type="ctrTitle"/>
          </p:nvPr>
        </p:nvSpPr>
        <p:spPr>
          <a:xfrm>
            <a:off x="8479368" y="2814257"/>
            <a:ext cx="3712631" cy="571996"/>
          </a:xfrm>
        </p:spPr>
        <p:txBody>
          <a:bodyPr tIns="108000" rtlCol="0"/>
          <a:lstStyle/>
          <a:p>
            <a:pPr rtl="0">
              <a:lnSpc>
                <a:spcPct val="70000"/>
              </a:lnSpc>
            </a:pPr>
            <a:r>
              <a:rPr lang="fr-FR" sz="4000" dirty="0"/>
              <a:t>Contact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6"/>
          </p:nvPr>
        </p:nvSpPr>
        <p:spPr>
          <a:xfrm>
            <a:off x="8479368" y="3389208"/>
            <a:ext cx="3495060" cy="439263"/>
          </a:xfrm>
        </p:spPr>
        <p:txBody>
          <a:bodyPr rtlCol="0"/>
          <a:lstStyle/>
          <a:p>
            <a:r>
              <a:rPr lang="en-US" dirty="0"/>
              <a:t>+</a:t>
            </a:r>
            <a:r>
              <a:rPr lang="en-US" b="1" dirty="0">
                <a:cs typeface="Calibri" panose="020F0502020204030204"/>
              </a:rPr>
              <a:t>212 660 737405</a:t>
            </a:r>
            <a:endParaRPr lang="fr-FR" dirty="0"/>
          </a:p>
        </p:txBody>
      </p:sp>
      <p:pic>
        <p:nvPicPr>
          <p:cNvPr id="10" name="Graphisme 9" descr="Smartphone" title="Icône - Numéro de téléphone du présentateur"/>
          <p:cNvPicPr>
            <a:picLocks noChangeAspect="1"/>
          </p:cNvPicPr>
          <p:nvPr/>
        </p:nvPicPr>
        <p:blipFill>
          <a:blip r:embed="rId4" cstate="screen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973100" y="3478979"/>
            <a:ext cx="218900" cy="218900"/>
          </a:xfrm>
          <a:prstGeom prst="rect">
            <a:avLst/>
          </a:prstGeom>
        </p:spPr>
      </p:pic>
      <p:sp>
        <p:nvSpPr>
          <p:cNvPr id="6" name="Espace réservé du texte 5"/>
          <p:cNvSpPr>
            <a:spLocks noGrp="1"/>
          </p:cNvSpPr>
          <p:nvPr>
            <p:ph type="body" sz="quarter" idx="17"/>
          </p:nvPr>
        </p:nvSpPr>
        <p:spPr>
          <a:xfrm>
            <a:off x="8479366" y="3826615"/>
            <a:ext cx="3495061" cy="303193"/>
          </a:xfrm>
        </p:spPr>
        <p:txBody>
          <a:bodyPr rtlCol="0"/>
          <a:lstStyle/>
          <a:p>
            <a:pPr marL="33020" lvl="0">
              <a:defRPr/>
            </a:pPr>
            <a:r>
              <a:rPr lang="en-US" b="1" dirty="0">
                <a:cs typeface="Calibri" panose="020F0502020204030204"/>
              </a:rPr>
              <a:t>contact@ramaqs.com</a:t>
            </a:r>
          </a:p>
        </p:txBody>
      </p:sp>
      <p:pic>
        <p:nvPicPr>
          <p:cNvPr id="9" name="Graphisme 8" descr="Enveloppe" title="Icône - Adresse e-mail du présentateur"/>
          <p:cNvPicPr>
            <a:picLocks noChangeAspect="1"/>
          </p:cNvPicPr>
          <p:nvPr/>
        </p:nvPicPr>
        <p:blipFill>
          <a:blip r:embed="rId6" cstate="screen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973100" y="3828905"/>
            <a:ext cx="218900" cy="218900"/>
          </a:xfrm>
          <a:prstGeom prst="rect">
            <a:avLst/>
          </a:prstGeom>
        </p:spPr>
      </p:pic>
      <p:sp>
        <p:nvSpPr>
          <p:cNvPr id="16" name="Espace réservé du texte 15"/>
          <p:cNvSpPr>
            <a:spLocks noGrp="1"/>
          </p:cNvSpPr>
          <p:nvPr>
            <p:ph type="body" sz="quarter" idx="18"/>
          </p:nvPr>
        </p:nvSpPr>
        <p:spPr>
          <a:xfrm>
            <a:off x="8479366" y="4146370"/>
            <a:ext cx="3495062" cy="248765"/>
          </a:xfrm>
        </p:spPr>
        <p:txBody>
          <a:bodyPr rtlCol="0"/>
          <a:lstStyle/>
          <a:p>
            <a:pPr marL="33020" lvl="0">
              <a:defRPr/>
            </a:pPr>
            <a:r>
              <a:rPr lang="en-US" b="1" dirty="0">
                <a:cs typeface="Calibri" panose="020F0502020204030204"/>
              </a:rPr>
              <a:t>www.ramaqs.com</a:t>
            </a:r>
          </a:p>
        </p:txBody>
      </p:sp>
      <p:pic>
        <p:nvPicPr>
          <p:cNvPr id="11" name="Graphisme 10" descr="Lien"/>
          <p:cNvPicPr>
            <a:picLocks noChangeAspect="1"/>
          </p:cNvPicPr>
          <p:nvPr/>
        </p:nvPicPr>
        <p:blipFill>
          <a:blip r:embed="rId8" cstate="screen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947214" y="4171660"/>
            <a:ext cx="244786" cy="244786"/>
          </a:xfrm>
          <a:prstGeom prst="rect">
            <a:avLst/>
          </a:prstGeom>
        </p:spPr>
      </p:pic>
      <p:sp>
        <p:nvSpPr>
          <p:cNvPr id="12" name="Espace réservé du numéro de diapositive 11"/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smtClean="0"/>
              <a:t>11</a:t>
            </a:fld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8719079" y="955245"/>
            <a:ext cx="3433665" cy="123110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endParaRPr lang="en-US" sz="2000" b="1" cap="all" dirty="0">
              <a:solidFill>
                <a:srgbClr val="C00000"/>
              </a:solidFill>
              <a:latin typeface="Algerian" panose="04020705040A02060702" pitchFamily="82" charset="0"/>
              <a:cs typeface="Mongolian Baiti" panose="03000500000000000000" pitchFamily="66" charset="0"/>
            </a:endParaRPr>
          </a:p>
          <a:p>
            <a:pPr algn="ctr"/>
            <a:r>
              <a:rPr lang="fr-FR" b="1" i="1" dirty="0">
                <a:latin typeface="Candara"/>
                <a:ea typeface="Calibri"/>
                <a:cs typeface="Calibri"/>
              </a:rPr>
              <a:t>Optimiser</a:t>
            </a:r>
            <a:r>
              <a:rPr lang="fr-FR" b="1" i="1" dirty="0">
                <a:ea typeface="Calibri"/>
                <a:cs typeface="Calibri"/>
              </a:rPr>
              <a:t> votre performance énergétique</a:t>
            </a:r>
            <a:r>
              <a:rPr lang="fr-FR" b="1" i="1" dirty="0"/>
              <a:t> à l'ère digitale.</a:t>
            </a:r>
            <a:endParaRPr lang="fr-FR" dirty="0"/>
          </a:p>
          <a:p>
            <a:pPr algn="ctr"/>
            <a:endParaRPr lang="fr-FR" i="1" dirty="0"/>
          </a:p>
        </p:txBody>
      </p:sp>
      <p:sp>
        <p:nvSpPr>
          <p:cNvPr id="26" name="Rectangle 25"/>
          <p:cNvSpPr/>
          <p:nvPr/>
        </p:nvSpPr>
        <p:spPr>
          <a:xfrm>
            <a:off x="8803493" y="4966657"/>
            <a:ext cx="3266114" cy="95410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fr-FR" sz="1400" i="1" dirty="0">
                <a:latin typeface="Candara"/>
                <a:ea typeface="Calibri"/>
                <a:cs typeface="Calibri"/>
              </a:rPr>
              <a:t>Contactez nos experts pour une démonstration et découvrez comment optimiser votre performance énergétique avec </a:t>
            </a:r>
            <a:r>
              <a:rPr lang="fr-FR" sz="1400" b="1" i="1" dirty="0">
                <a:latin typeface="Candara"/>
                <a:ea typeface="Calibri"/>
                <a:cs typeface="Calibri"/>
              </a:rPr>
              <a:t>ENERGY.AI</a:t>
            </a:r>
            <a:endParaRPr lang="fr-FR" sz="2000" b="1" dirty="0"/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1467" y="0"/>
            <a:ext cx="1170533" cy="8779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67F95953-4501-054E-9B49-30DCEF3419F3}"/>
              </a:ext>
            </a:extLst>
          </p:cNvPr>
          <p:cNvSpPr txBox="1"/>
          <p:nvPr/>
        </p:nvSpPr>
        <p:spPr>
          <a:xfrm>
            <a:off x="1" y="3428999"/>
            <a:ext cx="8477247" cy="3323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0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Laissez nous vous faire découvrir comment </a:t>
            </a:r>
            <a:r>
              <a:rPr lang="fr-FR" sz="20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ENERGY.AI</a:t>
            </a:r>
            <a:r>
              <a:rPr lang="fr-FR" sz="20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peut transformer votre </a:t>
            </a:r>
            <a:r>
              <a:rPr lang="fr-FR" sz="20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performance énergétique</a:t>
            </a:r>
            <a:r>
              <a:rPr lang="fr-FR" sz="20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:</a:t>
            </a:r>
            <a:endParaRPr lang="fr-FR" sz="2000" dirty="0">
              <a:solidFill>
                <a:srgbClr val="FFFF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fr-FR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Audit gratuit</a:t>
            </a:r>
            <a:endParaRPr lang="fr-FR" sz="1600">
              <a:solidFill>
                <a:srgbClr val="FFFF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fr-FR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Démonstration personnalisée</a:t>
            </a:r>
            <a:endParaRPr lang="fr-FR" sz="1600">
              <a:solidFill>
                <a:srgbClr val="FFFF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fr-FR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POC sur site</a:t>
            </a:r>
            <a:endParaRPr lang="fr-FR" sz="1600">
              <a:solidFill>
                <a:srgbClr val="FFFF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fr-FR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Déploiement progressif</a:t>
            </a:r>
            <a:endParaRPr lang="fr-FR" sz="1600">
              <a:solidFill>
                <a:srgbClr val="FFFFFF"/>
              </a:solidFill>
            </a:endParaRPr>
          </a:p>
          <a:p>
            <a:endParaRPr lang="fr-FR" dirty="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  <a:p>
            <a:r>
              <a:rPr lang="fr-FR" sz="24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Engagement qualité de notre part</a:t>
            </a:r>
            <a:r>
              <a:rPr lang="fr-FR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:</a:t>
            </a:r>
            <a:endParaRPr lang="fr-FR" sz="2400" dirty="0">
              <a:solidFill>
                <a:srgbClr val="FFFF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fr-FR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Disponibilité 99,9%</a:t>
            </a:r>
            <a:endParaRPr lang="fr-FR" sz="1600">
              <a:solidFill>
                <a:srgbClr val="FFFF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fr-FR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Données sécurisées</a:t>
            </a:r>
            <a:endParaRPr lang="fr-FR" sz="1600">
              <a:solidFill>
                <a:srgbClr val="FFFF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fr-FR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Support réactif</a:t>
            </a:r>
            <a:endParaRPr lang="fr-FR" sz="1600">
              <a:solidFill>
                <a:srgbClr val="FFFF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fr-FR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Résultats garantis</a:t>
            </a:r>
            <a:endParaRPr lang="fr-FR" sz="16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2000" y="432000"/>
            <a:ext cx="6061076" cy="432000"/>
          </a:xfrm>
        </p:spPr>
        <p:txBody>
          <a:bodyPr rtlCol="0"/>
          <a:lstStyle/>
          <a:p>
            <a:pPr rtl="0"/>
            <a:r>
              <a:rPr lang="fr-FR" dirty="0"/>
              <a:t>Sommaire</a:t>
            </a:r>
          </a:p>
        </p:txBody>
      </p:sp>
      <p:sp>
        <p:nvSpPr>
          <p:cNvPr id="12" name="Rectangle 11" descr="Bloc d’accentuation gauche"/>
          <p:cNvSpPr/>
          <p:nvPr/>
        </p:nvSpPr>
        <p:spPr>
          <a:xfrm>
            <a:off x="432000" y="1011834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fr-FR" smtClean="0"/>
              <a:t>2</a:t>
            </a:fld>
            <a:endParaRPr lang="fr-FR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1467" y="0"/>
            <a:ext cx="1170533" cy="87790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5232480" y="1458493"/>
            <a:ext cx="3089399" cy="4110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defRPr/>
            </a:pPr>
            <a:r>
              <a:rPr lang="fr-FR" b="1" dirty="0">
                <a:solidFill>
                  <a:schemeClr val="bg1"/>
                </a:solidFill>
                <a:latin typeface="Calibri" panose="020F0502020204030204"/>
              </a:rPr>
              <a:t>Votre Besoin</a:t>
            </a:r>
            <a:endParaRPr lang="fr-FR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ook Antiqua" panose="0204060205030503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232480" y="1998324"/>
            <a:ext cx="3089399" cy="4110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Notre solution</a:t>
            </a:r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5232481" y="2576905"/>
            <a:ext cx="3089398" cy="4110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Fonctionnalités </a:t>
            </a:r>
            <a:r>
              <a:rPr lang="fr-FR" b="1" dirty="0">
                <a:solidFill>
                  <a:schemeClr val="bg1"/>
                </a:solidFill>
                <a:latin typeface="Calibri" panose="020F0502020204030204"/>
              </a:rPr>
              <a:t>Principales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232481" y="4305094"/>
            <a:ext cx="3089398" cy="4110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Nos offres </a:t>
            </a:r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5232480" y="4885745"/>
            <a:ext cx="3089397" cy="4110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Notre accompagnement</a:t>
            </a:r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5232479" y="5411968"/>
            <a:ext cx="3089397" cy="4110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Références</a:t>
            </a:r>
            <a:endParaRPr lang="fr-FR"/>
          </a:p>
        </p:txBody>
      </p:sp>
      <p:sp>
        <p:nvSpPr>
          <p:cNvPr id="29" name="Arc 28"/>
          <p:cNvSpPr/>
          <p:nvPr/>
        </p:nvSpPr>
        <p:spPr>
          <a:xfrm rot="3960000">
            <a:off x="-3738275" y="-910205"/>
            <a:ext cx="8962419" cy="8025097"/>
          </a:xfrm>
          <a:prstGeom prst="arc">
            <a:avLst>
              <a:gd name="adj1" fmla="val 16200000"/>
              <a:gd name="adj2" fmla="val 19898012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1425712" y="3106072"/>
            <a:ext cx="3372717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3600" dirty="0">
                <a:solidFill>
                  <a:srgbClr val="C00000"/>
                </a:solidFill>
                <a:latin typeface="Lucida Sans Typewriter"/>
              </a:rPr>
              <a:t>ENERGY.AI</a:t>
            </a:r>
            <a:endParaRPr lang="fr-FR" sz="3200" dirty="0">
              <a:solidFill>
                <a:srgbClr val="C00000"/>
              </a:solidFill>
              <a:latin typeface="Lucida Sans Typewriter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520CB0D-EADF-AEE2-479F-2D678FE1D36A}"/>
              </a:ext>
            </a:extLst>
          </p:cNvPr>
          <p:cNvSpPr/>
          <p:nvPr/>
        </p:nvSpPr>
        <p:spPr>
          <a:xfrm>
            <a:off x="5232480" y="3736615"/>
            <a:ext cx="3089398" cy="4110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defRPr/>
            </a:pPr>
            <a:r>
              <a:rPr lang="fr-FR" b="1" dirty="0">
                <a:solidFill>
                  <a:schemeClr val="bg1"/>
                </a:solidFill>
                <a:latin typeface="Calibri" panose="020F0502020204030204"/>
              </a:rPr>
              <a:t>Nos Modules 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0EE477-A8B6-E6D3-2720-C809A0161C42}"/>
              </a:ext>
            </a:extLst>
          </p:cNvPr>
          <p:cNvSpPr/>
          <p:nvPr/>
        </p:nvSpPr>
        <p:spPr>
          <a:xfrm>
            <a:off x="5232480" y="3148405"/>
            <a:ext cx="3089398" cy="4110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Bénéfices</a:t>
            </a:r>
            <a:r>
              <a:rPr lang="fr-FR" b="1" dirty="0">
                <a:solidFill>
                  <a:schemeClr val="bg1"/>
                </a:solidFill>
                <a:latin typeface="Calibri" panose="020F0502020204030204"/>
              </a:rPr>
              <a:t> clés</a:t>
            </a: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d’image 8" descr="Mains sur un téléphone portable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6362095" y="-1"/>
            <a:ext cx="5829905" cy="6371351"/>
          </a:xfrm>
        </p:spPr>
      </p:pic>
      <p:sp>
        <p:nvSpPr>
          <p:cNvPr id="20" name="Rectangle 19" descr="Bloc d’accentuation"/>
          <p:cNvSpPr/>
          <p:nvPr/>
        </p:nvSpPr>
        <p:spPr>
          <a:xfrm>
            <a:off x="9384874" y="3615504"/>
            <a:ext cx="2544459" cy="1873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8086" y="3802899"/>
            <a:ext cx="4781247" cy="985000"/>
          </a:xfrm>
        </p:spPr>
        <p:txBody>
          <a:bodyPr rtlCol="0"/>
          <a:lstStyle/>
          <a:p>
            <a:r>
              <a:rPr lang="fr-FR" sz="4800" dirty="0"/>
              <a:t>Votre Besoin 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32"/>
          </p:nvPr>
        </p:nvSpPr>
        <p:spPr>
          <a:xfrm>
            <a:off x="6579609" y="4799995"/>
            <a:ext cx="5349724" cy="694794"/>
          </a:xfrm>
        </p:spPr>
        <p:txBody>
          <a:bodyPr vert="horz" lIns="180000" tIns="180000" rIns="180000" bIns="180000" rtlCol="0" anchor="t">
            <a:noAutofit/>
          </a:bodyPr>
          <a:lstStyle/>
          <a:p>
            <a:r>
              <a:rPr lang="fr-FR" sz="2400" dirty="0"/>
              <a:t>Les défis </a:t>
            </a:r>
            <a:r>
              <a:rPr lang="fr-FR" sz="2400" dirty="0">
                <a:ea typeface="+mn-lt"/>
                <a:cs typeface="+mn-lt"/>
              </a:rPr>
              <a:t>énergétiques des entreprises</a:t>
            </a:r>
            <a:endParaRPr lang="fr-FR" dirty="0">
              <a:ea typeface="+mn-lt"/>
              <a:cs typeface="+mn-lt"/>
            </a:endParaRPr>
          </a:p>
          <a:p>
            <a:endParaRPr lang="fr-FR"/>
          </a:p>
          <a:p>
            <a:pPr rtl="0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smtClean="0"/>
              <a:t>3</a:t>
            </a:fld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262668" y="2088212"/>
            <a:ext cx="6097345" cy="304698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fr-FR" sz="2400" dirty="0">
                <a:ea typeface="+mn-lt"/>
                <a:cs typeface="+mn-lt"/>
              </a:rPr>
              <a:t>Dans un contexte de transition énergétique et de hausse des coûts, les entreprises font face à des défis</a:t>
            </a:r>
            <a:r>
              <a:rPr lang="fr-FR" sz="2400" dirty="0"/>
              <a:t> majeures :</a:t>
            </a:r>
            <a:endParaRPr lang="fr-FR" sz="2000" dirty="0"/>
          </a:p>
          <a:p>
            <a:endParaRPr lang="fr-FR" sz="2400" dirty="0">
              <a:ea typeface="+mn-lt"/>
              <a:cs typeface="+mn-lt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2400" dirty="0">
                <a:ea typeface="+mn-lt"/>
                <a:cs typeface="+mn-lt"/>
              </a:rPr>
              <a:t> Maîtrise des coûts énergétiques</a:t>
            </a:r>
            <a:endParaRPr lang="en-US" sz="2400" dirty="0">
              <a:latin typeface="Candara"/>
              <a:ea typeface="Calibri"/>
              <a:cs typeface="Calibri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2400" dirty="0">
                <a:ea typeface="+mn-lt"/>
                <a:cs typeface="+mn-lt"/>
              </a:rPr>
              <a:t> Objectifs de décarbonation</a:t>
            </a:r>
            <a:endParaRPr lang="en-US" sz="20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2400" dirty="0">
                <a:ea typeface="+mn-lt"/>
                <a:cs typeface="+mn-lt"/>
              </a:rPr>
              <a:t> Conformité réglementaire</a:t>
            </a:r>
            <a:endParaRPr lang="en-US" sz="2000"/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2400" dirty="0">
                <a:ea typeface="+mn-lt"/>
                <a:cs typeface="+mn-lt"/>
              </a:rPr>
              <a:t> Performance environnementale</a:t>
            </a:r>
            <a:endParaRPr lang="en-US" sz="2400" dirty="0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1467" y="-2"/>
            <a:ext cx="1170533" cy="8779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pour une image  2" descr="Comment utiliser l'Intelligence Artificielle dans la Gestion de l'Énergie">
            <a:extLst>
              <a:ext uri="{FF2B5EF4-FFF2-40B4-BE49-F238E27FC236}">
                <a16:creationId xmlns:a16="http://schemas.microsoft.com/office/drawing/2014/main" id="{2496AB7A-0B68-98AD-BE44-B1A85054F68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23087" r="23087"/>
          <a:stretch/>
        </p:blipFill>
        <p:spPr/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FF219D6-EB39-9A06-54F8-51228A6F350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095800" y="4062186"/>
            <a:ext cx="5954485" cy="1332133"/>
          </a:xfrm>
        </p:spPr>
        <p:txBody>
          <a:bodyPr vert="horz" lIns="180000" tIns="180000" rIns="180000" bIns="180000" rtlCol="0" anchor="t">
            <a:noAutofit/>
          </a:bodyPr>
          <a:lstStyle/>
          <a:p>
            <a:pPr algn="l"/>
            <a:r>
              <a:rPr lang="fr-FR" sz="4000" b="1" dirty="0">
                <a:ea typeface="+mn-lt"/>
                <a:cs typeface="+mn-lt"/>
              </a:rPr>
              <a:t>ENERGY.AI</a:t>
            </a:r>
            <a:endParaRPr lang="fr-FR" sz="4000" dirty="0">
              <a:ea typeface="+mn-lt"/>
              <a:cs typeface="+mn-lt"/>
            </a:endParaRPr>
          </a:p>
          <a:p>
            <a:pPr algn="l"/>
            <a:r>
              <a:rPr lang="fr-FR" dirty="0">
                <a:ea typeface="+mn-lt"/>
                <a:cs typeface="+mn-lt"/>
              </a:rPr>
              <a:t>Une plateforme intelligente qui révolutionne la gestion de l'énergie en entreprise </a:t>
            </a:r>
            <a:endParaRPr lang="fr-FR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DD1A3310-0CAE-4C89-EC6E-F06A41624A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1974" y="1854214"/>
            <a:ext cx="5665523" cy="2660759"/>
          </a:xfrm>
        </p:spPr>
        <p:txBody>
          <a:bodyPr/>
          <a:lstStyle/>
          <a:p>
            <a:pPr marL="0" indent="0">
              <a:buNone/>
            </a:pPr>
            <a:r>
              <a:rPr lang="fr-FR" sz="2800" b="1" dirty="0">
                <a:latin typeface="Calibri"/>
                <a:ea typeface="Calibri"/>
                <a:cs typeface="Calibri"/>
              </a:rPr>
              <a:t>ENERGY.AI </a:t>
            </a:r>
            <a:r>
              <a:rPr lang="fr-FR" sz="2400" dirty="0">
                <a:latin typeface="Calibri"/>
                <a:ea typeface="Calibri"/>
                <a:cs typeface="Calibri"/>
              </a:rPr>
              <a:t>est une technologie de pointe pour l'optimisation énergétique</a:t>
            </a:r>
            <a:endParaRPr lang="fr-FR" sz="2400">
              <a:latin typeface="Candara"/>
              <a:ea typeface="Calibri"/>
              <a:cs typeface="Calibri"/>
            </a:endParaRPr>
          </a:p>
          <a:p>
            <a:pPr>
              <a:buNone/>
            </a:pPr>
            <a:r>
              <a:rPr lang="fr-FR" sz="2000" dirty="0">
                <a:latin typeface="Calibri"/>
                <a:ea typeface="Calibri"/>
                <a:cs typeface="Calibri"/>
              </a:rPr>
              <a:t>Notre solution exploite l'intelligence artificielle pour :</a:t>
            </a:r>
            <a:endParaRPr lang="fr-FR" sz="2000" dirty="0"/>
          </a:p>
          <a:p>
            <a:pPr lvl="1" indent="-266700">
              <a:buFont typeface="Courier New" panose="020B0604020202020204" pitchFamily="34" charset="0"/>
              <a:buChar char="o"/>
            </a:pPr>
            <a:r>
              <a:rPr lang="fr-FR" sz="2000" dirty="0">
                <a:latin typeface="Calibri"/>
                <a:ea typeface="Calibri"/>
                <a:cs typeface="Calibri"/>
              </a:rPr>
              <a:t>Analyser en temps réel les consommations</a:t>
            </a:r>
            <a:endParaRPr lang="fr-FR" sz="2000"/>
          </a:p>
          <a:p>
            <a:pPr lvl="1" indent="-266700">
              <a:buFont typeface="Courier New" panose="020B0604020202020204" pitchFamily="34" charset="0"/>
              <a:buChar char="o"/>
            </a:pPr>
            <a:r>
              <a:rPr lang="fr-FR" sz="2000" dirty="0">
                <a:latin typeface="Calibri"/>
                <a:ea typeface="Calibri"/>
                <a:cs typeface="Calibri"/>
              </a:rPr>
              <a:t>Prédire les besoins énergétiques</a:t>
            </a:r>
            <a:endParaRPr lang="fr-FR" sz="2000"/>
          </a:p>
          <a:p>
            <a:pPr lvl="1" indent="-266700">
              <a:buFont typeface="Courier New" panose="020B0604020202020204" pitchFamily="34" charset="0"/>
              <a:buChar char="o"/>
            </a:pPr>
            <a:r>
              <a:rPr lang="fr-FR" sz="2000" dirty="0">
                <a:latin typeface="Calibri"/>
                <a:ea typeface="Calibri"/>
                <a:cs typeface="Calibri"/>
              </a:rPr>
              <a:t>Optimiser automatiquement les systèmes</a:t>
            </a:r>
            <a:endParaRPr lang="fr-FR" sz="2000"/>
          </a:p>
          <a:p>
            <a:pPr lvl="1" indent="-266700">
              <a:buFont typeface="Courier New" panose="020B0604020202020204" pitchFamily="34" charset="0"/>
              <a:buChar char="o"/>
            </a:pPr>
            <a:r>
              <a:rPr lang="fr-FR" sz="2000" dirty="0">
                <a:latin typeface="Calibri"/>
                <a:ea typeface="Calibri"/>
                <a:cs typeface="Calibri"/>
              </a:rPr>
              <a:t>Réduire l'empreinte carbone</a:t>
            </a:r>
            <a:endParaRPr lang="fr-FR" sz="2000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8760522-2A3A-24BC-EB7E-520647EEDC7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C479059-54E4-7B2E-C5A5-1B1393C07999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fr-FR" noProof="0" smtClean="0"/>
              <a:t>4</a:t>
            </a:fld>
            <a:endParaRPr lang="fr-FR" noProof="0"/>
          </a:p>
        </p:txBody>
      </p:sp>
      <p:sp>
        <p:nvSpPr>
          <p:cNvPr id="11" name="Titre 2">
            <a:extLst>
              <a:ext uri="{FF2B5EF4-FFF2-40B4-BE49-F238E27FC236}">
                <a16:creationId xmlns:a16="http://schemas.microsoft.com/office/drawing/2014/main" id="{F5AECE1A-41EB-794A-0B50-91F34B3F00BE}"/>
              </a:ext>
            </a:extLst>
          </p:cNvPr>
          <p:cNvSpPr txBox="1">
            <a:spLocks/>
          </p:cNvSpPr>
          <p:nvPr/>
        </p:nvSpPr>
        <p:spPr>
          <a:xfrm>
            <a:off x="6094299" y="2808441"/>
            <a:ext cx="5955885" cy="1257804"/>
          </a:xfrm>
          <a:prstGeom prst="rect">
            <a:avLst/>
          </a:prstGeom>
          <a:solidFill>
            <a:schemeClr val="bg1"/>
          </a:solidFill>
        </p:spPr>
        <p:txBody>
          <a:bodyPr vert="horz" lIns="180000" tIns="180000" rIns="180000" bIns="18000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6000" dirty="0"/>
              <a:t>Notre solution</a:t>
            </a:r>
          </a:p>
        </p:txBody>
      </p:sp>
    </p:spTree>
    <p:extLst>
      <p:ext uri="{BB962C8B-B14F-4D97-AF65-F5344CB8AC3E}">
        <p14:creationId xmlns:p14="http://schemas.microsoft.com/office/powerpoint/2010/main" val="1206932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4810" y="316932"/>
            <a:ext cx="4422795" cy="486428"/>
          </a:xfrm>
        </p:spPr>
        <p:txBody>
          <a:bodyPr rtlCol="0"/>
          <a:lstStyle/>
          <a:p>
            <a:r>
              <a:rPr lang="fr-FR" dirty="0"/>
              <a:t>Fonctionnalités </a:t>
            </a:r>
            <a:r>
              <a:rPr lang="fr-FR" dirty="0">
                <a:latin typeface="Corbel"/>
                <a:ea typeface="Calibri"/>
                <a:cs typeface="Calibri"/>
              </a:rPr>
              <a:t>principales</a:t>
            </a:r>
            <a:endParaRPr lang="fr-FR" dirty="0">
              <a:latin typeface="Corbel"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fr-FR" smtClean="0"/>
              <a:t>5</a:t>
            </a:fld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570156" y="1355418"/>
            <a:ext cx="3934538" cy="20928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b="1" dirty="0">
                <a:latin typeface="Calibri"/>
                <a:ea typeface="Calibri"/>
                <a:cs typeface="Calibri"/>
              </a:rPr>
              <a:t>Monitoring intelligent</a:t>
            </a:r>
            <a:r>
              <a:rPr lang="en-US" sz="1600" dirty="0">
                <a:latin typeface="Calibri"/>
                <a:ea typeface="Calibri"/>
                <a:cs typeface="Calibri"/>
              </a:rPr>
              <a:t> </a:t>
            </a:r>
            <a:endParaRPr lang="en-US" sz="2400" dirty="0"/>
          </a:p>
          <a:p>
            <a:pPr marL="742950" lvl="1" indent="-285750">
              <a:buFont typeface="Arial"/>
              <a:buChar char="•"/>
            </a:pPr>
            <a:r>
              <a:rPr lang="en-US" sz="1600" dirty="0">
                <a:latin typeface="Calibri"/>
                <a:ea typeface="Calibri"/>
                <a:cs typeface="Calibri"/>
              </a:rPr>
              <a:t>Suivi </a:t>
            </a:r>
            <a:r>
              <a:rPr lang="en-US" sz="1600" dirty="0" err="1">
                <a:latin typeface="Calibri"/>
                <a:ea typeface="Calibri"/>
                <a:cs typeface="Calibri"/>
              </a:rPr>
              <a:t>en</a:t>
            </a:r>
            <a:r>
              <a:rPr lang="en-US" sz="1600" dirty="0">
                <a:latin typeface="Calibri"/>
                <a:ea typeface="Calibri"/>
                <a:cs typeface="Calibri"/>
              </a:rPr>
              <a:t> temps </a:t>
            </a:r>
            <a:r>
              <a:rPr lang="en-US" sz="1600" dirty="0" err="1">
                <a:latin typeface="Calibri"/>
                <a:ea typeface="Calibri"/>
                <a:cs typeface="Calibri"/>
              </a:rPr>
              <a:t>réel</a:t>
            </a:r>
            <a:r>
              <a:rPr lang="en-US" sz="1600" dirty="0">
                <a:latin typeface="Calibri"/>
                <a:ea typeface="Calibri"/>
                <a:cs typeface="Calibri"/>
              </a:rPr>
              <a:t> multisite</a:t>
            </a:r>
            <a:endParaRPr lang="en-US" sz="2400"/>
          </a:p>
          <a:p>
            <a:pPr marL="742950" lvl="1" indent="-285750">
              <a:buFont typeface="Arial"/>
              <a:buChar char="•"/>
            </a:pPr>
            <a:r>
              <a:rPr lang="en-US" sz="1600" dirty="0" err="1">
                <a:latin typeface="Calibri"/>
                <a:ea typeface="Calibri"/>
                <a:cs typeface="Calibri"/>
              </a:rPr>
              <a:t>Détection</a:t>
            </a:r>
            <a:r>
              <a:rPr lang="en-US" sz="1600" dirty="0">
                <a:latin typeface="Calibri"/>
                <a:ea typeface="Calibri"/>
                <a:cs typeface="Calibri"/>
              </a:rPr>
              <a:t> </a:t>
            </a:r>
            <a:r>
              <a:rPr lang="en-US" sz="1600" dirty="0" err="1">
                <a:latin typeface="Calibri"/>
                <a:ea typeface="Calibri"/>
                <a:cs typeface="Calibri"/>
              </a:rPr>
              <a:t>automatique</a:t>
            </a:r>
            <a:r>
              <a:rPr lang="en-US" sz="1600" dirty="0">
                <a:latin typeface="Calibri"/>
                <a:ea typeface="Calibri"/>
                <a:cs typeface="Calibri"/>
              </a:rPr>
              <a:t> des anomalies</a:t>
            </a:r>
            <a:endParaRPr lang="en-US" sz="2400" dirty="0"/>
          </a:p>
          <a:p>
            <a:pPr marL="742950" lvl="1" indent="-285750">
              <a:buFont typeface="Arial"/>
              <a:buChar char="•"/>
            </a:pPr>
            <a:r>
              <a:rPr lang="en-US" sz="1600" dirty="0">
                <a:latin typeface="Calibri"/>
                <a:ea typeface="Calibri"/>
                <a:cs typeface="Calibri"/>
              </a:rPr>
              <a:t>Analyse </a:t>
            </a:r>
            <a:r>
              <a:rPr lang="en-US" sz="1600" dirty="0" err="1">
                <a:latin typeface="Calibri"/>
                <a:ea typeface="Calibri"/>
                <a:cs typeface="Calibri"/>
              </a:rPr>
              <a:t>prédictive</a:t>
            </a:r>
            <a:r>
              <a:rPr lang="en-US" sz="1600" dirty="0">
                <a:latin typeface="Calibri"/>
                <a:ea typeface="Calibri"/>
                <a:cs typeface="Calibri"/>
              </a:rPr>
              <a:t> des </a:t>
            </a:r>
            <a:r>
              <a:rPr lang="en-US" sz="1600" dirty="0" err="1">
                <a:latin typeface="Calibri"/>
                <a:ea typeface="Calibri"/>
                <a:cs typeface="Calibri"/>
              </a:rPr>
              <a:t>consommations</a:t>
            </a:r>
            <a:endParaRPr lang="en-US" sz="2400" dirty="0" err="1"/>
          </a:p>
          <a:p>
            <a:pPr marL="742950" lvl="1" indent="-285750">
              <a:buFont typeface="Arial"/>
              <a:buChar char="•"/>
            </a:pPr>
            <a:r>
              <a:rPr lang="en-US" sz="1600" dirty="0" err="1">
                <a:latin typeface="Calibri"/>
                <a:ea typeface="Calibri"/>
                <a:cs typeface="Calibri"/>
              </a:rPr>
              <a:t>Alertes</a:t>
            </a:r>
            <a:r>
              <a:rPr lang="en-US" sz="1600" dirty="0">
                <a:latin typeface="Calibri"/>
                <a:ea typeface="Calibri"/>
                <a:cs typeface="Calibri"/>
              </a:rPr>
              <a:t> </a:t>
            </a:r>
            <a:r>
              <a:rPr lang="en-US" sz="1600" dirty="0" err="1">
                <a:latin typeface="Calibri"/>
                <a:ea typeface="Calibri"/>
                <a:cs typeface="Calibri"/>
              </a:rPr>
              <a:t>personnalisables</a:t>
            </a:r>
            <a:endParaRPr lang="en-US" sz="2400" dirty="0" err="1"/>
          </a:p>
          <a:p>
            <a:pPr marL="285750" indent="-285750">
              <a:buFont typeface="Arial"/>
              <a:buChar char="•"/>
            </a:pPr>
            <a:endParaRPr lang="en-US" b="1" dirty="0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5517" y="2155326"/>
            <a:ext cx="2593229" cy="2705289"/>
          </a:xfrm>
          <a:prstGeom prst="rect">
            <a:avLst/>
          </a:prstGeom>
        </p:spPr>
      </p:pic>
      <p:sp>
        <p:nvSpPr>
          <p:cNvPr id="27" name="Rectangle 11" descr="Bloc d’accentuation gauche"/>
          <p:cNvSpPr/>
          <p:nvPr/>
        </p:nvSpPr>
        <p:spPr>
          <a:xfrm>
            <a:off x="574810" y="809504"/>
            <a:ext cx="2594037" cy="922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/>
          </a:p>
        </p:txBody>
      </p:sp>
      <p:pic>
        <p:nvPicPr>
          <p:cNvPr id="35" name="Image 3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1467" y="0"/>
            <a:ext cx="1170533" cy="8779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B7797BFC-BA29-3B62-899B-5DCAE78E04F5}"/>
              </a:ext>
            </a:extLst>
          </p:cNvPr>
          <p:cNvSpPr txBox="1"/>
          <p:nvPr/>
        </p:nvSpPr>
        <p:spPr>
          <a:xfrm>
            <a:off x="7292539" y="2154374"/>
            <a:ext cx="3731914" cy="29238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>
                <a:latin typeface="Calibri"/>
                <a:ea typeface="Calibri"/>
                <a:cs typeface="Calibri"/>
              </a:rPr>
              <a:t>Pilotage </a:t>
            </a:r>
            <a:r>
              <a:rPr lang="en-US" sz="1600" b="1" err="1">
                <a:latin typeface="Calibri"/>
                <a:ea typeface="Calibri"/>
                <a:cs typeface="Calibri"/>
              </a:rPr>
              <a:t>carbone</a:t>
            </a:r>
            <a:r>
              <a:rPr lang="en-US" sz="1600" dirty="0">
                <a:latin typeface="Calibri"/>
                <a:ea typeface="Calibri"/>
                <a:cs typeface="Calibri"/>
              </a:rPr>
              <a:t> </a:t>
            </a:r>
            <a:endParaRPr lang="fr-FR" sz="2400"/>
          </a:p>
          <a:p>
            <a:pPr marL="742950" lvl="1" indent="-285750">
              <a:buFont typeface="Arial,Sans-Serif"/>
              <a:buChar char="•"/>
            </a:pPr>
            <a:r>
              <a:rPr lang="en-US" sz="1600" dirty="0" err="1">
                <a:latin typeface="Calibri"/>
                <a:ea typeface="Calibri"/>
                <a:cs typeface="Calibri"/>
              </a:rPr>
              <a:t>Calcul</a:t>
            </a:r>
            <a:r>
              <a:rPr lang="en-US" sz="1600" dirty="0">
                <a:latin typeface="Calibri"/>
                <a:ea typeface="Calibri"/>
                <a:cs typeface="Calibri"/>
              </a:rPr>
              <a:t> </a:t>
            </a:r>
            <a:r>
              <a:rPr lang="en-US" sz="1600" dirty="0" err="1">
                <a:latin typeface="Calibri"/>
                <a:ea typeface="Calibri"/>
                <a:cs typeface="Calibri"/>
              </a:rPr>
              <a:t>automatique</a:t>
            </a:r>
            <a:r>
              <a:rPr lang="en-US" sz="1600" dirty="0">
                <a:latin typeface="Calibri"/>
                <a:ea typeface="Calibri"/>
                <a:cs typeface="Calibri"/>
              </a:rPr>
              <a:t> des </a:t>
            </a:r>
            <a:r>
              <a:rPr lang="en-US" sz="1600" dirty="0" err="1">
                <a:latin typeface="Calibri"/>
                <a:ea typeface="Calibri"/>
                <a:cs typeface="Calibri"/>
              </a:rPr>
              <a:t>émissions</a:t>
            </a:r>
          </a:p>
          <a:p>
            <a:pPr marL="742950" lvl="1" indent="-285750">
              <a:buFont typeface="Arial,Sans-Serif"/>
              <a:buChar char="•"/>
            </a:pPr>
            <a:r>
              <a:rPr lang="en-US" sz="1600" dirty="0">
                <a:latin typeface="Calibri"/>
                <a:ea typeface="Calibri"/>
                <a:cs typeface="Calibri"/>
              </a:rPr>
              <a:t>Simulation de scenarios</a:t>
            </a:r>
          </a:p>
          <a:p>
            <a:pPr marL="742950" lvl="1" indent="-285750">
              <a:buFont typeface="Arial,Sans-Serif"/>
              <a:buChar char="•"/>
            </a:pPr>
            <a:r>
              <a:rPr lang="en-US" sz="1600" dirty="0">
                <a:latin typeface="Calibri"/>
                <a:ea typeface="Calibri"/>
                <a:cs typeface="Calibri"/>
              </a:rPr>
              <a:t>Plans </a:t>
            </a:r>
            <a:r>
              <a:rPr lang="en-US" sz="1600" dirty="0" err="1">
                <a:latin typeface="Calibri"/>
                <a:ea typeface="Calibri"/>
                <a:cs typeface="Calibri"/>
              </a:rPr>
              <a:t>d'action</a:t>
            </a:r>
            <a:r>
              <a:rPr lang="en-US" sz="1600" dirty="0">
                <a:latin typeface="Calibri"/>
                <a:ea typeface="Calibri"/>
                <a:cs typeface="Calibri"/>
              </a:rPr>
              <a:t> </a:t>
            </a:r>
            <a:r>
              <a:rPr lang="en-US" sz="1600" dirty="0" err="1">
                <a:latin typeface="Calibri"/>
                <a:ea typeface="Calibri"/>
                <a:cs typeface="Calibri"/>
              </a:rPr>
              <a:t>ciblés</a:t>
            </a:r>
            <a:endParaRPr lang="en-US" sz="1600" dirty="0">
              <a:latin typeface="Calibri"/>
              <a:ea typeface="Calibri"/>
              <a:cs typeface="Calibri"/>
            </a:endParaRPr>
          </a:p>
          <a:p>
            <a:pPr marL="742950" lvl="1" indent="-285750">
              <a:buFont typeface="Arial,Sans-Serif"/>
              <a:buChar char="•"/>
            </a:pPr>
            <a:r>
              <a:rPr lang="en-US" sz="1600" dirty="0">
                <a:latin typeface="Calibri"/>
                <a:ea typeface="Calibri"/>
                <a:cs typeface="Calibri"/>
              </a:rPr>
              <a:t>Suivi des </a:t>
            </a:r>
            <a:r>
              <a:rPr lang="en-US" sz="1600" dirty="0" err="1">
                <a:latin typeface="Calibri"/>
                <a:ea typeface="Calibri"/>
                <a:cs typeface="Calibri"/>
              </a:rPr>
              <a:t>objectifs</a:t>
            </a:r>
            <a:endParaRPr lang="en-US" sz="1600" dirty="0">
              <a:latin typeface="Calibri"/>
              <a:ea typeface="Calibri"/>
              <a:cs typeface="Calibri"/>
            </a:endParaRPr>
          </a:p>
          <a:p>
            <a:r>
              <a:rPr lang="en-US" sz="1600" b="1" dirty="0">
                <a:latin typeface="Calibri"/>
                <a:ea typeface="Calibri"/>
                <a:cs typeface="Calibri"/>
              </a:rPr>
              <a:t>Management de </a:t>
            </a:r>
            <a:r>
              <a:rPr lang="en-US" sz="1600" b="1" err="1">
                <a:latin typeface="Calibri"/>
                <a:ea typeface="Calibri"/>
                <a:cs typeface="Calibri"/>
              </a:rPr>
              <a:t>l'énergie</a:t>
            </a:r>
            <a:r>
              <a:rPr lang="en-US" sz="1600" dirty="0">
                <a:latin typeface="Calibri"/>
                <a:ea typeface="Calibri"/>
                <a:cs typeface="Calibri"/>
              </a:rPr>
              <a:t> </a:t>
            </a:r>
          </a:p>
          <a:p>
            <a:pPr marL="742950" lvl="1" indent="-285750">
              <a:buFont typeface="Arial,Sans-Serif"/>
              <a:buChar char="•"/>
            </a:pPr>
            <a:r>
              <a:rPr lang="en-US" sz="1600" dirty="0">
                <a:latin typeface="Calibri"/>
                <a:ea typeface="Calibri"/>
                <a:cs typeface="Calibri"/>
              </a:rPr>
              <a:t>Certification ISO 50001</a:t>
            </a:r>
          </a:p>
          <a:p>
            <a:pPr marL="742950" lvl="1" indent="-285750">
              <a:buFont typeface="Arial,Sans-Serif"/>
              <a:buChar char="•"/>
            </a:pPr>
            <a:r>
              <a:rPr lang="en-US" sz="1600" dirty="0">
                <a:latin typeface="Calibri"/>
                <a:ea typeface="Calibri"/>
                <a:cs typeface="Calibri"/>
              </a:rPr>
              <a:t>Plans de </a:t>
            </a:r>
            <a:r>
              <a:rPr lang="en-US" sz="1600" dirty="0" err="1">
                <a:latin typeface="Calibri"/>
                <a:ea typeface="Calibri"/>
                <a:cs typeface="Calibri"/>
              </a:rPr>
              <a:t>mesure</a:t>
            </a:r>
            <a:endParaRPr lang="en-US" sz="1600" dirty="0">
              <a:latin typeface="Calibri"/>
              <a:ea typeface="Calibri"/>
              <a:cs typeface="Calibri"/>
            </a:endParaRPr>
          </a:p>
          <a:p>
            <a:pPr marL="742950" lvl="1" indent="-285750">
              <a:buFont typeface="Arial,Sans-Serif"/>
              <a:buChar char="•"/>
            </a:pPr>
            <a:r>
              <a:rPr lang="en-US" sz="1600" dirty="0">
                <a:latin typeface="Calibri"/>
                <a:ea typeface="Calibri"/>
                <a:cs typeface="Calibri"/>
              </a:rPr>
              <a:t>Actions correctives</a:t>
            </a:r>
          </a:p>
          <a:p>
            <a:pPr marL="742950" lvl="1" indent="-285750">
              <a:buFont typeface="Arial,Sans-Serif"/>
              <a:buChar char="•"/>
            </a:pPr>
            <a:r>
              <a:rPr lang="en-US" sz="1600" dirty="0">
                <a:latin typeface="Calibri"/>
                <a:ea typeface="Calibri"/>
                <a:cs typeface="Calibri"/>
              </a:rPr>
              <a:t>Revues </a:t>
            </a:r>
            <a:r>
              <a:rPr lang="en-US" sz="1600" dirty="0" err="1">
                <a:latin typeface="Calibri"/>
                <a:ea typeface="Calibri"/>
                <a:cs typeface="Calibri"/>
              </a:rPr>
              <a:t>énergétiques</a:t>
            </a:r>
            <a:endParaRPr lang="en-US" sz="1600" dirty="0">
              <a:latin typeface="Calibri"/>
              <a:ea typeface="Calibri"/>
              <a:cs typeface="Calibri"/>
            </a:endParaRPr>
          </a:p>
          <a:p>
            <a:pPr algn="l"/>
            <a:endParaRPr lang="fr-FR" sz="24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F92EEE5-B3A2-3C0A-E659-08E9DC996142}"/>
              </a:ext>
            </a:extLst>
          </p:cNvPr>
          <p:cNvSpPr txBox="1"/>
          <p:nvPr/>
        </p:nvSpPr>
        <p:spPr>
          <a:xfrm>
            <a:off x="578793" y="3250951"/>
            <a:ext cx="3637998" cy="36625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 err="1">
                <a:latin typeface="Calibri"/>
                <a:ea typeface="Calibri"/>
                <a:cs typeface="Calibri"/>
              </a:rPr>
              <a:t>Optimisation</a:t>
            </a:r>
            <a:r>
              <a:rPr lang="en-US" sz="1600" b="1">
                <a:latin typeface="Calibri"/>
                <a:ea typeface="Calibri"/>
                <a:cs typeface="Calibri"/>
              </a:rPr>
              <a:t> </a:t>
            </a:r>
            <a:r>
              <a:rPr lang="en-US" sz="1600" b="1" err="1">
                <a:latin typeface="Calibri"/>
                <a:ea typeface="Calibri"/>
                <a:cs typeface="Calibri"/>
              </a:rPr>
              <a:t>automatisée</a:t>
            </a:r>
            <a:r>
              <a:rPr lang="en-US" sz="1600" dirty="0">
                <a:latin typeface="Calibri"/>
                <a:ea typeface="Calibri"/>
                <a:cs typeface="Calibri"/>
              </a:rPr>
              <a:t> </a:t>
            </a:r>
            <a:endParaRPr lang="fr-FR" sz="2400" dirty="0"/>
          </a:p>
          <a:p>
            <a:pPr marL="742950" lvl="1" indent="-285750">
              <a:buFont typeface="Arial,Sans-Serif"/>
              <a:buChar char="•"/>
            </a:pPr>
            <a:r>
              <a:rPr lang="en-US" sz="1600" err="1">
                <a:latin typeface="Calibri"/>
                <a:ea typeface="Calibri"/>
                <a:cs typeface="Calibri"/>
              </a:rPr>
              <a:t>Régulation</a:t>
            </a:r>
            <a:r>
              <a:rPr lang="en-US" sz="1600">
                <a:latin typeface="Calibri"/>
                <a:ea typeface="Calibri"/>
                <a:cs typeface="Calibri"/>
              </a:rPr>
              <a:t> </a:t>
            </a:r>
            <a:r>
              <a:rPr lang="en-US" sz="1600" err="1">
                <a:latin typeface="Calibri"/>
                <a:ea typeface="Calibri"/>
                <a:cs typeface="Calibri"/>
              </a:rPr>
              <a:t>intelligente</a:t>
            </a:r>
            <a:endParaRPr lang="en-US" sz="1600" dirty="0" err="1">
              <a:latin typeface="Calibri"/>
              <a:ea typeface="Calibri"/>
              <a:cs typeface="Calibri"/>
            </a:endParaRPr>
          </a:p>
          <a:p>
            <a:pPr marL="742950" lvl="1" indent="-285750">
              <a:buFont typeface="Arial,Sans-Serif"/>
              <a:buChar char="•"/>
            </a:pPr>
            <a:r>
              <a:rPr lang="en-US" sz="1600" err="1">
                <a:latin typeface="Calibri"/>
                <a:ea typeface="Calibri"/>
                <a:cs typeface="Calibri"/>
              </a:rPr>
              <a:t>Équilibrage</a:t>
            </a:r>
            <a:r>
              <a:rPr lang="en-US" sz="1600">
                <a:latin typeface="Calibri"/>
                <a:ea typeface="Calibri"/>
                <a:cs typeface="Calibri"/>
              </a:rPr>
              <a:t> </a:t>
            </a:r>
            <a:r>
              <a:rPr lang="en-US" sz="1600" err="1">
                <a:latin typeface="Calibri"/>
                <a:ea typeface="Calibri"/>
                <a:cs typeface="Calibri"/>
              </a:rPr>
              <a:t>dynamique</a:t>
            </a:r>
            <a:endParaRPr lang="en-US" sz="1600" dirty="0" err="1">
              <a:latin typeface="Calibri"/>
              <a:ea typeface="Calibri"/>
              <a:cs typeface="Calibri"/>
            </a:endParaRPr>
          </a:p>
          <a:p>
            <a:pPr marL="742950" lvl="1" indent="-285750">
              <a:buFont typeface="Arial,Sans-Serif"/>
              <a:buChar char="•"/>
            </a:pPr>
            <a:r>
              <a:rPr lang="en-US" sz="1600" dirty="0">
                <a:latin typeface="Calibri"/>
                <a:ea typeface="Calibri"/>
                <a:cs typeface="Calibri"/>
              </a:rPr>
              <a:t>Adaptation aux conditions </a:t>
            </a:r>
            <a:r>
              <a:rPr lang="en-US" sz="1600" dirty="0" err="1">
                <a:latin typeface="Calibri"/>
                <a:ea typeface="Calibri"/>
                <a:cs typeface="Calibri"/>
              </a:rPr>
              <a:t>réelles</a:t>
            </a:r>
          </a:p>
          <a:p>
            <a:pPr marL="742950" lvl="1" indent="-285750">
              <a:buFont typeface="Arial,Sans-Serif"/>
              <a:buChar char="•"/>
            </a:pPr>
            <a:r>
              <a:rPr lang="en-US" sz="1600" dirty="0" err="1">
                <a:latin typeface="Calibri"/>
                <a:ea typeface="Calibri"/>
                <a:cs typeface="Calibri"/>
              </a:rPr>
              <a:t>Scénarios</a:t>
            </a:r>
            <a:r>
              <a:rPr lang="en-US" sz="1600" dirty="0">
                <a:latin typeface="Calibri"/>
                <a:ea typeface="Calibri"/>
                <a:cs typeface="Calibri"/>
              </a:rPr>
              <a:t> </a:t>
            </a:r>
            <a:r>
              <a:rPr lang="en-US" sz="1600" dirty="0" err="1">
                <a:latin typeface="Calibri"/>
                <a:ea typeface="Calibri"/>
                <a:cs typeface="Calibri"/>
              </a:rPr>
              <a:t>d'optimisation</a:t>
            </a:r>
          </a:p>
          <a:p>
            <a:r>
              <a:rPr lang="en-US" sz="1600" b="1">
                <a:latin typeface="Calibri"/>
                <a:ea typeface="Calibri"/>
                <a:cs typeface="Calibri"/>
              </a:rPr>
              <a:t>Gestion de la performance</a:t>
            </a:r>
            <a:r>
              <a:rPr lang="en-US" sz="1600" dirty="0">
                <a:latin typeface="Calibri"/>
                <a:ea typeface="Calibri"/>
                <a:cs typeface="Calibri"/>
              </a:rPr>
              <a:t> </a:t>
            </a:r>
          </a:p>
          <a:p>
            <a:pPr marL="742950" lvl="1" indent="-285750">
              <a:buFont typeface="Arial,Sans-Serif"/>
              <a:buChar char="•"/>
            </a:pPr>
            <a:r>
              <a:rPr lang="en-US" sz="1600" dirty="0">
                <a:latin typeface="Calibri"/>
                <a:ea typeface="Calibri"/>
                <a:cs typeface="Calibri"/>
              </a:rPr>
              <a:t>Tableaux de bord </a:t>
            </a:r>
            <a:r>
              <a:rPr lang="en-US" sz="1600" dirty="0" err="1">
                <a:latin typeface="Calibri"/>
                <a:ea typeface="Calibri"/>
                <a:cs typeface="Calibri"/>
              </a:rPr>
              <a:t>personnalisables</a:t>
            </a:r>
          </a:p>
          <a:p>
            <a:pPr marL="742950" lvl="1" indent="-285750">
              <a:buFont typeface="Arial,Sans-Serif"/>
              <a:buChar char="•"/>
            </a:pPr>
            <a:r>
              <a:rPr lang="en-US" sz="1600" dirty="0">
                <a:latin typeface="Calibri"/>
                <a:ea typeface="Calibri"/>
                <a:cs typeface="Calibri"/>
              </a:rPr>
              <a:t>KPI </a:t>
            </a:r>
            <a:r>
              <a:rPr lang="en-US" sz="1600" dirty="0" err="1">
                <a:latin typeface="Calibri"/>
                <a:ea typeface="Calibri"/>
                <a:cs typeface="Calibri"/>
              </a:rPr>
              <a:t>énergétiques</a:t>
            </a:r>
          </a:p>
          <a:p>
            <a:pPr marL="742950" lvl="1" indent="-285750">
              <a:buFont typeface="Arial,Sans-Serif"/>
              <a:buChar char="•"/>
            </a:pPr>
            <a:r>
              <a:rPr lang="en-US" sz="1600" dirty="0">
                <a:latin typeface="Calibri"/>
                <a:ea typeface="Calibri"/>
                <a:cs typeface="Calibri"/>
              </a:rPr>
              <a:t>Rapports </a:t>
            </a:r>
            <a:r>
              <a:rPr lang="en-US" sz="1600" dirty="0" err="1">
                <a:latin typeface="Calibri"/>
                <a:ea typeface="Calibri"/>
                <a:cs typeface="Calibri"/>
              </a:rPr>
              <a:t>automatisés</a:t>
            </a:r>
          </a:p>
          <a:p>
            <a:pPr marL="742950" lvl="1" indent="-285750">
              <a:buFont typeface="Arial,Sans-Serif"/>
              <a:buChar char="•"/>
            </a:pPr>
            <a:r>
              <a:rPr lang="en-US" sz="1600" dirty="0">
                <a:latin typeface="Calibri"/>
                <a:ea typeface="Calibri"/>
                <a:cs typeface="Calibri"/>
              </a:rPr>
              <a:t>Benchmark interne/externe</a:t>
            </a:r>
          </a:p>
          <a:p>
            <a:pPr marL="285750" indent="-285750">
              <a:buFont typeface="Arial,Sans-Serif"/>
              <a:buChar char="•"/>
            </a:pPr>
            <a:endParaRPr lang="en-US" sz="1600" dirty="0">
              <a:latin typeface="Calibri"/>
              <a:ea typeface="Calibri"/>
              <a:cs typeface="Calibri"/>
            </a:endParaRPr>
          </a:p>
          <a:p>
            <a:pPr algn="l"/>
            <a:endParaRPr lang="fr-FR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6000" y="339721"/>
            <a:ext cx="11340000" cy="432000"/>
          </a:xfrm>
        </p:spPr>
        <p:txBody>
          <a:bodyPr rtlCol="0"/>
          <a:lstStyle/>
          <a:p>
            <a:r>
              <a:rPr lang="fr-FR" sz="3600" dirty="0">
                <a:ea typeface="+mj-lt"/>
                <a:cs typeface="+mj-lt"/>
              </a:rPr>
              <a:t>Bénéfices </a:t>
            </a:r>
            <a:r>
              <a:rPr lang="fr-FR" sz="3600" dirty="0">
                <a:solidFill>
                  <a:srgbClr val="404040"/>
                </a:solidFill>
                <a:latin typeface="Corbel"/>
                <a:ea typeface="+mj-lt"/>
                <a:cs typeface="+mj-lt"/>
              </a:rPr>
              <a:t>clés</a:t>
            </a:r>
          </a:p>
        </p:txBody>
      </p:sp>
      <p:cxnSp>
        <p:nvCxnSpPr>
          <p:cNvPr id="11" name="Connecteur droit 10" descr="Séparateur de diapositive"/>
          <p:cNvCxnSpPr/>
          <p:nvPr/>
        </p:nvCxnSpPr>
        <p:spPr>
          <a:xfrm>
            <a:off x="6096000" y="2363035"/>
            <a:ext cx="0" cy="241133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numéro de diapositive 7"/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fr-FR" smtClean="0"/>
              <a:t>6</a:t>
            </a:fld>
            <a:endParaRPr lang="fr-FR"/>
          </a:p>
        </p:txBody>
      </p:sp>
      <p:sp>
        <p:nvSpPr>
          <p:cNvPr id="27" name="Rectangle 11" descr="Bloc d’accentuation gauche"/>
          <p:cNvSpPr/>
          <p:nvPr/>
        </p:nvSpPr>
        <p:spPr>
          <a:xfrm>
            <a:off x="426000" y="883573"/>
            <a:ext cx="2503289" cy="1369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1467" y="0"/>
            <a:ext cx="1170533" cy="877900"/>
          </a:xfrm>
          <a:prstGeom prst="rect">
            <a:avLst/>
          </a:prstGeom>
        </p:spPr>
      </p:pic>
      <p:pic>
        <p:nvPicPr>
          <p:cNvPr id="6" name="Image 5" descr="Une image contenant jaune, conception&#10;&#10;Description générée automatiquement">
            <a:extLst>
              <a:ext uri="{FF2B5EF4-FFF2-40B4-BE49-F238E27FC236}">
                <a16:creationId xmlns:a16="http://schemas.microsoft.com/office/drawing/2014/main" id="{EF161AF5-4988-BCD2-3296-C61B6705D0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521" y="2264732"/>
            <a:ext cx="2040319" cy="1962829"/>
          </a:xfrm>
          <a:prstGeom prst="rect">
            <a:avLst/>
          </a:prstGeom>
        </p:spPr>
      </p:pic>
      <p:sp>
        <p:nvSpPr>
          <p:cNvPr id="7" name="ZoneTexte 33">
            <a:extLst>
              <a:ext uri="{FF2B5EF4-FFF2-40B4-BE49-F238E27FC236}">
                <a16:creationId xmlns:a16="http://schemas.microsoft.com/office/drawing/2014/main" id="{02475338-CCA9-12F0-359A-4F225F316C29}"/>
              </a:ext>
            </a:extLst>
          </p:cNvPr>
          <p:cNvSpPr txBox="1"/>
          <p:nvPr/>
        </p:nvSpPr>
        <p:spPr>
          <a:xfrm>
            <a:off x="4198695" y="4492874"/>
            <a:ext cx="3797839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 rtl="0"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ea typeface="+mn-lt"/>
                <a:cs typeface="+mn-lt"/>
              </a:rPr>
              <a:t>Pour les équipes techniques</a:t>
            </a: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Interface intuitive</a:t>
            </a: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dirty="0" err="1">
                <a:ea typeface="+mn-lt"/>
                <a:cs typeface="+mn-lt"/>
              </a:rPr>
              <a:t>Automatisation</a:t>
            </a:r>
            <a:r>
              <a:rPr lang="en-US" dirty="0">
                <a:ea typeface="+mn-lt"/>
                <a:cs typeface="+mn-lt"/>
              </a:rPr>
              <a:t> des </a:t>
            </a:r>
            <a:r>
              <a:rPr lang="en-US" dirty="0" err="1">
                <a:ea typeface="+mn-lt"/>
                <a:cs typeface="+mn-lt"/>
              </a:rPr>
              <a:t>tâches</a:t>
            </a:r>
            <a:endParaRPr lang="en-US" sz="2400" dirty="0" err="1"/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Maintenance </a:t>
            </a:r>
            <a:r>
              <a:rPr lang="en-US" dirty="0" err="1">
                <a:ea typeface="+mn-lt"/>
                <a:cs typeface="+mn-lt"/>
              </a:rPr>
              <a:t>prédictive</a:t>
            </a:r>
            <a:endParaRPr lang="en-US" sz="2400" dirty="0" err="1"/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Support à la </a:t>
            </a:r>
            <a:r>
              <a:rPr lang="en-US" dirty="0" err="1">
                <a:ea typeface="+mn-lt"/>
                <a:cs typeface="+mn-lt"/>
              </a:rPr>
              <a:t>décision</a:t>
            </a:r>
            <a:endParaRPr lang="en-US" sz="2400" dirty="0" err="1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F0D8BE3-97CD-82F0-7F6F-18D2388E574A}"/>
              </a:ext>
            </a:extLst>
          </p:cNvPr>
          <p:cNvSpPr txBox="1"/>
          <p:nvPr/>
        </p:nvSpPr>
        <p:spPr>
          <a:xfrm>
            <a:off x="774095" y="1415142"/>
            <a:ext cx="3795238" cy="240065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/>
              <a:t>Pour la Direction</a:t>
            </a:r>
            <a:endParaRPr lang="en-US"/>
          </a:p>
          <a:p>
            <a:pPr marL="285750" indent="-285750">
              <a:buFont typeface="Arial,Sans-Serif"/>
              <a:buChar char="•"/>
            </a:pPr>
            <a:r>
              <a:rPr lang="en-US" dirty="0" err="1"/>
              <a:t>Réduction</a:t>
            </a:r>
            <a:r>
              <a:rPr lang="en-US" dirty="0"/>
              <a:t> des </a:t>
            </a:r>
            <a:r>
              <a:rPr lang="en-US" dirty="0" err="1"/>
              <a:t>coûts</a:t>
            </a:r>
            <a:r>
              <a:rPr lang="en-US" dirty="0"/>
              <a:t> </a:t>
            </a:r>
            <a:r>
              <a:rPr lang="en-US" dirty="0" err="1"/>
              <a:t>énergétiques</a:t>
            </a:r>
            <a:r>
              <a:rPr lang="en-US" dirty="0"/>
              <a:t> de 20-30%</a:t>
            </a:r>
          </a:p>
          <a:p>
            <a:pPr marL="285750" indent="-285750">
              <a:buFont typeface="Arial,Sans-Serif"/>
              <a:buChar char="•"/>
            </a:pPr>
            <a:r>
              <a:rPr lang="en-US" dirty="0"/>
              <a:t>ROI </a:t>
            </a:r>
            <a:r>
              <a:rPr lang="en-US" dirty="0" err="1"/>
              <a:t>rapide</a:t>
            </a:r>
          </a:p>
          <a:p>
            <a:pPr marL="285750" indent="-285750">
              <a:buFont typeface="Arial,Sans-Serif"/>
              <a:buChar char="•"/>
            </a:pPr>
            <a:r>
              <a:rPr lang="en-US" dirty="0" err="1"/>
              <a:t>Conformité</a:t>
            </a:r>
            <a:r>
              <a:rPr lang="en-US" dirty="0"/>
              <a:t> </a:t>
            </a:r>
            <a:r>
              <a:rPr lang="en-US" dirty="0" err="1"/>
              <a:t>réglementaire</a:t>
            </a:r>
          </a:p>
          <a:p>
            <a:pPr marL="285750" indent="-285750">
              <a:buFont typeface="Arial,Sans-Serif"/>
              <a:buChar char="•"/>
            </a:pPr>
            <a:r>
              <a:rPr lang="en-US" dirty="0"/>
              <a:t>Image </a:t>
            </a:r>
            <a:r>
              <a:rPr lang="en-US" dirty="0" err="1"/>
              <a:t>responsable</a:t>
            </a:r>
          </a:p>
          <a:p>
            <a:endParaRPr lang="en-US" dirty="0"/>
          </a:p>
          <a:p>
            <a:pPr algn="l"/>
            <a:endParaRPr lang="fr-FR" sz="2400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4B2FC12-11F2-1FE3-7CD2-C776248B94E7}"/>
              </a:ext>
            </a:extLst>
          </p:cNvPr>
          <p:cNvSpPr txBox="1"/>
          <p:nvPr/>
        </p:nvSpPr>
        <p:spPr>
          <a:xfrm>
            <a:off x="7452101" y="1524000"/>
            <a:ext cx="3964984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Pour </a:t>
            </a:r>
            <a:r>
              <a:rPr lang="en-US" b="1" dirty="0" err="1"/>
              <a:t>l'entreprise</a:t>
            </a:r>
            <a:endParaRPr lang="en-US" dirty="0" err="1"/>
          </a:p>
          <a:p>
            <a:pPr marL="285750" indent="-285750">
              <a:buFont typeface="Arial,Sans-Serif"/>
              <a:buChar char="•"/>
            </a:pPr>
            <a:r>
              <a:rPr lang="en-US" dirty="0"/>
              <a:t>Performance </a:t>
            </a:r>
            <a:r>
              <a:rPr lang="en-US" dirty="0" err="1"/>
              <a:t>énergétique</a:t>
            </a:r>
            <a:r>
              <a:rPr lang="en-US" dirty="0"/>
              <a:t> </a:t>
            </a:r>
            <a:r>
              <a:rPr lang="en-US" dirty="0" err="1"/>
              <a:t>optimale</a:t>
            </a:r>
            <a:endParaRPr lang="en-US"/>
          </a:p>
          <a:p>
            <a:pPr marL="285750" indent="-285750">
              <a:buFont typeface="Arial,Sans-Serif"/>
              <a:buChar char="•"/>
            </a:pPr>
            <a:r>
              <a:rPr lang="en-US" dirty="0" err="1"/>
              <a:t>Réduction</a:t>
            </a:r>
            <a:r>
              <a:rPr lang="en-US" dirty="0"/>
              <a:t> de </a:t>
            </a:r>
            <a:r>
              <a:rPr lang="en-US" dirty="0" err="1"/>
              <a:t>l'empreinte</a:t>
            </a:r>
            <a:r>
              <a:rPr lang="en-US" dirty="0"/>
              <a:t> </a:t>
            </a:r>
            <a:r>
              <a:rPr lang="en-US" dirty="0" err="1"/>
              <a:t>carbone</a:t>
            </a:r>
            <a:endParaRPr lang="en-US"/>
          </a:p>
          <a:p>
            <a:pPr marL="285750" indent="-285750">
              <a:buFont typeface="Arial,Sans-Serif"/>
              <a:buChar char="•"/>
            </a:pPr>
            <a:r>
              <a:rPr lang="en-US" dirty="0" err="1"/>
              <a:t>Valorisation</a:t>
            </a:r>
            <a:r>
              <a:rPr lang="en-US" dirty="0"/>
              <a:t> des actions</a:t>
            </a:r>
          </a:p>
          <a:p>
            <a:pPr marL="285750" indent="-285750">
              <a:buFont typeface="Arial,Sans-Serif"/>
              <a:buChar char="•"/>
            </a:pPr>
            <a:r>
              <a:rPr lang="en-US" dirty="0" err="1"/>
              <a:t>Avantage</a:t>
            </a:r>
            <a:r>
              <a:rPr lang="en-US" dirty="0"/>
              <a:t> </a:t>
            </a:r>
            <a:r>
              <a:rPr lang="en-US" dirty="0" err="1"/>
              <a:t>compétitif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6000" y="339721"/>
            <a:ext cx="11340000" cy="432000"/>
          </a:xfrm>
        </p:spPr>
        <p:txBody>
          <a:bodyPr rtlCol="0"/>
          <a:lstStyle/>
          <a:p>
            <a:pPr rtl="0"/>
            <a:r>
              <a:rPr lang="fr-FR" dirty="0"/>
              <a:t>Nos Modules</a:t>
            </a:r>
          </a:p>
        </p:txBody>
      </p:sp>
      <p:cxnSp>
        <p:nvCxnSpPr>
          <p:cNvPr id="11" name="Connecteur droit 10" descr="Séparateur de diapositive"/>
          <p:cNvCxnSpPr/>
          <p:nvPr/>
        </p:nvCxnSpPr>
        <p:spPr>
          <a:xfrm>
            <a:off x="6096000" y="2363035"/>
            <a:ext cx="0" cy="241133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numéro de diapositive 7"/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fr-FR" smtClean="0"/>
              <a:t>7</a:t>
            </a:fld>
            <a:endParaRPr lang="fr-FR"/>
          </a:p>
        </p:txBody>
      </p:sp>
      <p:sp>
        <p:nvSpPr>
          <p:cNvPr id="27" name="Rectangle 11" descr="Bloc d’accentuation gauche"/>
          <p:cNvSpPr/>
          <p:nvPr/>
        </p:nvSpPr>
        <p:spPr>
          <a:xfrm>
            <a:off x="426000" y="847288"/>
            <a:ext cx="1813861" cy="1006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1467" y="0"/>
            <a:ext cx="1170533" cy="8779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ED0B1102-5CFD-39E4-6D2F-6F35D983F82B}"/>
              </a:ext>
            </a:extLst>
          </p:cNvPr>
          <p:cNvSpPr txBox="1"/>
          <p:nvPr/>
        </p:nvSpPr>
        <p:spPr>
          <a:xfrm>
            <a:off x="425821" y="1771329"/>
            <a:ext cx="3123241" cy="36009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400" b="1" dirty="0">
                <a:latin typeface="Calibri"/>
                <a:ea typeface="Calibri"/>
                <a:cs typeface="Calibri"/>
              </a:rPr>
              <a:t>Module Monitoring</a:t>
            </a:r>
            <a:endParaRPr lang="fr-FR" sz="3200" dirty="0"/>
          </a:p>
          <a:p>
            <a:pPr marL="285750" indent="-285750">
              <a:buFont typeface="Arial"/>
              <a:buChar char="•"/>
            </a:pPr>
            <a:r>
              <a:rPr lang="fr-FR" sz="2000" dirty="0">
                <a:latin typeface="Calibri"/>
                <a:ea typeface="Calibri"/>
                <a:cs typeface="Calibri"/>
              </a:rPr>
              <a:t>Mesure multi-fluides</a:t>
            </a:r>
            <a:endParaRPr lang="fr-FR" sz="3200" dirty="0"/>
          </a:p>
          <a:p>
            <a:pPr marL="285750" indent="-285750">
              <a:buFont typeface="Arial"/>
              <a:buChar char="•"/>
            </a:pPr>
            <a:r>
              <a:rPr lang="fr-FR" sz="2000" dirty="0">
                <a:latin typeface="Calibri"/>
                <a:ea typeface="Calibri"/>
                <a:cs typeface="Calibri"/>
              </a:rPr>
              <a:t>IoT intelligent</a:t>
            </a:r>
            <a:endParaRPr lang="fr-FR" sz="3200" dirty="0"/>
          </a:p>
          <a:p>
            <a:pPr marL="285750" indent="-285750">
              <a:buFont typeface="Arial"/>
              <a:buChar char="•"/>
            </a:pPr>
            <a:r>
              <a:rPr lang="fr-FR" sz="2000" dirty="0">
                <a:latin typeface="Calibri"/>
                <a:ea typeface="Calibri"/>
                <a:cs typeface="Calibri"/>
              </a:rPr>
              <a:t>Tableaux de bord</a:t>
            </a:r>
            <a:endParaRPr lang="fr-FR" sz="3200" dirty="0"/>
          </a:p>
          <a:p>
            <a:pPr marL="285750" indent="-285750">
              <a:buFont typeface="Arial"/>
              <a:buChar char="•"/>
            </a:pPr>
            <a:r>
              <a:rPr lang="fr-FR" sz="2000" dirty="0">
                <a:latin typeface="Calibri"/>
                <a:ea typeface="Calibri"/>
                <a:cs typeface="Calibri"/>
              </a:rPr>
              <a:t>Alertes temps réel</a:t>
            </a:r>
            <a:endParaRPr lang="fr-FR" sz="3200" dirty="0"/>
          </a:p>
          <a:p>
            <a:endParaRPr lang="fr-FR" sz="2000" dirty="0">
              <a:latin typeface="Calibri"/>
              <a:ea typeface="Calibri"/>
              <a:cs typeface="Calibri"/>
            </a:endParaRPr>
          </a:p>
          <a:p>
            <a:r>
              <a:rPr lang="fr-FR" sz="2400" b="1" dirty="0">
                <a:latin typeface="Calibri"/>
                <a:ea typeface="Calibri"/>
                <a:cs typeface="Calibri"/>
              </a:rPr>
              <a:t>Module Optimisation</a:t>
            </a:r>
            <a:endParaRPr lang="fr-FR" sz="3200" dirty="0"/>
          </a:p>
          <a:p>
            <a:pPr marL="285750" indent="-285750">
              <a:buFont typeface="Arial"/>
              <a:buChar char="•"/>
            </a:pPr>
            <a:r>
              <a:rPr lang="fr-FR" sz="2000" dirty="0">
                <a:latin typeface="Calibri"/>
                <a:ea typeface="Calibri"/>
                <a:cs typeface="Calibri"/>
              </a:rPr>
              <a:t>IA prédictive</a:t>
            </a:r>
            <a:endParaRPr lang="fr-FR" sz="3200" dirty="0"/>
          </a:p>
          <a:p>
            <a:pPr marL="285750" indent="-285750">
              <a:buFont typeface="Arial"/>
              <a:buChar char="•"/>
            </a:pPr>
            <a:r>
              <a:rPr lang="fr-FR" sz="2000" dirty="0">
                <a:latin typeface="Calibri"/>
                <a:ea typeface="Calibri"/>
                <a:cs typeface="Calibri"/>
              </a:rPr>
              <a:t>Contrôle automatique</a:t>
            </a:r>
            <a:endParaRPr lang="fr-FR" sz="3200" dirty="0"/>
          </a:p>
          <a:p>
            <a:pPr marL="285750" indent="-285750">
              <a:buFont typeface="Arial"/>
              <a:buChar char="•"/>
            </a:pPr>
            <a:r>
              <a:rPr lang="fr-FR" sz="2000" dirty="0">
                <a:latin typeface="Calibri"/>
                <a:ea typeface="Calibri"/>
                <a:cs typeface="Calibri"/>
              </a:rPr>
              <a:t>Scénarios d'optimisation</a:t>
            </a:r>
            <a:endParaRPr lang="fr-FR" sz="3200" dirty="0">
              <a:latin typeface="Candara"/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fr-FR" sz="2000" dirty="0">
                <a:latin typeface="Calibri"/>
                <a:ea typeface="Calibri"/>
                <a:cs typeface="Calibri"/>
              </a:rPr>
              <a:t>Maintenance prédictive</a:t>
            </a:r>
            <a:endParaRPr lang="fr-FR" sz="32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9D7C60B-8378-56CC-8766-17322A186284}"/>
              </a:ext>
            </a:extLst>
          </p:cNvPr>
          <p:cNvSpPr txBox="1"/>
          <p:nvPr/>
        </p:nvSpPr>
        <p:spPr>
          <a:xfrm>
            <a:off x="8202706" y="1957028"/>
            <a:ext cx="3412190" cy="32344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000" b="1" dirty="0">
                <a:latin typeface="Calibri"/>
                <a:ea typeface="Calibri"/>
                <a:cs typeface="Calibri"/>
              </a:rPr>
              <a:t>Module Carbone</a:t>
            </a:r>
            <a:endParaRPr lang="fr-FR" sz="2800" dirty="0"/>
          </a:p>
          <a:p>
            <a:pPr marL="285750" indent="-285750">
              <a:buFont typeface="Arial"/>
              <a:buChar char="•"/>
            </a:pPr>
            <a:r>
              <a:rPr lang="fr-FR" dirty="0">
                <a:latin typeface="Calibri"/>
                <a:ea typeface="Calibri"/>
                <a:cs typeface="Calibri"/>
              </a:rPr>
              <a:t>Bilan GES</a:t>
            </a:r>
            <a:endParaRPr lang="fr-FR" sz="2800" dirty="0"/>
          </a:p>
          <a:p>
            <a:pPr marL="285750" indent="-285750">
              <a:buFont typeface="Arial"/>
              <a:buChar char="•"/>
            </a:pPr>
            <a:r>
              <a:rPr lang="fr-FR" dirty="0">
                <a:latin typeface="Calibri"/>
                <a:ea typeface="Calibri"/>
                <a:cs typeface="Calibri"/>
              </a:rPr>
              <a:t>Trajectoire bas carbone</a:t>
            </a:r>
            <a:endParaRPr lang="fr-FR" sz="2800" dirty="0"/>
          </a:p>
          <a:p>
            <a:pPr marL="285750" indent="-285750">
              <a:buFont typeface="Arial"/>
              <a:buChar char="•"/>
            </a:pPr>
            <a:r>
              <a:rPr lang="fr-FR" dirty="0">
                <a:latin typeface="Calibri"/>
                <a:ea typeface="Calibri"/>
                <a:cs typeface="Calibri"/>
              </a:rPr>
              <a:t>Plans d'action</a:t>
            </a:r>
            <a:endParaRPr lang="fr-FR" sz="2800" dirty="0"/>
          </a:p>
          <a:p>
            <a:pPr marL="285750" indent="-285750">
              <a:buFont typeface="Arial"/>
              <a:buChar char="•"/>
            </a:pPr>
            <a:r>
              <a:rPr lang="fr-FR" dirty="0" err="1">
                <a:latin typeface="Calibri"/>
                <a:ea typeface="Calibri"/>
                <a:cs typeface="Calibri"/>
              </a:rPr>
              <a:t>Reporting</a:t>
            </a:r>
            <a:r>
              <a:rPr lang="fr-FR" dirty="0">
                <a:latin typeface="Calibri"/>
                <a:ea typeface="Calibri"/>
                <a:cs typeface="Calibri"/>
              </a:rPr>
              <a:t> réglementaire</a:t>
            </a:r>
            <a:endParaRPr lang="fr-FR" sz="2800" dirty="0"/>
          </a:p>
          <a:p>
            <a:endParaRPr lang="fr-FR" dirty="0">
              <a:latin typeface="Calibri"/>
              <a:ea typeface="Calibri"/>
              <a:cs typeface="Calibri"/>
            </a:endParaRPr>
          </a:p>
          <a:p>
            <a:r>
              <a:rPr lang="fr-FR" sz="2000" b="1" dirty="0">
                <a:latin typeface="Calibri"/>
                <a:ea typeface="Calibri"/>
                <a:cs typeface="Calibri"/>
              </a:rPr>
              <a:t>Module ISO 50001</a:t>
            </a:r>
            <a:endParaRPr lang="fr-FR" sz="2800" dirty="0"/>
          </a:p>
          <a:p>
            <a:pPr marL="285750" indent="-285750">
              <a:buFont typeface="Arial"/>
              <a:buChar char="•"/>
            </a:pPr>
            <a:r>
              <a:rPr lang="fr-FR" dirty="0">
                <a:latin typeface="Calibri"/>
                <a:ea typeface="Calibri"/>
                <a:cs typeface="Calibri"/>
              </a:rPr>
              <a:t>Système de management</a:t>
            </a:r>
            <a:endParaRPr lang="fr-FR" sz="2800" dirty="0"/>
          </a:p>
          <a:p>
            <a:pPr marL="285750" indent="-285750">
              <a:buFont typeface="Arial"/>
              <a:buChar char="•"/>
            </a:pPr>
            <a:r>
              <a:rPr lang="fr-FR" dirty="0">
                <a:latin typeface="Calibri"/>
                <a:ea typeface="Calibri"/>
                <a:cs typeface="Calibri"/>
              </a:rPr>
              <a:t>Revue énergétique</a:t>
            </a:r>
            <a:endParaRPr lang="fr-FR" sz="2800" dirty="0"/>
          </a:p>
          <a:p>
            <a:pPr marL="285750" indent="-285750">
              <a:buFont typeface="Arial"/>
              <a:buChar char="•"/>
            </a:pPr>
            <a:r>
              <a:rPr lang="fr-FR" dirty="0">
                <a:latin typeface="Calibri"/>
                <a:ea typeface="Calibri"/>
                <a:cs typeface="Calibri"/>
              </a:rPr>
              <a:t>Plans de mesure</a:t>
            </a:r>
            <a:endParaRPr lang="fr-FR" sz="2800" dirty="0">
              <a:latin typeface="Candara"/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fr-FR" dirty="0">
                <a:latin typeface="Calibri"/>
                <a:ea typeface="Calibri"/>
                <a:cs typeface="Calibri"/>
              </a:rPr>
              <a:t>Documentation normative</a:t>
            </a:r>
            <a:endParaRPr lang="fr-FR" sz="2800" dirty="0"/>
          </a:p>
        </p:txBody>
      </p:sp>
      <p:pic>
        <p:nvPicPr>
          <p:cNvPr id="5" name="Image 4" descr="Logiciel suivi performance énergétique en temps réel">
            <a:extLst>
              <a:ext uri="{FF2B5EF4-FFF2-40B4-BE49-F238E27FC236}">
                <a16:creationId xmlns:a16="http://schemas.microsoft.com/office/drawing/2014/main" id="{EB253667-1737-20C7-8F68-1A95A11C39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7785" y="1959354"/>
            <a:ext cx="4659400" cy="28160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17523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6000" y="339721"/>
            <a:ext cx="11340000" cy="432000"/>
          </a:xfrm>
        </p:spPr>
        <p:txBody>
          <a:bodyPr rtlCol="0"/>
          <a:lstStyle/>
          <a:p>
            <a:pPr rtl="0"/>
            <a:r>
              <a:rPr lang="fr-FR" dirty="0"/>
              <a:t>Nos offres</a:t>
            </a:r>
          </a:p>
        </p:txBody>
      </p:sp>
      <p:cxnSp>
        <p:nvCxnSpPr>
          <p:cNvPr id="11" name="Connecteur droit 10" descr="Séparateur de diapositive"/>
          <p:cNvCxnSpPr/>
          <p:nvPr/>
        </p:nvCxnSpPr>
        <p:spPr>
          <a:xfrm>
            <a:off x="6096000" y="2363035"/>
            <a:ext cx="0" cy="241133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numéro de diapositive 7"/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fr-FR" smtClean="0"/>
              <a:t>8</a:t>
            </a:fld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3855744" y="980230"/>
            <a:ext cx="3049274" cy="489364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2000" b="1" kern="0" dirty="0">
                <a:latin typeface="Calibri"/>
                <a:ea typeface="Calibri"/>
                <a:cs typeface="Calibri"/>
              </a:rPr>
              <a:t>Pack Essential</a:t>
            </a:r>
          </a:p>
          <a:p>
            <a:pPr marL="457200" indent="-228600"/>
            <a:r>
              <a:rPr lang="fr-FR" kern="0" dirty="0">
                <a:latin typeface="Calibri"/>
                <a:ea typeface="Calibri"/>
                <a:cs typeface="Calibri"/>
              </a:rPr>
              <a:t>Monitoring de base</a:t>
            </a:r>
          </a:p>
          <a:p>
            <a:pPr marL="457200" indent="-228600"/>
            <a:r>
              <a:rPr lang="fr-FR" kern="0" dirty="0">
                <a:latin typeface="Calibri"/>
                <a:ea typeface="Calibri"/>
                <a:cs typeface="Calibri"/>
              </a:rPr>
              <a:t>Alertes simples</a:t>
            </a:r>
          </a:p>
          <a:p>
            <a:pPr marL="457200" indent="-228600"/>
            <a:r>
              <a:rPr lang="fr-FR" kern="0" dirty="0">
                <a:latin typeface="Calibri"/>
                <a:ea typeface="Calibri"/>
                <a:cs typeface="Calibri"/>
              </a:rPr>
              <a:t>Support email</a:t>
            </a:r>
          </a:p>
          <a:p>
            <a:pPr marL="457200" indent="-228600"/>
            <a:r>
              <a:rPr lang="fr-FR" kern="0" dirty="0">
                <a:latin typeface="Calibri"/>
                <a:ea typeface="Calibri"/>
                <a:cs typeface="Calibri"/>
              </a:rPr>
              <a:t>Rapports mensuels</a:t>
            </a:r>
          </a:p>
          <a:p>
            <a:pPr marL="457200" indent="-228600"/>
            <a:endParaRPr lang="fr-FR" kern="0" dirty="0">
              <a:latin typeface="Calibri"/>
              <a:ea typeface="Calibri"/>
              <a:cs typeface="Calibri"/>
            </a:endParaRPr>
          </a:p>
          <a:p>
            <a:r>
              <a:rPr lang="fr-FR" sz="2000" b="1" kern="0" dirty="0">
                <a:latin typeface="Calibri"/>
                <a:ea typeface="Calibri"/>
                <a:cs typeface="Calibri"/>
              </a:rPr>
              <a:t>Pack Advanced</a:t>
            </a:r>
          </a:p>
          <a:p>
            <a:pPr marL="457200" indent="-228600"/>
            <a:r>
              <a:rPr lang="fr-FR" kern="0" dirty="0">
                <a:latin typeface="Calibri"/>
                <a:ea typeface="Calibri"/>
                <a:cs typeface="Calibri"/>
              </a:rPr>
              <a:t>Monitoring avancé</a:t>
            </a:r>
          </a:p>
          <a:p>
            <a:pPr marL="457200" indent="-228600"/>
            <a:r>
              <a:rPr lang="fr-FR" kern="0" dirty="0">
                <a:latin typeface="Calibri"/>
                <a:ea typeface="Calibri"/>
                <a:cs typeface="Calibri"/>
              </a:rPr>
              <a:t>Optimisation IA</a:t>
            </a:r>
          </a:p>
          <a:p>
            <a:pPr marL="457200" indent="-228600"/>
            <a:r>
              <a:rPr lang="fr-FR" kern="0" dirty="0">
                <a:latin typeface="Calibri"/>
                <a:ea typeface="Calibri"/>
                <a:cs typeface="Calibri"/>
              </a:rPr>
              <a:t>Support prioritaire</a:t>
            </a:r>
          </a:p>
          <a:p>
            <a:pPr marL="457200" indent="-228600"/>
            <a:r>
              <a:rPr lang="fr-FR" kern="0" dirty="0">
                <a:latin typeface="Calibri"/>
                <a:ea typeface="Calibri"/>
                <a:cs typeface="Calibri"/>
              </a:rPr>
              <a:t>Rapports personnalisés</a:t>
            </a:r>
          </a:p>
          <a:p>
            <a:pPr marL="457200" indent="-228600"/>
            <a:endParaRPr lang="fr-FR" kern="0" dirty="0">
              <a:latin typeface="Calibri"/>
              <a:ea typeface="Calibri"/>
              <a:cs typeface="Calibri"/>
            </a:endParaRPr>
          </a:p>
          <a:p>
            <a:r>
              <a:rPr lang="fr-FR" sz="2000" b="1" kern="0" dirty="0">
                <a:latin typeface="Calibri"/>
                <a:ea typeface="Calibri"/>
                <a:cs typeface="Calibri"/>
              </a:rPr>
              <a:t>Pack Enterprise</a:t>
            </a:r>
          </a:p>
          <a:p>
            <a:pPr marL="457200" indent="-228600"/>
            <a:r>
              <a:rPr lang="fr-FR" kern="0" dirty="0">
                <a:latin typeface="Calibri"/>
                <a:ea typeface="Calibri"/>
                <a:cs typeface="Calibri"/>
              </a:rPr>
              <a:t>Solution complète</a:t>
            </a:r>
          </a:p>
          <a:p>
            <a:pPr marL="457200" indent="-228600"/>
            <a:r>
              <a:rPr lang="fr-FR" kern="0" dirty="0">
                <a:latin typeface="Calibri"/>
                <a:ea typeface="Calibri"/>
                <a:cs typeface="Calibri"/>
              </a:rPr>
              <a:t>Personnalisation totale</a:t>
            </a:r>
          </a:p>
          <a:p>
            <a:pPr marL="457200" indent="-228600"/>
            <a:r>
              <a:rPr lang="fr-FR" kern="0" dirty="0">
                <a:latin typeface="Calibri"/>
                <a:ea typeface="Calibri"/>
                <a:cs typeface="Calibri"/>
              </a:rPr>
              <a:t>Support dédié 24/7</a:t>
            </a:r>
            <a:endParaRPr lang="en-US" sz="2000" dirty="0">
              <a:latin typeface="Candara"/>
              <a:ea typeface="Calibri"/>
              <a:cs typeface="Calibri"/>
            </a:endParaRPr>
          </a:p>
          <a:p>
            <a:pPr marL="457200" indent="-228600"/>
            <a:r>
              <a:rPr lang="fr-FR" kern="0" dirty="0">
                <a:latin typeface="Calibri"/>
                <a:ea typeface="Calibri"/>
                <a:cs typeface="Calibri"/>
              </a:rPr>
              <a:t>Consulting expert</a:t>
            </a:r>
            <a:endParaRPr lang="en-US" sz="2000" dirty="0"/>
          </a:p>
        </p:txBody>
      </p:sp>
      <p:sp>
        <p:nvSpPr>
          <p:cNvPr id="26" name="ZoneTexte 25"/>
          <p:cNvSpPr txBox="1"/>
          <p:nvPr/>
        </p:nvSpPr>
        <p:spPr>
          <a:xfrm>
            <a:off x="7769938" y="1293995"/>
            <a:ext cx="3345634" cy="427809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b="1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Résultats</a:t>
            </a:r>
            <a:r>
              <a:rPr lang="en-US" sz="1600" b="1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600" b="1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garantis</a:t>
            </a:r>
            <a:endParaRPr lang="fr-FR" sz="1600" err="1"/>
          </a:p>
          <a:p>
            <a:endParaRPr lang="en-US" sz="1400" b="1" dirty="0">
              <a:solidFill>
                <a:srgbClr val="C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fr-FR" sz="1400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25% d'économies moyennes</a:t>
            </a:r>
            <a:endParaRPr lang="en-US" sz="1400">
              <a:solidFill>
                <a:srgbClr val="C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fr-FR" sz="1400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ROI &lt; 12 mois</a:t>
            </a:r>
            <a:endParaRPr lang="en-US" sz="1400" dirty="0">
              <a:latin typeface="Calibri"/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fr-FR" sz="1400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-30% d'émissions CO2</a:t>
            </a:r>
            <a:endParaRPr lang="fr-FR" sz="1400" dirty="0">
              <a:solidFill>
                <a:srgbClr val="000000"/>
              </a:solidFill>
              <a:latin typeface="Candara"/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fr-FR" sz="1400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100% de conformité</a:t>
            </a:r>
            <a:endParaRPr lang="fr-FR" sz="1400" dirty="0"/>
          </a:p>
          <a:p>
            <a:pPr lvl="0"/>
            <a:endParaRPr lang="fr-FR" sz="1400" i="1" dirty="0">
              <a:solidFill>
                <a:srgbClr val="C00000"/>
              </a:solidFill>
            </a:endParaRPr>
          </a:p>
          <a:p>
            <a:r>
              <a:rPr lang="fr-FR" sz="1600" b="1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Références sectorielles</a:t>
            </a:r>
            <a:endParaRPr lang="en-US" sz="1600" dirty="0"/>
          </a:p>
          <a:p>
            <a:r>
              <a:rPr lang="fr-FR" sz="1400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Solutions déployées dans :</a:t>
            </a:r>
            <a:endParaRPr lang="en-US" sz="1400"/>
          </a:p>
          <a:p>
            <a:pPr marL="285750" lvl="0" indent="-285750">
              <a:buFont typeface="Arial"/>
              <a:buChar char="•"/>
            </a:pPr>
            <a:r>
              <a:rPr lang="fr-FR" sz="1400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Industrie</a:t>
            </a:r>
            <a:endParaRPr lang="en-US" sz="1400"/>
          </a:p>
          <a:p>
            <a:pPr marL="285750" indent="-285750">
              <a:buFont typeface="Arial"/>
              <a:buChar char="•"/>
            </a:pPr>
            <a:r>
              <a:rPr lang="fr-FR" sz="1400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Tertiaire</a:t>
            </a:r>
            <a:endParaRPr lang="en-US" sz="1400"/>
          </a:p>
          <a:p>
            <a:pPr marL="285750" lvl="0" indent="-285750">
              <a:buFont typeface="Arial"/>
              <a:buChar char="•"/>
            </a:pPr>
            <a:r>
              <a:rPr lang="fr-FR" sz="1400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Collectivités</a:t>
            </a:r>
            <a:endParaRPr lang="en-US" sz="1400"/>
          </a:p>
          <a:p>
            <a:pPr marL="285750" lvl="0" indent="-285750">
              <a:buFont typeface="Arial"/>
              <a:buChar char="•"/>
            </a:pPr>
            <a:r>
              <a:rPr lang="fr-FR" sz="1400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Commerce</a:t>
            </a:r>
          </a:p>
          <a:p>
            <a:pPr marL="285750" indent="-285750">
              <a:buFont typeface="Arial"/>
              <a:buChar char="•"/>
            </a:pPr>
            <a:endParaRPr lang="fr-FR" sz="1400" dirty="0">
              <a:solidFill>
                <a:srgbClr val="C00000"/>
              </a:solidFill>
              <a:latin typeface="Calibri"/>
              <a:ea typeface="Calibri"/>
              <a:cs typeface="Calibri"/>
            </a:endParaRPr>
          </a:p>
          <a:p>
            <a:r>
              <a:rPr lang="fr-FR" sz="1600" b="1" dirty="0">
                <a:solidFill>
                  <a:srgbClr val="C00000"/>
                </a:solidFill>
                <a:ea typeface="+mn-lt"/>
                <a:cs typeface="+mn-lt"/>
              </a:rPr>
              <a:t>Innovation technologique</a:t>
            </a:r>
            <a:endParaRPr lang="fr-FR" sz="1600" dirty="0"/>
          </a:p>
          <a:p>
            <a:pPr marL="285750" indent="-285750">
              <a:buFont typeface="Arial"/>
              <a:buChar char="•"/>
            </a:pPr>
            <a:r>
              <a:rPr lang="fr-FR" sz="1400" dirty="0">
                <a:solidFill>
                  <a:srgbClr val="C00000"/>
                </a:solidFill>
                <a:ea typeface="+mn-lt"/>
                <a:cs typeface="+mn-lt"/>
              </a:rPr>
              <a:t>IA dernière génération</a:t>
            </a:r>
            <a:endParaRPr lang="fr-FR" sz="1600" dirty="0"/>
          </a:p>
          <a:p>
            <a:pPr marL="285750" indent="-285750">
              <a:buFont typeface="Arial"/>
              <a:buChar char="•"/>
            </a:pPr>
            <a:r>
              <a:rPr lang="fr-FR" sz="1400" dirty="0">
                <a:solidFill>
                  <a:srgbClr val="C00000"/>
                </a:solidFill>
                <a:ea typeface="+mn-lt"/>
                <a:cs typeface="+mn-lt"/>
              </a:rPr>
              <a:t>IoT basse consommation</a:t>
            </a:r>
            <a:endParaRPr lang="fr-FR" sz="1600" dirty="0"/>
          </a:p>
          <a:p>
            <a:pPr marL="285750" indent="-285750">
              <a:buFont typeface="Arial"/>
              <a:buChar char="•"/>
            </a:pPr>
            <a:r>
              <a:rPr lang="fr-FR" sz="1400" dirty="0">
                <a:solidFill>
                  <a:srgbClr val="C00000"/>
                </a:solidFill>
                <a:ea typeface="+mn-lt"/>
                <a:cs typeface="+mn-lt"/>
              </a:rPr>
              <a:t>Cybersécurité renforcée</a:t>
            </a:r>
            <a:endParaRPr lang="fr-FR" sz="1600" dirty="0">
              <a:solidFill>
                <a:srgbClr val="000000"/>
              </a:solidFill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fr-FR" sz="1400" dirty="0">
                <a:solidFill>
                  <a:srgbClr val="C00000"/>
                </a:solidFill>
                <a:ea typeface="+mn-lt"/>
                <a:cs typeface="+mn-lt"/>
              </a:rPr>
              <a:t>API ouvertes</a:t>
            </a:r>
            <a:endParaRPr lang="fr-FR" sz="1600" dirty="0"/>
          </a:p>
        </p:txBody>
      </p:sp>
      <p:sp>
        <p:nvSpPr>
          <p:cNvPr id="27" name="Rectangle 11" descr="Bloc d’accentuation gauche"/>
          <p:cNvSpPr/>
          <p:nvPr/>
        </p:nvSpPr>
        <p:spPr>
          <a:xfrm>
            <a:off x="426000" y="847288"/>
            <a:ext cx="1813861" cy="1006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/>
          </a:p>
        </p:txBody>
      </p:sp>
      <p:pic>
        <p:nvPicPr>
          <p:cNvPr id="10" name="Picture 2" descr="Notre offre - Quelle est notre proposition de valeur, notre offre de  servi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00" y="2350683"/>
            <a:ext cx="2620853" cy="216971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1467" y="0"/>
            <a:ext cx="1170533" cy="8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965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 descr="Bloc d’accentuation"/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smtClean="0"/>
              <a:t>9</a:t>
            </a:fld>
            <a:endParaRPr lang="fr-FR"/>
          </a:p>
        </p:txBody>
      </p:sp>
      <p:pic>
        <p:nvPicPr>
          <p:cNvPr id="19" name="Espace réservé pour une image  18"/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34114" r="34114"/>
          <a:stretch>
            <a:fillRect/>
          </a:stretch>
        </p:blipFill>
        <p:spPr>
          <a:xfrm>
            <a:off x="0" y="0"/>
            <a:ext cx="6191075" cy="637135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8100" y="1883402"/>
            <a:ext cx="6641900" cy="1110738"/>
          </a:xfrm>
        </p:spPr>
        <p:txBody>
          <a:bodyPr rtlCol="0"/>
          <a:lstStyle/>
          <a:p>
            <a:r>
              <a:rPr lang="fr-FR" dirty="0"/>
              <a:t>Notre  Accompagnement 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32"/>
          </p:nvPr>
        </p:nvSpPr>
        <p:spPr>
          <a:xfrm>
            <a:off x="5118334" y="2994141"/>
            <a:ext cx="6641626" cy="590155"/>
          </a:xfrm>
        </p:spPr>
        <p:txBody>
          <a:bodyPr vert="horz" lIns="180000" tIns="180000" rIns="180000" bIns="180000" rtlCol="0" anchor="t">
            <a:noAutofit/>
          </a:bodyPr>
          <a:lstStyle/>
          <a:p>
            <a:r>
              <a:rPr lang="en-US" b="1" dirty="0">
                <a:latin typeface="Candara"/>
                <a:ea typeface="Calibri"/>
                <a:cs typeface="Calibri"/>
              </a:rPr>
              <a:t>Pack Essential</a:t>
            </a:r>
            <a:r>
              <a:rPr lang="en-US" b="1" dirty="0"/>
              <a:t>, Pack Advanced, Pack Enterprise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6676754" y="4082590"/>
            <a:ext cx="1863814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b="1" dirty="0">
                <a:latin typeface="Calibri"/>
                <a:ea typeface="Calibri"/>
                <a:cs typeface="Calibri"/>
              </a:rPr>
              <a:t>Mise </a:t>
            </a:r>
            <a:r>
              <a:rPr lang="en-US" sz="1600" b="1" dirty="0" err="1">
                <a:latin typeface="Calibri"/>
                <a:ea typeface="Calibri"/>
                <a:cs typeface="Calibri"/>
              </a:rPr>
              <a:t>en</a:t>
            </a:r>
            <a:r>
              <a:rPr lang="en-US" sz="1600" b="1" dirty="0">
                <a:latin typeface="Calibri"/>
                <a:ea typeface="Calibri"/>
                <a:cs typeface="Calibri"/>
              </a:rPr>
              <a:t> </a:t>
            </a:r>
            <a:r>
              <a:rPr lang="en-US" sz="1600" b="1" dirty="0" err="1">
                <a:latin typeface="Calibri"/>
                <a:ea typeface="Calibri"/>
                <a:cs typeface="Calibri"/>
              </a:rPr>
              <a:t>œuvre</a:t>
            </a:r>
            <a:r>
              <a:rPr lang="en-US" sz="1600" dirty="0">
                <a:latin typeface="Calibri"/>
                <a:ea typeface="Calibri"/>
                <a:cs typeface="Calibri"/>
              </a:rPr>
              <a:t> </a:t>
            </a:r>
            <a:endParaRPr lang="en-US" sz="2400" dirty="0">
              <a:latin typeface="Calibri"/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 sz="1600" dirty="0">
                <a:latin typeface="Calibri"/>
                <a:ea typeface="Calibri"/>
                <a:cs typeface="Calibri"/>
              </a:rPr>
              <a:t> Audit initial</a:t>
            </a:r>
            <a:endParaRPr lang="en-US" sz="2400" dirty="0">
              <a:latin typeface="Candara"/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 sz="1600" dirty="0">
                <a:latin typeface="Calibri"/>
                <a:ea typeface="Calibri"/>
                <a:cs typeface="Calibri"/>
              </a:rPr>
              <a:t> Installation IoT</a:t>
            </a:r>
            <a:endParaRPr lang="en-US" sz="2400" dirty="0">
              <a:latin typeface="Calibri"/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 sz="1600" dirty="0">
                <a:latin typeface="Calibri"/>
                <a:ea typeface="Calibri"/>
                <a:cs typeface="Calibri"/>
              </a:rPr>
              <a:t> </a:t>
            </a:r>
            <a:r>
              <a:rPr lang="en-US" sz="1600" err="1">
                <a:latin typeface="Calibri"/>
                <a:ea typeface="Calibri"/>
                <a:cs typeface="Calibri"/>
              </a:rPr>
              <a:t>Paramétrage</a:t>
            </a:r>
            <a:endParaRPr lang="en-US" sz="2400" err="1">
              <a:latin typeface="Calibri"/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 sz="1600" dirty="0">
                <a:latin typeface="Calibri"/>
                <a:ea typeface="Calibri"/>
                <a:cs typeface="Calibri"/>
              </a:rPr>
              <a:t> Formation</a:t>
            </a:r>
            <a:endParaRPr lang="en-US" sz="2400" dirty="0">
              <a:latin typeface="Calibri"/>
              <a:ea typeface="Calibri"/>
              <a:cs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207316" y="4082590"/>
            <a:ext cx="2568591" cy="156966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600" b="1" dirty="0">
                <a:latin typeface="Calibri"/>
                <a:ea typeface="Calibri"/>
                <a:cs typeface="Calibri"/>
              </a:rPr>
              <a:t>Support </a:t>
            </a:r>
            <a:r>
              <a:rPr lang="en-US" sz="1600" b="1" err="1">
                <a:latin typeface="Calibri"/>
                <a:ea typeface="Calibri"/>
                <a:cs typeface="Calibri"/>
              </a:rPr>
              <a:t>continu</a:t>
            </a:r>
            <a:r>
              <a:rPr lang="en-US" sz="1600" dirty="0">
                <a:latin typeface="Calibri"/>
                <a:ea typeface="Calibri"/>
                <a:cs typeface="Calibri"/>
              </a:rPr>
              <a:t> </a:t>
            </a:r>
            <a:endParaRPr lang="en-US" sz="2400" dirty="0">
              <a:latin typeface="Candara"/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 sz="1600" dirty="0">
                <a:latin typeface="Calibri"/>
                <a:ea typeface="Calibri"/>
                <a:cs typeface="Calibri"/>
              </a:rPr>
              <a:t> Assistance technique</a:t>
            </a:r>
            <a:endParaRPr lang="en-US" sz="2400" dirty="0">
              <a:latin typeface="Candara"/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 sz="1600" dirty="0">
                <a:latin typeface="Calibri"/>
                <a:ea typeface="Calibri"/>
                <a:cs typeface="Calibri"/>
              </a:rPr>
              <a:t> </a:t>
            </a:r>
            <a:r>
              <a:rPr lang="en-US" sz="1600" err="1">
                <a:latin typeface="Calibri"/>
                <a:ea typeface="Calibri"/>
                <a:cs typeface="Calibri"/>
              </a:rPr>
              <a:t>Optimisation</a:t>
            </a:r>
            <a:r>
              <a:rPr lang="en-US" sz="1600" dirty="0">
                <a:latin typeface="Calibri"/>
                <a:ea typeface="Calibri"/>
                <a:cs typeface="Calibri"/>
              </a:rPr>
              <a:t> continue</a:t>
            </a:r>
            <a:endParaRPr lang="en-US" sz="2400" dirty="0">
              <a:latin typeface="Candara"/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 sz="1600" dirty="0">
                <a:latin typeface="Calibri"/>
                <a:ea typeface="Calibri"/>
                <a:cs typeface="Calibri"/>
              </a:rPr>
              <a:t> Formation continue</a:t>
            </a:r>
            <a:endParaRPr lang="en-US" sz="2400" dirty="0" err="1">
              <a:latin typeface="Candara"/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 sz="1600" dirty="0">
                <a:latin typeface="Calibri"/>
                <a:ea typeface="Calibri"/>
                <a:cs typeface="Calibri"/>
              </a:rPr>
              <a:t> </a:t>
            </a:r>
            <a:r>
              <a:rPr lang="en-US" sz="1600" err="1">
                <a:latin typeface="Calibri"/>
                <a:ea typeface="Calibri"/>
                <a:cs typeface="Calibri"/>
              </a:rPr>
              <a:t>Veille</a:t>
            </a:r>
            <a:r>
              <a:rPr lang="en-US" sz="1600" dirty="0">
                <a:latin typeface="Calibri"/>
                <a:ea typeface="Calibri"/>
                <a:cs typeface="Calibri"/>
              </a:rPr>
              <a:t> </a:t>
            </a:r>
            <a:r>
              <a:rPr lang="en-US" sz="1600" err="1">
                <a:latin typeface="Calibri"/>
                <a:ea typeface="Calibri"/>
                <a:cs typeface="Calibri"/>
              </a:rPr>
              <a:t>réglementaire</a:t>
            </a:r>
            <a:endParaRPr lang="en-US" sz="2400"/>
          </a:p>
          <a:p>
            <a:pPr lvl="0"/>
            <a:endParaRPr lang="en-US" sz="1600" b="1" dirty="0"/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1467" y="0"/>
            <a:ext cx="1170533" cy="8779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Rouge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Custom 149">
      <a:majorFont>
        <a:latin typeface="Corbel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9" ma:contentTypeDescription="Create a new document." ma:contentTypeScope="" ma:versionID="76e25e1730b4532ab1d5e5b131a96a5a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d1e9281a84c4949647088091c718de3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64A4C9D-F801-4923-BC6D-E0006F512331}">
  <ds:schemaRefs/>
</ds:datastoreItem>
</file>

<file path=customXml/itemProps2.xml><?xml version="1.0" encoding="utf-8"?>
<ds:datastoreItem xmlns:ds="http://schemas.openxmlformats.org/officeDocument/2006/customXml" ds:itemID="{EB2218FC-8412-44B9-9E82-D51F1F531141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Présentation professionnelle percutante</Template>
  <TotalTime>0</TotalTime>
  <Words>2973</Words>
  <Application>Microsoft Office PowerPoint</Application>
  <PresentationFormat>Widescreen</PresentationFormat>
  <Paragraphs>199</Paragraphs>
  <Slides>11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Thème Office</vt:lpstr>
      <vt:lpstr>ENERGY.AI</vt:lpstr>
      <vt:lpstr>Sommaire</vt:lpstr>
      <vt:lpstr>Votre Besoin </vt:lpstr>
      <vt:lpstr>PowerPoint Presentation</vt:lpstr>
      <vt:lpstr>Fonctionnalités principales</vt:lpstr>
      <vt:lpstr>Bénéfices clés</vt:lpstr>
      <vt:lpstr>Nos Modules</vt:lpstr>
      <vt:lpstr>Nos offres</vt:lpstr>
      <vt:lpstr>Notre  Accompagnement </vt:lpstr>
      <vt:lpstr>Références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Samuel Etchoudinan Olushegun</cp:lastModifiedBy>
  <cp:revision>667</cp:revision>
  <dcterms:created xsi:type="dcterms:W3CDTF">2025-01-10T10:42:00Z</dcterms:created>
  <dcterms:modified xsi:type="dcterms:W3CDTF">2025-01-15T16:11:53Z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7D6FE543217848EEBC8DB4267961DB0B_12</vt:lpwstr>
  </property>
  <property fmtid="{D5CDD505-2E9C-101B-9397-08002B2CF9AE}" pid="3" name="KSOProductBuildVer">
    <vt:lpwstr>1033-12.2.0.19307</vt:lpwstr>
  </property>
</Properties>
</file>