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635" r:id="rId4"/>
    <p:sldId id="675" r:id="rId5"/>
    <p:sldId id="411" r:id="rId6"/>
    <p:sldId id="420" r:id="rId7"/>
    <p:sldId id="676" r:id="rId8"/>
    <p:sldId id="677" r:id="rId9"/>
    <p:sldId id="678" r:id="rId10"/>
    <p:sldId id="679" r:id="rId11"/>
    <p:sldId id="685" r:id="rId12"/>
    <p:sldId id="68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1A98-0A72-4F2C-ACB4-5ED68C608E26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C0B0-B23E-46CB-936C-38B3E928A9A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9798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40947-95D0-4E23-9C1C-D75354C67E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40947-95D0-4E23-9C1C-D75354C67E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2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9157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843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2866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6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8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0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9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95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83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6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55035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8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5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46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80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95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62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4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617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1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23515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5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24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799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9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69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11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924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3450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9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990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08/01/2025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451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025E-5AC0-45A1-BD23-9A23D6C81F0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0B6B-BE4A-475D-8F90-3DFF8B47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8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1.png">
            <a:extLst>
              <a:ext uri="{FF2B5EF4-FFF2-40B4-BE49-F238E27FC236}">
                <a16:creationId xmlns:a16="http://schemas.microsoft.com/office/drawing/2014/main" id="{306070CF-0333-F53F-C9E6-6900F63D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01" y="80883"/>
            <a:ext cx="1677799" cy="9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44C9A3F-F2A9-4ACA-82FF-1F91EFB6CB70}"/>
              </a:ext>
            </a:extLst>
          </p:cNvPr>
          <p:cNvSpPr txBox="1"/>
          <p:nvPr/>
        </p:nvSpPr>
        <p:spPr>
          <a:xfrm>
            <a:off x="775981" y="3868807"/>
            <a:ext cx="3775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r-FR" sz="2400" b="1" dirty="0">
                <a:solidFill>
                  <a:srgbClr val="002060"/>
                </a:solidFill>
              </a:rPr>
              <a:t>Solution intégrée pour la transformation numérique des écoles d'ingénieurs marocaines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ACCE9A-354A-4C92-A3DC-AF7E37CB6967}"/>
              </a:ext>
            </a:extLst>
          </p:cNvPr>
          <p:cNvSpPr txBox="1"/>
          <p:nvPr/>
        </p:nvSpPr>
        <p:spPr>
          <a:xfrm>
            <a:off x="1048624" y="2685825"/>
            <a:ext cx="322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IngéTech</a:t>
            </a:r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 Pro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B974B9-124F-43AA-8FE3-4178CA77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753" y="2116601"/>
            <a:ext cx="6521347" cy="33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EC4A0-08A1-48A4-AB81-542F872BFD06}"/>
              </a:ext>
            </a:extLst>
          </p:cNvPr>
          <p:cNvSpPr/>
          <p:nvPr/>
        </p:nvSpPr>
        <p:spPr>
          <a:xfrm>
            <a:off x="961937" y="273556"/>
            <a:ext cx="9815119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en-US" b="1" cap="all" dirty="0">
                <a:solidFill>
                  <a:srgbClr val="C00000"/>
                </a:solidFill>
                <a:latin typeface="Algerian" panose="04020705040A02060702" pitchFamily="82" charset="0"/>
                <a:cs typeface="Mongolian Baiti" panose="03000500000000000000" pitchFamily="66" charset="0"/>
              </a:rPr>
              <a:t>Contactez-nous</a:t>
            </a:r>
          </a:p>
          <a:p>
            <a:pPr lvl="0" algn="ctr">
              <a:defRPr/>
            </a:pPr>
            <a:endParaRPr lang="en-US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fr-FR" dirty="0"/>
              <a:t>Transformez votre école d'ingénieurs pour l'ère numérique.</a:t>
            </a:r>
          </a:p>
          <a:p>
            <a:pPr lvl="0" algn="ctr">
              <a:defRPr/>
            </a:pPr>
            <a:r>
              <a:rPr lang="fr-FR" dirty="0"/>
              <a:t>Pour plus d'informations ou une démonstration personnalisée :</a:t>
            </a:r>
          </a:p>
          <a:p>
            <a:pPr lvl="0" algn="ctr">
              <a:defRPr/>
            </a:pPr>
            <a:endParaRPr lang="fr-FR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spcBef>
                <a:spcPts val="100"/>
              </a:spcBef>
              <a:defRPr/>
            </a:pPr>
            <a:r>
              <a:rPr lang="fr-MA" sz="1600" b="1" dirty="0">
                <a:cs typeface="Calibri"/>
              </a:rPr>
              <a:t>Tél</a:t>
            </a:r>
            <a:r>
              <a:rPr lang="fr-MA" sz="1600" b="1" spc="-15" dirty="0">
                <a:cs typeface="Calibri"/>
              </a:rPr>
              <a:t> </a:t>
            </a:r>
            <a:r>
              <a:rPr lang="fr-MA" sz="1600" b="1" dirty="0">
                <a:cs typeface="Calibri"/>
              </a:rPr>
              <a:t>:</a:t>
            </a:r>
            <a:r>
              <a:rPr lang="fr-MA" sz="1600" b="1" spc="-5" dirty="0">
                <a:cs typeface="Calibri"/>
              </a:rPr>
              <a:t> </a:t>
            </a:r>
            <a:r>
              <a:rPr lang="fr-MA" sz="1600" dirty="0"/>
              <a:t>+</a:t>
            </a:r>
            <a:r>
              <a:rPr lang="fr-MA" sz="1600" b="1" dirty="0">
                <a:cs typeface="Calibri"/>
              </a:rPr>
              <a:t>212 660 737405, </a:t>
            </a:r>
          </a:p>
          <a:p>
            <a:pPr lvl="0" algn="ctr">
              <a:spcBef>
                <a:spcPts val="100"/>
              </a:spcBef>
              <a:defRPr/>
            </a:pPr>
            <a:r>
              <a:rPr lang="fr-MA" sz="1600" b="1" dirty="0">
                <a:cs typeface="Calibri"/>
              </a:rPr>
              <a:t>Fixe : </a:t>
            </a:r>
            <a:r>
              <a:rPr lang="fr-MA" sz="1600" dirty="0"/>
              <a:t>+</a:t>
            </a:r>
            <a:r>
              <a:rPr lang="fr-MA" sz="1600" b="1" dirty="0">
                <a:cs typeface="Calibri"/>
              </a:rPr>
              <a:t>212 530 600900 </a:t>
            </a:r>
          </a:p>
          <a:p>
            <a:pPr lvl="0" algn="ctr">
              <a:spcBef>
                <a:spcPts val="100"/>
              </a:spcBef>
              <a:defRPr/>
            </a:pPr>
            <a:endParaRPr lang="fr-MA" sz="1600" b="1" dirty="0">
              <a:cs typeface="Calibri"/>
            </a:endParaRPr>
          </a:p>
          <a:p>
            <a:pPr marL="33020" lvl="0" algn="ctr">
              <a:defRPr/>
            </a:pPr>
            <a:r>
              <a:rPr lang="fr-MA" sz="1600" b="1" dirty="0">
                <a:cs typeface="Calibri"/>
              </a:rPr>
              <a:t>Email : contact@ramaqs.com</a:t>
            </a:r>
          </a:p>
          <a:p>
            <a:pPr marL="33020" lvl="0" algn="ctr">
              <a:defRPr/>
            </a:pPr>
            <a:r>
              <a:rPr lang="fr-MA" sz="1600" b="1" dirty="0">
                <a:cs typeface="Calibri"/>
              </a:rPr>
              <a:t>Site web : www.ramaqs. Com</a:t>
            </a:r>
          </a:p>
          <a:p>
            <a:pPr marL="33020" lvl="0" algn="ctr">
              <a:defRPr/>
            </a:pPr>
            <a:endParaRPr lang="fr-MA" sz="1600" b="1" dirty="0">
              <a:latin typeface="Algerian" panose="04020705040A02060702" pitchFamily="82" charset="0"/>
              <a:cs typeface="Calibri"/>
            </a:endParaRPr>
          </a:p>
          <a:p>
            <a:pPr marL="33020"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en-US" sz="1600" b="1" cap="all" dirty="0">
                <a:solidFill>
                  <a:srgbClr val="C00000"/>
                </a:solidFill>
                <a:latin typeface="Algerian" panose="04020705040A02060702" pitchFamily="82" charset="0"/>
                <a:cs typeface="Mongolian Baiti" panose="03000500000000000000" pitchFamily="66" charset="0"/>
              </a:rPr>
              <a:t>RAMAQS CONSULTING &amp; SOLUTIONS</a:t>
            </a:r>
          </a:p>
          <a:p>
            <a:pPr lvl="0" algn="ctr">
              <a:defRPr/>
            </a:pPr>
            <a:endParaRPr lang="en-US" sz="1600" b="1" cap="all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defRPr/>
            </a:pPr>
            <a:r>
              <a:rPr lang="en-US" sz="1600" dirty="0">
                <a:latin typeface="Algerian" panose="04020705040A02060702" pitchFamily="82" charset="0"/>
                <a:cs typeface="Mongolian Baiti" panose="03000500000000000000" pitchFamily="66" charset="0"/>
              </a:rPr>
              <a:t>YOUR DREAMS , </a:t>
            </a:r>
          </a:p>
          <a:p>
            <a:pPr lvl="0" algn="ctr">
              <a:defRPr/>
            </a:pPr>
            <a:r>
              <a:rPr lang="en-US" sz="1600" dirty="0">
                <a:latin typeface="Algerian" panose="04020705040A02060702" pitchFamily="82" charset="0"/>
                <a:cs typeface="Mongolian Baiti" panose="03000500000000000000" pitchFamily="66" charset="0"/>
              </a:rPr>
              <a:t>OUR CHALLENGES</a:t>
            </a:r>
          </a:p>
          <a:p>
            <a:pPr lvl="0" algn="ctr">
              <a:defRPr/>
            </a:pPr>
            <a:endParaRPr lang="en-US" sz="1600" dirty="0"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lvl="0" algn="ctr">
              <a:spcBef>
                <a:spcPts val="100"/>
              </a:spcBef>
              <a:defRPr/>
            </a:pPr>
            <a:r>
              <a:rPr lang="fr-MA" sz="1400" dirty="0">
                <a:cs typeface="Calibri"/>
              </a:rPr>
              <a:t>Siege</a:t>
            </a:r>
            <a:r>
              <a:rPr lang="fr-MA" sz="1400" spc="-30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Kenitra</a:t>
            </a:r>
            <a:r>
              <a:rPr lang="fr-MA" sz="1400" spc="-10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:</a:t>
            </a:r>
            <a:r>
              <a:rPr lang="fr-MA" sz="1400" spc="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Bureau</a:t>
            </a:r>
            <a:r>
              <a:rPr lang="fr-MA" sz="1400" spc="-10" dirty="0">
                <a:cs typeface="Calibri"/>
              </a:rPr>
              <a:t> </a:t>
            </a:r>
            <a:r>
              <a:rPr lang="fr-MA" sz="1400" spc="-5" dirty="0">
                <a:cs typeface="Calibri"/>
              </a:rPr>
              <a:t>26</a:t>
            </a:r>
            <a:r>
              <a:rPr lang="fr-MA" sz="1400" spc="10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Angle</a:t>
            </a:r>
            <a:r>
              <a:rPr lang="fr-MA" sz="1400" spc="-30" dirty="0">
                <a:cs typeface="Calibri"/>
              </a:rPr>
              <a:t> </a:t>
            </a:r>
            <a:r>
              <a:rPr lang="fr-MA" sz="1400" spc="5" dirty="0">
                <a:cs typeface="Calibri"/>
              </a:rPr>
              <a:t>RUE</a:t>
            </a:r>
            <a:r>
              <a:rPr lang="fr-MA" sz="1400" spc="-20" dirty="0">
                <a:cs typeface="Calibri"/>
              </a:rPr>
              <a:t> </a:t>
            </a:r>
            <a:r>
              <a:rPr lang="fr-MA" sz="1400" spc="-5" dirty="0">
                <a:cs typeface="Calibri"/>
              </a:rPr>
              <a:t>SEBTA,</a:t>
            </a:r>
            <a:r>
              <a:rPr lang="fr-MA" sz="1400" spc="5" dirty="0">
                <a:cs typeface="Calibri"/>
              </a:rPr>
              <a:t> RUE</a:t>
            </a:r>
            <a:r>
              <a:rPr lang="fr-MA" sz="1400" spc="-2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LAAMRAOUI</a:t>
            </a:r>
            <a:r>
              <a:rPr lang="fr-MA" sz="1400" spc="-45" dirty="0">
                <a:cs typeface="Calibri"/>
              </a:rPr>
              <a:t> </a:t>
            </a:r>
            <a:r>
              <a:rPr lang="fr-MA" sz="1400" spc="-5" dirty="0">
                <a:cs typeface="Calibri"/>
              </a:rPr>
              <a:t>RESD</a:t>
            </a:r>
            <a:r>
              <a:rPr lang="fr-MA" sz="1400" spc="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RIAD,</a:t>
            </a:r>
            <a:r>
              <a:rPr lang="fr-MA" sz="1400" spc="-25" dirty="0">
                <a:cs typeface="Calibri"/>
              </a:rPr>
              <a:t> </a:t>
            </a:r>
            <a:r>
              <a:rPr lang="fr-MA" sz="1400" dirty="0">
                <a:cs typeface="Calibri"/>
              </a:rPr>
              <a:t>Rue</a:t>
            </a:r>
            <a:r>
              <a:rPr lang="fr-MA" sz="1400" spc="-5" dirty="0">
                <a:cs typeface="Calibri"/>
              </a:rPr>
              <a:t> de</a:t>
            </a:r>
            <a:r>
              <a:rPr lang="fr-MA" sz="1400" spc="30" dirty="0">
                <a:cs typeface="Calibri"/>
              </a:rPr>
              <a:t> </a:t>
            </a:r>
            <a:r>
              <a:rPr lang="fr-MA" sz="1400" spc="-5" dirty="0" err="1">
                <a:cs typeface="Calibri"/>
              </a:rPr>
              <a:t>Sebta</a:t>
            </a:r>
            <a:r>
              <a:rPr lang="fr-MA" sz="1400" spc="-5" dirty="0">
                <a:cs typeface="Calibri"/>
              </a:rPr>
              <a:t>,</a:t>
            </a:r>
            <a:r>
              <a:rPr lang="fr-MA" sz="1400" dirty="0">
                <a:cs typeface="Calibri"/>
              </a:rPr>
              <a:t> Kénitra</a:t>
            </a:r>
            <a:r>
              <a:rPr lang="fr-MA" sz="1400" spc="-5" dirty="0">
                <a:cs typeface="Calibri"/>
              </a:rPr>
              <a:t> </a:t>
            </a:r>
          </a:p>
          <a:p>
            <a:pPr lvl="0" algn="ctr">
              <a:spcBef>
                <a:spcPts val="100"/>
              </a:spcBef>
              <a:defRPr/>
            </a:pPr>
            <a:endParaRPr lang="fr-MA" sz="1400" spc="-5" dirty="0">
              <a:cs typeface="Calibri"/>
            </a:endParaRPr>
          </a:p>
          <a:p>
            <a:pPr lvl="0" algn="ctr">
              <a:spcBef>
                <a:spcPts val="100"/>
              </a:spcBef>
              <a:defRPr/>
            </a:pPr>
            <a:endParaRPr lang="fr-MA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ownloads\1.png">
            <a:extLst>
              <a:ext uri="{FF2B5EF4-FFF2-40B4-BE49-F238E27FC236}">
                <a16:creationId xmlns:a16="http://schemas.microsoft.com/office/drawing/2014/main" id="{4FD6F817-0B4B-4238-88C9-0F5D5CE2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34" y="-5550"/>
            <a:ext cx="1348966" cy="10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BEDDE92C-A75B-4B73-94F8-851CE608673E}"/>
              </a:ext>
            </a:extLst>
          </p:cNvPr>
          <p:cNvSpPr/>
          <p:nvPr/>
        </p:nvSpPr>
        <p:spPr>
          <a:xfrm rot="3786146">
            <a:off x="-2610242" y="-315995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3C491-319B-4482-B740-5CF98243DA69}"/>
              </a:ext>
            </a:extLst>
          </p:cNvPr>
          <p:cNvSpPr/>
          <p:nvPr/>
        </p:nvSpPr>
        <p:spPr>
          <a:xfrm>
            <a:off x="4950905" y="1623826"/>
            <a:ext cx="4359923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C00000"/>
                </a:solidFill>
                <a:latin typeface="Calibri" panose="020F0502020204030204"/>
              </a:rPr>
              <a:t>Les défis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16E259-B578-4418-8430-CA1259C2281F}"/>
              </a:ext>
            </a:extLst>
          </p:cNvPr>
          <p:cNvSpPr/>
          <p:nvPr/>
        </p:nvSpPr>
        <p:spPr>
          <a:xfrm>
            <a:off x="5232483" y="2296167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71D668-7BAC-47BC-9B1D-EEBB885F2689}"/>
              </a:ext>
            </a:extLst>
          </p:cNvPr>
          <p:cNvSpPr/>
          <p:nvPr/>
        </p:nvSpPr>
        <p:spPr>
          <a:xfrm>
            <a:off x="5232482" y="2974745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 clés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5CD95A-A9AC-4F04-9D05-12B783C8F00E}"/>
              </a:ext>
            </a:extLst>
          </p:cNvPr>
          <p:cNvSpPr/>
          <p:nvPr/>
        </p:nvSpPr>
        <p:spPr>
          <a:xfrm>
            <a:off x="5232482" y="3677725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8A8EDF-6329-4B80-89B2-52878ACBCEB3}"/>
              </a:ext>
            </a:extLst>
          </p:cNvPr>
          <p:cNvSpPr txBox="1"/>
          <p:nvPr/>
        </p:nvSpPr>
        <p:spPr>
          <a:xfrm>
            <a:off x="4599100" y="847451"/>
            <a:ext cx="22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0B98C1-6876-46BE-B53C-015626C06C11}"/>
              </a:ext>
            </a:extLst>
          </p:cNvPr>
          <p:cNvSpPr/>
          <p:nvPr/>
        </p:nvSpPr>
        <p:spPr>
          <a:xfrm>
            <a:off x="5232482" y="4383518"/>
            <a:ext cx="4074240" cy="4110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0A0E5-E165-4BE1-B8AD-76D63C9BB578}"/>
              </a:ext>
            </a:extLst>
          </p:cNvPr>
          <p:cNvSpPr/>
          <p:nvPr/>
        </p:nvSpPr>
        <p:spPr>
          <a:xfrm>
            <a:off x="4946799" y="5135377"/>
            <a:ext cx="4359923" cy="41106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86C0BF-FF80-46B9-9EFF-12D2001291B2}"/>
              </a:ext>
            </a:extLst>
          </p:cNvPr>
          <p:cNvSpPr txBox="1"/>
          <p:nvPr/>
        </p:nvSpPr>
        <p:spPr>
          <a:xfrm>
            <a:off x="1217033" y="2974745"/>
            <a:ext cx="322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IngéTech</a:t>
            </a:r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 Pro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6560038-89B0-4E35-B393-4FB761A1B501}"/>
              </a:ext>
            </a:extLst>
          </p:cNvPr>
          <p:cNvSpPr txBox="1"/>
          <p:nvPr/>
        </p:nvSpPr>
        <p:spPr>
          <a:xfrm>
            <a:off x="805993" y="257819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Les défis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1B3837-9C8A-4C9D-968C-DC1CC20A8A62}"/>
              </a:ext>
            </a:extLst>
          </p:cNvPr>
          <p:cNvSpPr/>
          <p:nvPr/>
        </p:nvSpPr>
        <p:spPr>
          <a:xfrm>
            <a:off x="5083729" y="2170056"/>
            <a:ext cx="6594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écoles d'ingénieurs marocaines font face à des enjeux majeurs :</a:t>
            </a:r>
          </a:p>
          <a:p>
            <a:endParaRPr lang="fr-M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Modernisation des méthodes pédagogiques</a:t>
            </a:r>
            <a:endParaRPr lang="fr-M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Compétition internationale</a:t>
            </a:r>
            <a:endParaRPr lang="fr-M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Formation aux technologies émergentes</a:t>
            </a:r>
            <a:endParaRPr lang="fr-M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Collaboration industrie-école</a:t>
            </a:r>
            <a:endParaRPr lang="fr-M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Excellence académique</a:t>
            </a:r>
            <a:endParaRPr lang="fr-MA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BB558CF-F9E3-4AD7-B3B3-E465C2DDB5C6}"/>
              </a:ext>
            </a:extLst>
          </p:cNvPr>
          <p:cNvSpPr/>
          <p:nvPr/>
        </p:nvSpPr>
        <p:spPr>
          <a:xfrm>
            <a:off x="1838587" y="2560041"/>
            <a:ext cx="2105413" cy="110734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CHALLENGE</a:t>
            </a:r>
            <a:endParaRPr lang="fr-MA" sz="2400" b="1" dirty="0"/>
          </a:p>
        </p:txBody>
      </p:sp>
    </p:spTree>
    <p:extLst>
      <p:ext uri="{BB962C8B-B14F-4D97-AF65-F5344CB8AC3E}">
        <p14:creationId xmlns:p14="http://schemas.microsoft.com/office/powerpoint/2010/main" val="34734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Notre solution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525728-B543-4043-94F2-9345D1E369DB}"/>
              </a:ext>
            </a:extLst>
          </p:cNvPr>
          <p:cNvSpPr txBox="1"/>
          <p:nvPr/>
        </p:nvSpPr>
        <p:spPr>
          <a:xfrm>
            <a:off x="1383484" y="968456"/>
            <a:ext cx="63929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>
                <a:solidFill>
                  <a:prstClr val="black"/>
                </a:solidFill>
              </a:rPr>
              <a:t>Une plateforme complète adaptée aux spécificités des écoles d'ingénieurs :</a:t>
            </a:r>
          </a:p>
          <a:p>
            <a:pPr lvl="0"/>
            <a:endParaRPr lang="fr-FR" sz="1600" dirty="0">
              <a:solidFill>
                <a:prstClr val="black"/>
              </a:solidFill>
            </a:endParaRPr>
          </a:p>
          <a:p>
            <a:pPr lvl="0"/>
            <a:r>
              <a:rPr lang="fr-FR" sz="1600" b="1" dirty="0">
                <a:solidFill>
                  <a:prstClr val="black"/>
                </a:solidFill>
              </a:rPr>
              <a:t>Campus Numérique Intelligent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•Learning Management System avancé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•Laboratoires virtuels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•Classes hybrides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•Bibliothèque numérique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•Collaboration internationale</a:t>
            </a:r>
          </a:p>
          <a:p>
            <a:pPr lvl="0"/>
            <a:endParaRPr lang="fr-FR" sz="1600" dirty="0">
              <a:solidFill>
                <a:prstClr val="black"/>
              </a:solidFill>
            </a:endParaRPr>
          </a:p>
          <a:p>
            <a:pPr lvl="0"/>
            <a:r>
              <a:rPr lang="fr-FR" sz="1600" b="1" dirty="0">
                <a:solidFill>
                  <a:prstClr val="black"/>
                </a:solidFill>
              </a:rPr>
              <a:t>Gestion académique Intégrée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•mission digitalisée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•Planning dynamique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•Suivi des compétences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•Évaluation continue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•Gestion des stages</a:t>
            </a:r>
          </a:p>
          <a:p>
            <a:pPr lvl="0"/>
            <a:endParaRPr lang="fr-FR" sz="1600" dirty="0">
              <a:solidFill>
                <a:prstClr val="black"/>
              </a:solidFill>
            </a:endParaRPr>
          </a:p>
          <a:p>
            <a:pPr lvl="0"/>
            <a:r>
              <a:rPr lang="fr-FR" sz="1600" b="1" dirty="0">
                <a:solidFill>
                  <a:prstClr val="black"/>
                </a:solidFill>
              </a:rPr>
              <a:t>Innovation Pédagogique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•Réalité virtuelle/augmentée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•Simulation industrielle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•Projets collaboratifs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•Intelligence artificielle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•IoT et industrie 4.0</a:t>
            </a:r>
          </a:p>
        </p:txBody>
      </p:sp>
      <p:pic>
        <p:nvPicPr>
          <p:cNvPr id="1026" name="Picture 2" descr="Les jumeaux numériques &amp; le campus intelligent – EduBIM 2023 ...">
            <a:extLst>
              <a:ext uri="{FF2B5EF4-FFF2-40B4-BE49-F238E27FC236}">
                <a16:creationId xmlns:a16="http://schemas.microsoft.com/office/drawing/2014/main" id="{C56B9750-2404-4F4D-A620-D90A5125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522" y="1562518"/>
            <a:ext cx="4539275" cy="45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Fonctionnalités clés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890AF-01AA-4CB0-991E-A84DF9CA6AA0}"/>
              </a:ext>
            </a:extLst>
          </p:cNvPr>
          <p:cNvSpPr/>
          <p:nvPr/>
        </p:nvSpPr>
        <p:spPr>
          <a:xfrm>
            <a:off x="1093365" y="3873269"/>
            <a:ext cx="3537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</a:rPr>
              <a:t>Pour les étudiants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•Portail étudiant personnalisé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•Ressources pédagogiques 24/7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•Portfolio numérique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•Projets pratiques virtuels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•Suivi de progression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36223-8718-420F-9FA1-3EAC1260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02" y="1270460"/>
            <a:ext cx="2292990" cy="2292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AA9788-4EE2-45B0-9067-45916447B1C0}"/>
              </a:ext>
            </a:extLst>
          </p:cNvPr>
          <p:cNvSpPr/>
          <p:nvPr/>
        </p:nvSpPr>
        <p:spPr>
          <a:xfrm>
            <a:off x="4521666" y="3881891"/>
            <a:ext cx="3344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</a:rPr>
              <a:t>Pour les enseignants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•Studio d'enregistrement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•Outils d'évaluation automatisés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•Suivi des apprentissages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•Analytics pédagogiques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•Collaboration internationale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CEDC4-728A-4A95-B405-BD6E0BE34326}"/>
              </a:ext>
            </a:extLst>
          </p:cNvPr>
          <p:cNvSpPr/>
          <p:nvPr/>
        </p:nvSpPr>
        <p:spPr>
          <a:xfrm>
            <a:off x="8059024" y="3881891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</a:rPr>
              <a:t>Pour l'administration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•Tableau de bord décisionnel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•Gestion des accréditations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•Suivi des </a:t>
            </a:r>
            <a:r>
              <a:rPr lang="fr-FR" sz="1600" dirty="0" err="1">
                <a:solidFill>
                  <a:prstClr val="black"/>
                </a:solidFill>
              </a:rPr>
              <a:t>alumni</a:t>
            </a:r>
            <a:endParaRPr lang="fr-FR" sz="1600" dirty="0">
              <a:solidFill>
                <a:prstClr val="black"/>
              </a:solidFill>
            </a:endParaRP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•Relations entreprises</a:t>
            </a:r>
          </a:p>
          <a:p>
            <a:pPr lvl="0"/>
            <a:r>
              <a:rPr lang="fr-FR" sz="1600" dirty="0">
                <a:solidFill>
                  <a:prstClr val="black"/>
                </a:solidFill>
              </a:rPr>
              <a:t>•Indicateurs de performance</a:t>
            </a:r>
            <a:endParaRPr lang="fr-MA" sz="1600" dirty="0"/>
          </a:p>
        </p:txBody>
      </p:sp>
    </p:spTree>
    <p:extLst>
      <p:ext uri="{BB962C8B-B14F-4D97-AF65-F5344CB8AC3E}">
        <p14:creationId xmlns:p14="http://schemas.microsoft.com/office/powerpoint/2010/main" val="6223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Fonctionnalités clés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525728-B543-4043-94F2-9345D1E369DB}"/>
              </a:ext>
            </a:extLst>
          </p:cNvPr>
          <p:cNvSpPr txBox="1"/>
          <p:nvPr/>
        </p:nvSpPr>
        <p:spPr>
          <a:xfrm>
            <a:off x="1451728" y="1138373"/>
            <a:ext cx="464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Bénéfices concrets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E0ACF2-BED7-4D93-9EFD-33E8BDFB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26" y="1254752"/>
            <a:ext cx="2233220" cy="22332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560213-CE76-47AA-9147-65207FF19555}"/>
              </a:ext>
            </a:extLst>
          </p:cNvPr>
          <p:cNvSpPr/>
          <p:nvPr/>
        </p:nvSpPr>
        <p:spPr>
          <a:xfrm>
            <a:off x="1398165" y="3999776"/>
            <a:ext cx="2807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Excellence académique</a:t>
            </a:r>
            <a:endParaRPr lang="fr-MA" sz="1600" dirty="0"/>
          </a:p>
          <a:p>
            <a:pPr lvl="0"/>
            <a:r>
              <a:rPr lang="en-US" sz="1600" dirty="0" err="1"/>
              <a:t>Taux</a:t>
            </a:r>
            <a:r>
              <a:rPr lang="en-US" sz="1600" dirty="0"/>
              <a:t> de </a:t>
            </a:r>
            <a:r>
              <a:rPr lang="en-US" sz="1600" dirty="0" err="1"/>
              <a:t>réussite</a:t>
            </a:r>
            <a:r>
              <a:rPr lang="en-US" sz="1600" dirty="0"/>
              <a:t> +25%</a:t>
            </a:r>
            <a:endParaRPr lang="fr-MA" sz="1600" dirty="0"/>
          </a:p>
          <a:p>
            <a:pPr lvl="0"/>
            <a:r>
              <a:rPr lang="en-US" sz="1600" dirty="0"/>
              <a:t>Satisfaction </a:t>
            </a:r>
            <a:r>
              <a:rPr lang="en-US" sz="1600" dirty="0" err="1"/>
              <a:t>étudiante</a:t>
            </a:r>
            <a:r>
              <a:rPr lang="en-US" sz="1600" dirty="0"/>
              <a:t> +40%</a:t>
            </a:r>
            <a:endParaRPr lang="fr-MA" sz="1600" dirty="0"/>
          </a:p>
          <a:p>
            <a:pPr lvl="0"/>
            <a:r>
              <a:rPr lang="en-US" sz="1600" dirty="0"/>
              <a:t>Reconnaissance internationale</a:t>
            </a:r>
            <a:endParaRPr lang="fr-MA" sz="1600" dirty="0"/>
          </a:p>
          <a:p>
            <a:pPr lvl="0"/>
            <a:r>
              <a:rPr lang="en-US" sz="1600" dirty="0"/>
              <a:t>Innovation </a:t>
            </a:r>
            <a:r>
              <a:rPr lang="en-US" sz="1600" dirty="0" err="1"/>
              <a:t>pédagogique</a:t>
            </a:r>
            <a:endParaRPr lang="fr-MA" sz="1600" dirty="0"/>
          </a:p>
          <a:p>
            <a:pPr lvl="0"/>
            <a:r>
              <a:rPr lang="en-US" sz="1600" dirty="0" err="1"/>
              <a:t>Qualité</a:t>
            </a:r>
            <a:r>
              <a:rPr lang="en-US" sz="1600" dirty="0"/>
              <a:t> des formations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17005-4301-4D12-8C43-B618C3442828}"/>
              </a:ext>
            </a:extLst>
          </p:cNvPr>
          <p:cNvSpPr/>
          <p:nvPr/>
        </p:nvSpPr>
        <p:spPr>
          <a:xfrm>
            <a:off x="4721953" y="4025071"/>
            <a:ext cx="2748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Efficience</a:t>
            </a:r>
            <a:r>
              <a:rPr lang="en-US" sz="1600" b="1" dirty="0"/>
              <a:t> </a:t>
            </a:r>
            <a:r>
              <a:rPr lang="en-US" sz="1600" b="1" dirty="0" err="1"/>
              <a:t>opérationnelle</a:t>
            </a:r>
            <a:endParaRPr lang="fr-MA" sz="1600" dirty="0"/>
          </a:p>
          <a:p>
            <a:pPr lvl="0"/>
            <a:r>
              <a:rPr lang="en-US" sz="1600" dirty="0" err="1"/>
              <a:t>Coûts</a:t>
            </a:r>
            <a:r>
              <a:rPr lang="en-US" sz="1600" dirty="0"/>
              <a:t> </a:t>
            </a:r>
            <a:r>
              <a:rPr lang="en-US" sz="1600" dirty="0" err="1"/>
              <a:t>administratifs</a:t>
            </a:r>
            <a:r>
              <a:rPr lang="en-US" sz="1600" dirty="0"/>
              <a:t> -30%</a:t>
            </a:r>
            <a:endParaRPr lang="fr-MA" sz="1600" dirty="0"/>
          </a:p>
          <a:p>
            <a:pPr lvl="0"/>
            <a:r>
              <a:rPr lang="en-US" sz="1600" dirty="0" err="1"/>
              <a:t>Productivité</a:t>
            </a:r>
            <a:r>
              <a:rPr lang="en-US" sz="1600" dirty="0"/>
              <a:t> +45%</a:t>
            </a:r>
            <a:endParaRPr lang="fr-MA" sz="1600" dirty="0"/>
          </a:p>
          <a:p>
            <a:pPr lvl="0"/>
            <a:r>
              <a:rPr lang="en-US" sz="1600" dirty="0" err="1"/>
              <a:t>Processus</a:t>
            </a:r>
            <a:r>
              <a:rPr lang="en-US" sz="1600" dirty="0"/>
              <a:t> </a:t>
            </a:r>
            <a:r>
              <a:rPr lang="en-US" sz="1600" dirty="0" err="1"/>
              <a:t>optimisés</a:t>
            </a:r>
            <a:endParaRPr lang="fr-MA" sz="1600" dirty="0"/>
          </a:p>
          <a:p>
            <a:pPr lvl="0"/>
            <a:r>
              <a:rPr lang="en-US" sz="1600" dirty="0" err="1"/>
              <a:t>Ressources</a:t>
            </a:r>
            <a:r>
              <a:rPr lang="en-US" sz="1600" dirty="0"/>
              <a:t> </a:t>
            </a:r>
            <a:r>
              <a:rPr lang="en-US" sz="1600" dirty="0" err="1"/>
              <a:t>mutualisées</a:t>
            </a:r>
            <a:endParaRPr lang="fr-MA" sz="1600" dirty="0"/>
          </a:p>
          <a:p>
            <a:pPr lvl="0"/>
            <a:r>
              <a:rPr lang="en-US" sz="1600" dirty="0"/>
              <a:t>ROI </a:t>
            </a:r>
            <a:r>
              <a:rPr lang="en-US" sz="1600" dirty="0" err="1"/>
              <a:t>rapide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2162C-6783-4168-9A11-B3BF352B2B7B}"/>
              </a:ext>
            </a:extLst>
          </p:cNvPr>
          <p:cNvSpPr/>
          <p:nvPr/>
        </p:nvSpPr>
        <p:spPr>
          <a:xfrm>
            <a:off x="7745835" y="4018199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Rayonnement</a:t>
            </a:r>
            <a:r>
              <a:rPr lang="en-US" sz="1600" b="1" dirty="0"/>
              <a:t> </a:t>
            </a:r>
            <a:r>
              <a:rPr lang="en-US" sz="1600" b="1" dirty="0" err="1"/>
              <a:t>institutionnel</a:t>
            </a:r>
            <a:endParaRPr lang="fr-MA" sz="1600" dirty="0"/>
          </a:p>
          <a:p>
            <a:pPr lvl="0"/>
            <a:r>
              <a:rPr lang="en-US" sz="1600" dirty="0" err="1"/>
              <a:t>Attractivité</a:t>
            </a:r>
            <a:r>
              <a:rPr lang="en-US" sz="1600" dirty="0"/>
              <a:t> </a:t>
            </a:r>
            <a:r>
              <a:rPr lang="en-US" sz="1600" dirty="0" err="1"/>
              <a:t>renforcée</a:t>
            </a:r>
            <a:endParaRPr lang="fr-MA" sz="1600" dirty="0"/>
          </a:p>
          <a:p>
            <a:pPr lvl="0"/>
            <a:r>
              <a:rPr lang="en-US" sz="1600" dirty="0" err="1"/>
              <a:t>Partenariats</a:t>
            </a:r>
            <a:r>
              <a:rPr lang="en-US" sz="1600" dirty="0"/>
              <a:t> </a:t>
            </a:r>
            <a:r>
              <a:rPr lang="en-US" sz="1600" dirty="0" err="1"/>
              <a:t>industriels</a:t>
            </a:r>
            <a:endParaRPr lang="fr-MA" sz="1600" dirty="0"/>
          </a:p>
          <a:p>
            <a:pPr lvl="0"/>
            <a:r>
              <a:rPr lang="en-US" sz="1600" dirty="0" err="1"/>
              <a:t>Visibilité</a:t>
            </a:r>
            <a:r>
              <a:rPr lang="en-US" sz="1600" dirty="0"/>
              <a:t> internationale</a:t>
            </a:r>
            <a:endParaRPr lang="fr-MA" sz="1600" dirty="0"/>
          </a:p>
          <a:p>
            <a:pPr lvl="0"/>
            <a:r>
              <a:rPr lang="en-US" sz="1600" dirty="0"/>
              <a:t>Leadership </a:t>
            </a:r>
            <a:r>
              <a:rPr lang="en-US" sz="1600" dirty="0" err="1"/>
              <a:t>numérique</a:t>
            </a:r>
            <a:endParaRPr lang="fr-MA" sz="1600" dirty="0"/>
          </a:p>
          <a:p>
            <a:pPr lvl="0"/>
            <a:r>
              <a:rPr lang="en-US" sz="1600" dirty="0"/>
              <a:t>Impact </a:t>
            </a:r>
            <a:r>
              <a:rPr lang="en-US" sz="1600" dirty="0" err="1"/>
              <a:t>sociétal</a:t>
            </a:r>
            <a:endParaRPr lang="fr-MA" sz="1600" dirty="0"/>
          </a:p>
        </p:txBody>
      </p:sp>
    </p:spTree>
    <p:extLst>
      <p:ext uri="{BB962C8B-B14F-4D97-AF65-F5344CB8AC3E}">
        <p14:creationId xmlns:p14="http://schemas.microsoft.com/office/powerpoint/2010/main" val="10209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Nos offres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29A63C-6765-46A3-A9ED-242A789007C5}"/>
              </a:ext>
            </a:extLst>
          </p:cNvPr>
          <p:cNvSpPr txBox="1"/>
          <p:nvPr/>
        </p:nvSpPr>
        <p:spPr>
          <a:xfrm>
            <a:off x="7660064" y="1817143"/>
            <a:ext cx="4644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Success Stories</a:t>
            </a:r>
          </a:p>
          <a:p>
            <a:endParaRPr lang="fr-MA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École </a:t>
            </a:r>
            <a:r>
              <a:rPr lang="en-US" b="1" dirty="0" err="1">
                <a:solidFill>
                  <a:srgbClr val="C00000"/>
                </a:solidFill>
              </a:rPr>
              <a:t>d'Ingénieurs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Pilote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3000 </a:t>
            </a:r>
            <a:r>
              <a:rPr lang="en-US" dirty="0" err="1">
                <a:solidFill>
                  <a:srgbClr val="C00000"/>
                </a:solidFill>
              </a:rPr>
              <a:t>étudiants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connectés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200 </a:t>
            </a:r>
            <a:r>
              <a:rPr lang="en-US" dirty="0" err="1">
                <a:solidFill>
                  <a:srgbClr val="C00000"/>
                </a:solidFill>
              </a:rPr>
              <a:t>cours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digitalisés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Satisfaction 95%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ROI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18 </a:t>
            </a:r>
            <a:r>
              <a:rPr lang="en-US" dirty="0" err="1">
                <a:solidFill>
                  <a:srgbClr val="C00000"/>
                </a:solidFill>
              </a:rPr>
              <a:t>mois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endParaRPr lang="fr-MA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Réseau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d'Écoles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5 campus </a:t>
            </a:r>
            <a:r>
              <a:rPr lang="en-US" dirty="0" err="1">
                <a:solidFill>
                  <a:srgbClr val="C00000"/>
                </a:solidFill>
              </a:rPr>
              <a:t>connectés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1000 </a:t>
            </a:r>
            <a:r>
              <a:rPr lang="en-US" dirty="0" err="1">
                <a:solidFill>
                  <a:srgbClr val="C00000"/>
                </a:solidFill>
              </a:rPr>
              <a:t>projets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collaboratifs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Efficacité</a:t>
            </a:r>
            <a:r>
              <a:rPr lang="en-US" dirty="0">
                <a:solidFill>
                  <a:srgbClr val="C00000"/>
                </a:solidFill>
              </a:rPr>
              <a:t> +50%</a:t>
            </a:r>
            <a:endParaRPr lang="fr-MA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Leadership digital</a:t>
            </a:r>
            <a:endParaRPr lang="fr-MA" dirty="0">
              <a:solidFill>
                <a:srgbClr val="C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C0B513-B853-48F1-B5F2-F40D7CEFFAA3}"/>
              </a:ext>
            </a:extLst>
          </p:cNvPr>
          <p:cNvSpPr txBox="1"/>
          <p:nvPr/>
        </p:nvSpPr>
        <p:spPr>
          <a:xfrm>
            <a:off x="4603193" y="1185704"/>
            <a:ext cx="4644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Essential Engineering</a:t>
            </a:r>
            <a:endParaRPr lang="fr-MA" sz="1600" dirty="0"/>
          </a:p>
          <a:p>
            <a:pPr lvl="0"/>
            <a:r>
              <a:rPr lang="en-US" sz="1600" dirty="0"/>
              <a:t>LMS de base</a:t>
            </a:r>
            <a:endParaRPr lang="fr-MA" sz="1600" dirty="0"/>
          </a:p>
          <a:p>
            <a:pPr lvl="0"/>
            <a:r>
              <a:rPr lang="en-US" sz="1600" dirty="0"/>
              <a:t>Gestion académique</a:t>
            </a:r>
            <a:endParaRPr lang="fr-MA" sz="1600" dirty="0"/>
          </a:p>
          <a:p>
            <a:pPr lvl="0"/>
            <a:r>
              <a:rPr lang="en-US" sz="1600" dirty="0"/>
              <a:t>Support 8/5</a:t>
            </a:r>
            <a:endParaRPr lang="fr-MA" sz="1600" dirty="0"/>
          </a:p>
          <a:p>
            <a:pPr lvl="0"/>
            <a:r>
              <a:rPr lang="en-US" sz="1600" dirty="0"/>
              <a:t>Formation </a:t>
            </a:r>
            <a:r>
              <a:rPr lang="en-US" sz="1600" dirty="0" err="1"/>
              <a:t>initiale</a:t>
            </a:r>
            <a:endParaRPr lang="fr-MA" sz="1600" dirty="0"/>
          </a:p>
          <a:p>
            <a:pPr lvl="0"/>
            <a:r>
              <a:rPr lang="en-US" sz="1600" dirty="0" err="1"/>
              <a:t>Hébergement</a:t>
            </a:r>
            <a:r>
              <a:rPr lang="en-US" sz="1600" dirty="0"/>
              <a:t> </a:t>
            </a:r>
            <a:r>
              <a:rPr lang="en-US" sz="1600" dirty="0" err="1"/>
              <a:t>sécurisé</a:t>
            </a:r>
            <a:endParaRPr lang="en-US" sz="1600" dirty="0"/>
          </a:p>
          <a:p>
            <a:pPr lvl="0"/>
            <a:endParaRPr lang="fr-MA" sz="1600" dirty="0"/>
          </a:p>
          <a:p>
            <a:r>
              <a:rPr lang="en-US" sz="1600" b="1" dirty="0"/>
              <a:t>Advanced Education</a:t>
            </a:r>
            <a:endParaRPr lang="fr-MA" sz="1600" dirty="0"/>
          </a:p>
          <a:p>
            <a:pPr lvl="0"/>
            <a:r>
              <a:rPr lang="en-US" sz="1600" dirty="0"/>
              <a:t>Pack Essential</a:t>
            </a:r>
            <a:endParaRPr lang="fr-MA" sz="1600" dirty="0"/>
          </a:p>
          <a:p>
            <a:pPr lvl="0"/>
            <a:r>
              <a:rPr lang="en-US" sz="1600" dirty="0" err="1"/>
              <a:t>Laboratoires</a:t>
            </a:r>
            <a:r>
              <a:rPr lang="en-US" sz="1600" dirty="0"/>
              <a:t> </a:t>
            </a:r>
            <a:r>
              <a:rPr lang="en-US" sz="1600" dirty="0" err="1"/>
              <a:t>virtuels</a:t>
            </a:r>
            <a:endParaRPr lang="fr-MA" sz="1600" dirty="0"/>
          </a:p>
          <a:p>
            <a:pPr lvl="0"/>
            <a:r>
              <a:rPr lang="en-US" sz="1600" dirty="0"/>
              <a:t>Applications mobiles</a:t>
            </a:r>
            <a:endParaRPr lang="fr-MA" sz="1600" dirty="0"/>
          </a:p>
          <a:p>
            <a:pPr lvl="0"/>
            <a:r>
              <a:rPr lang="en-US" sz="1600" dirty="0"/>
              <a:t>Support 24/7</a:t>
            </a:r>
            <a:endParaRPr lang="fr-MA" sz="1600" dirty="0"/>
          </a:p>
          <a:p>
            <a:pPr lvl="0"/>
            <a:r>
              <a:rPr lang="en-US" sz="1600" dirty="0"/>
              <a:t>Analytics </a:t>
            </a:r>
            <a:r>
              <a:rPr lang="en-US" sz="1600" dirty="0" err="1"/>
              <a:t>avancés</a:t>
            </a:r>
            <a:endParaRPr lang="en-US" sz="1600" dirty="0"/>
          </a:p>
          <a:p>
            <a:pPr lvl="0"/>
            <a:endParaRPr lang="fr-MA" sz="1600" dirty="0"/>
          </a:p>
          <a:p>
            <a:r>
              <a:rPr lang="en-US" sz="1600" b="1" dirty="0"/>
              <a:t>Premium Innovation</a:t>
            </a:r>
            <a:endParaRPr lang="fr-MA" sz="1600" dirty="0"/>
          </a:p>
          <a:p>
            <a:pPr lvl="0"/>
            <a:r>
              <a:rPr lang="en-US" sz="1600" dirty="0"/>
              <a:t>Solution </a:t>
            </a:r>
            <a:r>
              <a:rPr lang="en-US" sz="1600" dirty="0" err="1"/>
              <a:t>personnalisée</a:t>
            </a:r>
            <a:endParaRPr lang="fr-MA" sz="1600" dirty="0"/>
          </a:p>
          <a:p>
            <a:pPr lvl="0"/>
            <a:r>
              <a:rPr lang="en-US" sz="1600" dirty="0"/>
              <a:t>R&amp;D </a:t>
            </a:r>
            <a:r>
              <a:rPr lang="en-US" sz="1600" dirty="0" err="1"/>
              <a:t>intégrée</a:t>
            </a:r>
            <a:endParaRPr lang="fr-MA" sz="1600" dirty="0"/>
          </a:p>
          <a:p>
            <a:pPr lvl="0"/>
            <a:r>
              <a:rPr lang="en-US" sz="1600" dirty="0"/>
              <a:t>IA et Big Data</a:t>
            </a:r>
            <a:endParaRPr lang="fr-MA" sz="1600" dirty="0"/>
          </a:p>
          <a:p>
            <a:pPr lvl="0"/>
            <a:r>
              <a:rPr lang="en-US" sz="1600" dirty="0" err="1"/>
              <a:t>Accompagnement</a:t>
            </a:r>
            <a:r>
              <a:rPr lang="en-US" sz="1600" dirty="0"/>
              <a:t> </a:t>
            </a:r>
            <a:r>
              <a:rPr lang="en-US" sz="1600" dirty="0" err="1"/>
              <a:t>stratégique</a:t>
            </a:r>
            <a:endParaRPr lang="fr-MA" sz="1600" dirty="0"/>
          </a:p>
          <a:p>
            <a:pPr lvl="0"/>
            <a:r>
              <a:rPr lang="en-US" sz="1600" dirty="0"/>
              <a:t>Innovation continue</a:t>
            </a:r>
            <a:endParaRPr lang="fr-MA" sz="1600" dirty="0"/>
          </a:p>
        </p:txBody>
      </p:sp>
      <p:pic>
        <p:nvPicPr>
          <p:cNvPr id="9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32621823-4FCF-4456-ADD1-250E2784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6" y="2477905"/>
            <a:ext cx="2679583" cy="217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>
                <a:solidFill>
                  <a:prstClr val="white"/>
                </a:solidFill>
              </a:rPr>
              <a:t>Notre accompagnement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525728-B543-4043-94F2-9345D1E369DB}"/>
              </a:ext>
            </a:extLst>
          </p:cNvPr>
          <p:cNvSpPr txBox="1"/>
          <p:nvPr/>
        </p:nvSpPr>
        <p:spPr>
          <a:xfrm>
            <a:off x="976977" y="4238626"/>
            <a:ext cx="2659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Expertise </a:t>
            </a:r>
            <a:r>
              <a:rPr lang="en-US" sz="1600" b="1" dirty="0" err="1"/>
              <a:t>éducative</a:t>
            </a:r>
            <a:endParaRPr lang="fr-MA" sz="1600" dirty="0"/>
          </a:p>
          <a:p>
            <a:pPr lvl="0"/>
            <a:r>
              <a:rPr lang="en-US" sz="1600" dirty="0" err="1"/>
              <a:t>Équipe</a:t>
            </a:r>
            <a:r>
              <a:rPr lang="en-US" sz="1600" dirty="0"/>
              <a:t> </a:t>
            </a:r>
            <a:r>
              <a:rPr lang="en-US" sz="1600" dirty="0" err="1"/>
              <a:t>pédagogique</a:t>
            </a:r>
            <a:r>
              <a:rPr lang="en-US" sz="1600" dirty="0"/>
              <a:t> </a:t>
            </a:r>
            <a:r>
              <a:rPr lang="en-US" sz="1600" dirty="0" err="1"/>
              <a:t>dédiée</a:t>
            </a:r>
            <a:endParaRPr lang="fr-MA" sz="1600" dirty="0"/>
          </a:p>
          <a:p>
            <a:pPr lvl="0"/>
            <a:r>
              <a:rPr lang="en-US" sz="1600" dirty="0"/>
              <a:t>Expertise technique</a:t>
            </a:r>
            <a:endParaRPr lang="fr-MA" sz="1600" dirty="0"/>
          </a:p>
          <a:p>
            <a:pPr lvl="0"/>
            <a:r>
              <a:rPr lang="en-US" sz="1600" dirty="0"/>
              <a:t>Support </a:t>
            </a:r>
            <a:r>
              <a:rPr lang="en-US" sz="1600" dirty="0" err="1"/>
              <a:t>multilingue</a:t>
            </a:r>
            <a:endParaRPr lang="fr-MA" sz="1600" dirty="0"/>
          </a:p>
          <a:p>
            <a:pPr lvl="0"/>
            <a:r>
              <a:rPr lang="en-US" sz="1600" dirty="0" err="1"/>
              <a:t>Présence</a:t>
            </a:r>
            <a:r>
              <a:rPr lang="en-US" sz="1600" dirty="0"/>
              <a:t> locale</a:t>
            </a:r>
            <a:endParaRPr lang="fr-MA" sz="1600" dirty="0"/>
          </a:p>
          <a:p>
            <a:pPr lvl="0"/>
            <a:r>
              <a:rPr lang="en-US" sz="1600" dirty="0"/>
              <a:t>Formation continue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29A63C-6765-46A3-A9ED-242A789007C5}"/>
              </a:ext>
            </a:extLst>
          </p:cNvPr>
          <p:cNvSpPr txBox="1"/>
          <p:nvPr/>
        </p:nvSpPr>
        <p:spPr>
          <a:xfrm>
            <a:off x="8845474" y="224715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Conformité</a:t>
            </a:r>
            <a:endParaRPr lang="fr-MA" sz="1600" dirty="0"/>
          </a:p>
          <a:p>
            <a:pPr lvl="0"/>
            <a:r>
              <a:rPr lang="en-US" sz="1600" dirty="0"/>
              <a:t>Standards </a:t>
            </a:r>
            <a:r>
              <a:rPr lang="en-US" sz="1600" dirty="0" err="1"/>
              <a:t>internationaux</a:t>
            </a:r>
            <a:endParaRPr lang="fr-MA" sz="1600" dirty="0"/>
          </a:p>
          <a:p>
            <a:pPr lvl="0"/>
            <a:r>
              <a:rPr lang="en-US" sz="1600" dirty="0" err="1"/>
              <a:t>Accréditations</a:t>
            </a:r>
            <a:r>
              <a:rPr lang="en-US" sz="1600" dirty="0"/>
              <a:t> </a:t>
            </a:r>
            <a:r>
              <a:rPr lang="en-US" sz="1600" dirty="0" err="1"/>
              <a:t>nationales</a:t>
            </a:r>
            <a:endParaRPr lang="fr-MA" sz="1600" dirty="0"/>
          </a:p>
          <a:p>
            <a:pPr lvl="0"/>
            <a:r>
              <a:rPr lang="en-US" sz="1600" dirty="0"/>
              <a:t>Protection des </a:t>
            </a:r>
            <a:r>
              <a:rPr lang="en-US" sz="1600" dirty="0" err="1"/>
              <a:t>données</a:t>
            </a:r>
            <a:endParaRPr lang="fr-MA" sz="1600" dirty="0"/>
          </a:p>
          <a:p>
            <a:pPr lvl="0"/>
            <a:r>
              <a:rPr lang="en-US" sz="1600" dirty="0" err="1"/>
              <a:t>Sécurité</a:t>
            </a:r>
            <a:r>
              <a:rPr lang="en-US" sz="1600" dirty="0"/>
              <a:t> </a:t>
            </a:r>
            <a:r>
              <a:rPr lang="en-US" sz="1600" dirty="0" err="1"/>
              <a:t>renforcée</a:t>
            </a:r>
            <a:endParaRPr lang="fr-MA" sz="1600" dirty="0"/>
          </a:p>
          <a:p>
            <a:pPr lvl="0"/>
            <a:r>
              <a:rPr lang="en-US" sz="1600" dirty="0" err="1"/>
              <a:t>Normes</a:t>
            </a:r>
            <a:r>
              <a:rPr lang="en-US" sz="1600" dirty="0"/>
              <a:t> </a:t>
            </a:r>
            <a:r>
              <a:rPr lang="en-US" sz="1600" dirty="0" err="1"/>
              <a:t>qualité</a:t>
            </a:r>
            <a:r>
              <a:rPr lang="en-US" sz="1600" dirty="0"/>
              <a:t> ISO</a:t>
            </a:r>
            <a:endParaRPr lang="fr-MA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3F929D-917B-4860-AC84-2DCDD53746E1}"/>
              </a:ext>
            </a:extLst>
          </p:cNvPr>
          <p:cNvSpPr/>
          <p:nvPr/>
        </p:nvSpPr>
        <p:spPr>
          <a:xfrm>
            <a:off x="6096000" y="4237533"/>
            <a:ext cx="3111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Innovation </a:t>
            </a:r>
            <a:endParaRPr lang="fr-MA" sz="1600" dirty="0"/>
          </a:p>
          <a:p>
            <a:pPr lvl="0"/>
            <a:r>
              <a:rPr lang="en-US" sz="1600" dirty="0" err="1"/>
              <a:t>Partenariats</a:t>
            </a:r>
            <a:r>
              <a:rPr lang="en-US" sz="1600" dirty="0"/>
              <a:t> </a:t>
            </a:r>
            <a:r>
              <a:rPr lang="en-US" sz="1600" dirty="0" err="1"/>
              <a:t>internationaux</a:t>
            </a:r>
            <a:endParaRPr lang="fr-MA" sz="1600" dirty="0"/>
          </a:p>
          <a:p>
            <a:pPr lvl="0"/>
            <a:r>
              <a:rPr lang="en-US" sz="1600" dirty="0" err="1"/>
              <a:t>Veille</a:t>
            </a:r>
            <a:r>
              <a:rPr lang="en-US" sz="1600" dirty="0"/>
              <a:t> </a:t>
            </a:r>
            <a:r>
              <a:rPr lang="en-US" sz="1600" dirty="0" err="1"/>
              <a:t>technologique</a:t>
            </a:r>
            <a:endParaRPr lang="fr-MA" sz="1600" dirty="0"/>
          </a:p>
          <a:p>
            <a:pPr lvl="0"/>
            <a:r>
              <a:rPr lang="en-US" sz="1600" dirty="0" err="1"/>
              <a:t>Laboratoire</a:t>
            </a:r>
            <a:r>
              <a:rPr lang="en-US" sz="1600" dirty="0"/>
              <a:t> </a:t>
            </a:r>
            <a:r>
              <a:rPr lang="en-US" sz="1600" dirty="0" err="1"/>
              <a:t>d'innovation</a:t>
            </a:r>
            <a:endParaRPr lang="fr-MA" sz="1600" dirty="0"/>
          </a:p>
          <a:p>
            <a:pPr lvl="0"/>
            <a:r>
              <a:rPr lang="en-US" sz="1600" dirty="0"/>
              <a:t>Recherche </a:t>
            </a:r>
            <a:r>
              <a:rPr lang="en-US" sz="1600" dirty="0" err="1"/>
              <a:t>appliquée</a:t>
            </a:r>
            <a:endParaRPr lang="fr-MA" sz="1600" dirty="0"/>
          </a:p>
          <a:p>
            <a:pPr lvl="0"/>
            <a:r>
              <a:rPr lang="en-US" sz="1600" dirty="0" err="1"/>
              <a:t>Transfert</a:t>
            </a:r>
            <a:r>
              <a:rPr lang="en-US" sz="1600" dirty="0"/>
              <a:t> de </a:t>
            </a:r>
            <a:r>
              <a:rPr lang="en-US" sz="1600" dirty="0" err="1"/>
              <a:t>technologie</a:t>
            </a:r>
            <a:endParaRPr lang="fr-MA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1AB84-9163-49D3-854D-E235F607EE23}"/>
              </a:ext>
            </a:extLst>
          </p:cNvPr>
          <p:cNvSpPr/>
          <p:nvPr/>
        </p:nvSpPr>
        <p:spPr>
          <a:xfrm>
            <a:off x="3500327" y="4237533"/>
            <a:ext cx="2891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Déploiement</a:t>
            </a:r>
            <a:r>
              <a:rPr lang="en-US" sz="1600" b="1" dirty="0"/>
              <a:t> </a:t>
            </a:r>
            <a:r>
              <a:rPr lang="en-US" sz="1600" b="1" dirty="0" err="1"/>
              <a:t>progressif</a:t>
            </a:r>
            <a:endParaRPr lang="fr-MA" sz="1600" dirty="0"/>
          </a:p>
          <a:p>
            <a:pPr lvl="0"/>
            <a:r>
              <a:rPr lang="en-US" sz="1600" dirty="0"/>
              <a:t>Audit initial</a:t>
            </a:r>
            <a:endParaRPr lang="fr-MA" sz="1600" dirty="0"/>
          </a:p>
          <a:p>
            <a:pPr lvl="0"/>
            <a:r>
              <a:rPr lang="en-US" sz="1600" dirty="0"/>
              <a:t>Plan de transformation</a:t>
            </a:r>
            <a:endParaRPr lang="fr-MA" sz="1600" dirty="0"/>
          </a:p>
          <a:p>
            <a:pPr lvl="0"/>
            <a:r>
              <a:rPr lang="en-US" sz="1600" dirty="0"/>
              <a:t>Formation </a:t>
            </a:r>
            <a:r>
              <a:rPr lang="en-US" sz="1600" dirty="0" err="1"/>
              <a:t>complète</a:t>
            </a:r>
            <a:endParaRPr lang="fr-MA" sz="1600" dirty="0"/>
          </a:p>
          <a:p>
            <a:pPr lvl="0"/>
            <a:r>
              <a:rPr lang="en-US" sz="1600" dirty="0"/>
              <a:t>Support </a:t>
            </a:r>
            <a:r>
              <a:rPr lang="en-US" sz="1600" dirty="0" err="1"/>
              <a:t>continu</a:t>
            </a:r>
            <a:endParaRPr lang="fr-MA" sz="1600" dirty="0"/>
          </a:p>
          <a:p>
            <a:pPr lvl="0"/>
            <a:r>
              <a:rPr lang="en-US" sz="1600" dirty="0" err="1"/>
              <a:t>Amélioration</a:t>
            </a:r>
            <a:r>
              <a:rPr lang="en-US" sz="1600" dirty="0"/>
              <a:t> </a:t>
            </a:r>
            <a:r>
              <a:rPr lang="en-US" sz="1600" dirty="0" err="1"/>
              <a:t>permanente</a:t>
            </a:r>
            <a:endParaRPr lang="en-US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EEBD43-9F0B-4F38-9677-638D7258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27" y="1636356"/>
            <a:ext cx="6587190" cy="21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50A10E-2FBC-E778-B7BD-37B20CE8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6321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1A371-3964-FC27-003E-33A77B6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BCD6F-3D29-445F-95F2-121C2143C5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A13C8A-F131-4316-8356-E588A726EA82}"/>
              </a:ext>
            </a:extLst>
          </p:cNvPr>
          <p:cNvSpPr txBox="1"/>
          <p:nvPr/>
        </p:nvSpPr>
        <p:spPr>
          <a:xfrm>
            <a:off x="762866" y="247331"/>
            <a:ext cx="1107379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6F78BA5-4B7E-41C0-A76E-6EECF2FC457B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9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1F7E7A8E-983E-4B2E-B87F-13CF1E1D2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14" y="1721882"/>
            <a:ext cx="5654586" cy="210439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D8EF58F-6A34-44E0-BD33-E80B7944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BE98EB6-F2A1-4F8C-A09B-76F02158E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150" y="3852642"/>
            <a:ext cx="4949939" cy="11961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88DC62-2E26-48AC-A86E-FD58FACC0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461</Words>
  <Application>Microsoft Office PowerPoint</Application>
  <PresentationFormat>Grand écran</PresentationFormat>
  <Paragraphs>174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Book Antiqua</vt:lpstr>
      <vt:lpstr>Calibri</vt:lpstr>
      <vt:lpstr>Calibri Light</vt:lpstr>
      <vt:lpstr>Lucida Sans Typewriter</vt:lpstr>
      <vt:lpstr>Trebuchet MS</vt:lpstr>
      <vt:lpstr>Thème Office</vt:lpstr>
      <vt:lpstr>2_Thème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Ramaqs Consulting</dc:creator>
  <cp:lastModifiedBy>Ramaqs Consulting</cp:lastModifiedBy>
  <cp:revision>14</cp:revision>
  <dcterms:created xsi:type="dcterms:W3CDTF">2025-01-06T16:19:56Z</dcterms:created>
  <dcterms:modified xsi:type="dcterms:W3CDTF">2025-01-08T16:56:46Z</dcterms:modified>
</cp:coreProperties>
</file>