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635" r:id="rId4"/>
    <p:sldId id="675" r:id="rId5"/>
    <p:sldId id="411" r:id="rId6"/>
    <p:sldId id="420" r:id="rId7"/>
    <p:sldId id="686" r:id="rId8"/>
    <p:sldId id="682" r:id="rId9"/>
    <p:sldId id="677" r:id="rId10"/>
    <p:sldId id="678" r:id="rId11"/>
    <p:sldId id="684" r:id="rId12"/>
    <p:sldId id="685" r:id="rId13"/>
    <p:sldId id="68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421" autoAdjust="0"/>
  </p:normalViewPr>
  <p:slideViewPr>
    <p:cSldViewPr snapToGrid="0">
      <p:cViewPr varScale="1">
        <p:scale>
          <a:sx n="100" d="100"/>
          <a:sy n="100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1A98-0A72-4F2C-ACB4-5ED68C608E26}" type="datetimeFigureOut">
              <a:rPr lang="fr-MA" smtClean="0"/>
              <a:t>07/02/2025</a:t>
            </a:fld>
            <a:endParaRPr lang="fr-M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M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7C0B0-B23E-46CB-936C-38B3E928A9AD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9798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C00000"/>
                </a:solidFill>
              </a:rPr>
              <a:t>Smart EMS </a:t>
            </a:r>
            <a:r>
              <a:rPr lang="fr-FR" sz="1200" b="1" dirty="0" err="1">
                <a:solidFill>
                  <a:srgbClr val="C00000"/>
                </a:solidFill>
              </a:rPr>
              <a:t>Hospitality</a:t>
            </a:r>
            <a:r>
              <a:rPr lang="fr-FR" sz="1200" b="1" dirty="0">
                <a:solidFill>
                  <a:srgbClr val="C00000"/>
                </a:solidFill>
              </a:rPr>
              <a:t> ?</a:t>
            </a:r>
          </a:p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40947-95D0-4E23-9C1C-D75354C67EE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3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40947-95D0-4E23-9C1C-D75354C67EE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42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Bâtiment de l'hôtel</a:t>
            </a:r>
            <a:r>
              <a:rPr lang="fr-FR" dirty="0"/>
              <a:t> avec différents étages et chambres </a:t>
            </a:r>
          </a:p>
          <a:p>
            <a:r>
              <a:rPr lang="fr-FR" b="1" dirty="0"/>
              <a:t>Capteurs IoT</a:t>
            </a:r>
            <a:r>
              <a:rPr lang="fr-FR" dirty="0"/>
              <a:t> représentés par des points colorés : Rouge : capteurs de température</a:t>
            </a:r>
          </a:p>
          <a:p>
            <a:r>
              <a:rPr lang="fr-FR" dirty="0"/>
              <a:t>Vert : détecteurs de présence</a:t>
            </a:r>
          </a:p>
          <a:p>
            <a:r>
              <a:rPr lang="fr-FR" b="1" dirty="0"/>
              <a:t>Passerelle IoT</a:t>
            </a:r>
            <a:r>
              <a:rPr lang="fr-FR" dirty="0"/>
              <a:t> (Gateway) qui collecte les données des capteurs </a:t>
            </a:r>
          </a:p>
          <a:p>
            <a:r>
              <a:rPr lang="fr-FR" b="1" dirty="0"/>
              <a:t>Plateforme Cloud</a:t>
            </a:r>
            <a:r>
              <a:rPr lang="fr-FR" dirty="0"/>
              <a:t> qui traite et analyse les données </a:t>
            </a:r>
          </a:p>
          <a:p>
            <a:r>
              <a:rPr lang="fr-FR" b="1" dirty="0"/>
              <a:t>Applications</a:t>
            </a:r>
            <a:r>
              <a:rPr lang="fr-FR" dirty="0"/>
              <a:t> pour les utilisateurs : Dashboard de monitoring</a:t>
            </a:r>
          </a:p>
          <a:p>
            <a:r>
              <a:rPr lang="fr-FR" dirty="0"/>
              <a:t>Application mobile</a:t>
            </a:r>
          </a:p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7C0B0-B23E-46CB-936C-38B3E928A9AD}" type="slidenum">
              <a:rPr lang="fr-MA" smtClean="0"/>
              <a:t>4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4349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7C0B0-B23E-46CB-936C-38B3E928A9AD}" type="slidenum">
              <a:rPr lang="fr-MA" smtClean="0"/>
              <a:t>8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6297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7C0B0-B23E-46CB-936C-38B3E928A9AD}" type="slidenum">
              <a:rPr lang="fr-MA" smtClean="0"/>
              <a:t>9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2282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DA50C-70F4-4A46-93EF-29A2B10C8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3F85FE-57F2-4909-A14A-6A9CEDAD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B83BD4-9037-4191-A0F8-9E037143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A59B8E-DBAE-4413-A370-CEAF8D33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0D8A5-23FD-48B0-B54C-6B57E240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9157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C027B-EA95-4667-A48B-9E6A5562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BF6531-2AA7-4632-A578-69461096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3A17E-4D6B-405E-82DC-7EE87121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5DC25-4F29-4E0C-B04B-15AC0505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E288AC-97DC-44A9-B80B-1995B547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843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EF6356-AB41-4AB1-8651-975B9786E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D29A19-5152-412B-A0E3-C92E40A3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D58B56-98B4-4971-8C45-9748ACCF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668CD4-8EE9-423F-9B7D-BA77B59C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C326EB-BF59-4617-9561-4C7F83D2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28669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D0676-A665-97A7-680C-E68436FB7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4A2803-8404-B626-202E-58B38659F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7F938E-0769-D927-5318-5013012A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54C2BD-4DE2-D528-1973-8D90A942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60A15-1FDD-4BA7-9F9D-583D3129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6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C7425-A6A5-A48D-F8E0-49185F35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16FC7C-F501-6544-0854-7A2DA3F7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E47E09-5045-226D-2C6C-61B4C281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CEAA98-B6ED-4007-A148-7E06E397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C1834-30D6-B15B-7F03-45CB5D76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78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E2525-90E5-CD86-B1A8-2D96719E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F31998-2A0B-93D1-945D-8A464FDD9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C1E77-52A2-EA1C-8AF7-FE91A6F8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033D8C-7424-62F8-0069-4FEDE7A3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96C3F-1A95-4AF5-A860-15166F3A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7FE96-7C0C-DEB7-42A2-BCEC9C5A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04D8FC-1223-7492-0DEE-A9A109630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44BA7-76E4-6FF0-D364-0A82C5D4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2DC801-A643-A46E-AF53-BF454B84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0311FA-957C-1506-A5B1-19481886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2AF0A0-E821-B0EF-9E82-CCCA8BA1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703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C907B-E8BE-DF3C-473D-531B9FAF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FD741C-E0F0-276A-FA14-76AF38BCB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FDBAE4-AE2A-2854-6E36-F93BF4197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EA69C-FA5A-6F06-EFD7-01BEC8469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83EC85-63E6-6B15-8393-0C316C0C3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EF93D7-5A16-FE35-2D08-78C047D7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3586FF-297F-6BF0-8706-FE5CE9A0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A83257-7642-B3AF-9371-C45529C2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595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A5B73-C5BA-A0F9-8ADB-2F2AAA94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7AA8DB-B120-48F9-4268-B73CD037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C02C06-63EB-9AF9-732E-1E9BEBF7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0D12B0-AFE6-258E-3BE0-69739C2B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956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8A6712-8A18-E86A-1922-6FF35FF8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A6C5AF-973C-6552-3CE0-69D656AB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F8382D-1B44-6D43-1597-B4734464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835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851B8-4D96-AF3B-6436-2DF514E9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AFD23-D0C7-67FA-2014-78BF77EF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191D89-445D-843E-74B5-6D9EFF88F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1F2773-BDB4-EBBC-0EF5-340F71D9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1A11E4-A9D9-4204-BC93-80946579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10A699-B400-22CE-A3E2-8420E60B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61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93045-5425-4598-A7BF-8F57CBB0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5F0891-7D9A-48F5-A252-81CA2BA2C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E941B-C57B-4DFF-9CEA-345CA333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12366E-7D13-4BCA-8463-08EFE6BC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775AC-6D43-4FAB-88A8-1466F9FF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455035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F3881-1D51-782C-6C08-BCF5AEBC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1121F1-D22C-3B7D-9660-70CD9CAD0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6E8A9E-350C-52A3-ABA9-E5ECB2FC9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8EF57B-1E17-DF77-992B-7E59352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B4DFCF-897B-43ED-5960-A884F0D7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B1ECD1-4759-1BCE-B09A-417A98A7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189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2509F-78E5-B393-5B7F-8FC17773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41ED9B-226B-F6EA-0610-3B2112ADA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D1DBA-4740-9598-987D-50324846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4D95B-D228-092E-639A-3C66559D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D2F78-3020-B3B5-E90C-DF16378B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054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6567530-9066-03D9-ACCF-68909FA7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EF5CE2-6E0D-996D-4AEC-8E2302EB6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DC23F-4C6F-F2ED-6C49-8B75506C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DB3A67-A7D4-B03D-346B-9A4370D9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8BC6B4-C0C3-6749-BCB2-C2F421E7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046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806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95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623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4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617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310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03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D9314-6677-4041-AAC9-4370E6B6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4CFCF9-8651-4A1C-AAD1-1BFF66DB3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EB9F68-B282-4657-9E3B-87CE5B86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6C686-CD49-439C-8914-924B386C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5C3CD-1702-4F02-8CED-733C227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223515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750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224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799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94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42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22DB8-E074-4E56-800F-2F4B474C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49B0EA-7E4F-46DF-B531-2C98E75EB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7329E5-826A-4672-8078-618F117F1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AE4A83-B0F0-44CB-86E5-37108D08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07/02/2025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ACCEF6-DB57-45CF-8EBE-E4D0AADF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923C6B-C984-412A-913D-AF05261E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6692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AFD05-48D4-44D6-84A6-D45F6BEC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1EEA23-E60C-4502-9AB4-A6CA7E136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7643C1-D750-483A-81D1-0BDBE6852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575809-FDC5-4204-954C-D55A38297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3D99F9-52E8-4FE2-AA20-EB5F15588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0BB9A0-7BEB-40E4-A9C6-D6D50A7E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07/02/2025</a:t>
            </a:fld>
            <a:endParaRPr lang="fr-M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76CF42-A736-4603-8502-0E85A1FD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1BE91D-D4E1-4B0F-B6F4-88E39C60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2114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2CC9D-1E24-4EA6-A3FE-2601F202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20F91D-6358-4496-8A8F-51A8CD63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07/02/2025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5B858A-8429-4D4A-BC5C-F745FA1F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6E3534-2BD5-4D51-8EF5-69821F6D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69248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D214C3-A50E-470D-A552-840E2793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07/02/2025</a:t>
            </a:fld>
            <a:endParaRPr lang="fr-M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CAEA2E-4029-4591-B0BA-7DC859FB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41C1E5-0B90-4D72-BA94-6C96C18C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3450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F96B3-C9EF-45C2-A91C-9C1C5784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80811B-764B-4C2D-A3F3-79F26949C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DAE063-8C19-4764-83D5-0068C03EC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B558D5-8F2E-4DB5-8F07-5DF0DE84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07/02/2025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689F3-9149-47FA-9245-0AA541A0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48D4BA-472E-4646-9088-56BB07BD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394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423EB-CAF9-4C6A-A3D9-ED99B822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BB10FC-63B3-4733-88EB-9CA42AF88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04D115-56F9-43A6-8E74-D2CB1C71F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6AB23E-9482-4F33-9046-EABBCFAA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07/02/2025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370B9-DC91-46F1-B9D2-DF01C1BA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F73708-9299-429B-A36A-CBCCBEF6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9909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DAC492-FC7D-401B-B2B2-FA25138F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5A2D86-50FA-498B-8A82-776B9708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79E00F-D4B5-41AF-8E72-62AB09CCA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3350-B71B-4697-B7B6-70522D870873}" type="datetimeFigureOut">
              <a:rPr lang="fr-MA" smtClean="0"/>
              <a:t>07/02/2025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D8870A-CF4F-4E84-95B0-B1D1DA8E6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D80031-85B4-42F2-9219-A2B45B0A1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451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502735-CBBD-0AC6-12C5-24A2C68A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958136-D553-0248-4B51-4AB71501A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7CBE9-182D-5378-E363-958ECA2A0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B025E-5AC0-45A1-BD23-9A23D6C81F05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753DF-F149-6FC4-B50B-C0DEB70F8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BF1621-6329-5022-4F89-A7391FD3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0B6B-BE4A-475D-8F90-3DFF8B47B6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84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48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ownloads\1.png">
            <a:extLst>
              <a:ext uri="{FF2B5EF4-FFF2-40B4-BE49-F238E27FC236}">
                <a16:creationId xmlns:a16="http://schemas.microsoft.com/office/drawing/2014/main" id="{306070CF-0333-F53F-C9E6-6900F63D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629" y="69668"/>
            <a:ext cx="1393371" cy="10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4C9A3F-F2A9-4ACA-82FF-1F91EFB6CB70}"/>
              </a:ext>
            </a:extLst>
          </p:cNvPr>
          <p:cNvSpPr txBox="1"/>
          <p:nvPr/>
        </p:nvSpPr>
        <p:spPr>
          <a:xfrm>
            <a:off x="-266491" y="3187506"/>
            <a:ext cx="3775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fr-FR" sz="2400" b="1" dirty="0">
                <a:solidFill>
                  <a:srgbClr val="002060"/>
                </a:solidFill>
              </a:rPr>
              <a:t>Solution de Gestion Énergétique Intelligente pour l'Hôtellerie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ACCE9A-354A-4C92-A3DC-AF7E37CB6967}"/>
              </a:ext>
            </a:extLst>
          </p:cNvPr>
          <p:cNvSpPr txBox="1"/>
          <p:nvPr/>
        </p:nvSpPr>
        <p:spPr>
          <a:xfrm>
            <a:off x="1621032" y="2250167"/>
            <a:ext cx="189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Iot</a:t>
            </a:r>
            <a:r>
              <a:rPr lang="fr-FR" sz="32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ems</a:t>
            </a:r>
            <a:endParaRPr lang="fr-MA" sz="32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  <p:pic>
        <p:nvPicPr>
          <p:cNvPr id="1030" name="Picture 6" descr="Hôtels et sobriété énergétique... Comment relever durablement le défi ?">
            <a:extLst>
              <a:ext uri="{FF2B5EF4-FFF2-40B4-BE49-F238E27FC236}">
                <a16:creationId xmlns:a16="http://schemas.microsoft.com/office/drawing/2014/main" id="{611D29B6-6659-4084-AEC3-8D5F3644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60" y="1849571"/>
            <a:ext cx="6925169" cy="331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50A10E-2FBC-E778-B7BD-37B20CE8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6321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1A371-3964-FC27-003E-33A77B6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BCD6F-3D29-445F-95F2-121C2143C5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A13C8A-F131-4316-8356-E588A726EA82}"/>
              </a:ext>
            </a:extLst>
          </p:cNvPr>
          <p:cNvSpPr txBox="1"/>
          <p:nvPr/>
        </p:nvSpPr>
        <p:spPr>
          <a:xfrm>
            <a:off x="762866" y="247331"/>
            <a:ext cx="110737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6F78BA5-4B7E-41C0-A76E-6EECF2FC457B}"/>
              </a:ext>
            </a:extLst>
          </p:cNvPr>
          <p:cNvSpPr txBox="1">
            <a:spLocks/>
          </p:cNvSpPr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Il nous font confiance</a:t>
            </a:r>
          </a:p>
        </p:txBody>
      </p:sp>
      <p:pic>
        <p:nvPicPr>
          <p:cNvPr id="9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1F7E7A8E-983E-4B2E-B87F-13CF1E1D2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14" y="1721882"/>
            <a:ext cx="5654586" cy="210439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D8EF58F-6A34-44E0-BD33-E80B79441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757" y="3826273"/>
            <a:ext cx="5119481" cy="20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BE98EB6-F2A1-4F8C-A09B-76F02158E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150" y="3852642"/>
            <a:ext cx="4949939" cy="11961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188DC62-2E26-48AC-A86E-FD58FACC0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397" y="1851572"/>
            <a:ext cx="4747753" cy="18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50A10E-2FBC-E778-B7BD-37B20CE8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1A371-3964-FC27-003E-33A77B6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BCD6F-3D29-445F-95F2-121C2143C5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9426B-C87B-46EE-8A05-226484972BBC}"/>
              </a:ext>
            </a:extLst>
          </p:cNvPr>
          <p:cNvSpPr/>
          <p:nvPr/>
        </p:nvSpPr>
        <p:spPr>
          <a:xfrm>
            <a:off x="1082180" y="462429"/>
            <a:ext cx="9815119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b="1" cap="all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defRPr/>
            </a:pPr>
            <a:endParaRPr lang="en-US" b="1" cap="all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defRPr/>
            </a:pPr>
            <a:r>
              <a:rPr lang="en-US" b="1" cap="all" dirty="0">
                <a:solidFill>
                  <a:srgbClr val="C00000"/>
                </a:solidFill>
                <a:latin typeface="Algerian" panose="04020705040A02060702" pitchFamily="82" charset="0"/>
                <a:cs typeface="Mongolian Baiti" panose="03000500000000000000" pitchFamily="66" charset="0"/>
              </a:rPr>
              <a:t>Contactez-nous</a:t>
            </a:r>
          </a:p>
          <a:p>
            <a:pPr lvl="0" algn="ctr">
              <a:defRPr/>
            </a:pPr>
            <a:endParaRPr lang="en-US" b="1" cap="all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defRPr/>
            </a:pPr>
            <a:r>
              <a:rPr lang="fr-FR" dirty="0"/>
              <a:t>Pour plus d'informations ou une démonstration personnalisée :</a:t>
            </a:r>
          </a:p>
          <a:p>
            <a:pPr lvl="0" algn="ctr">
              <a:defRPr/>
            </a:pPr>
            <a:endParaRPr lang="fr-FR" sz="1600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spcBef>
                <a:spcPts val="100"/>
              </a:spcBef>
              <a:defRPr/>
            </a:pPr>
            <a:r>
              <a:rPr lang="fr-MA" sz="1600" b="1" dirty="0">
                <a:cs typeface="Calibri"/>
              </a:rPr>
              <a:t>Tél</a:t>
            </a:r>
            <a:r>
              <a:rPr lang="fr-MA" sz="1600" b="1" spc="-15" dirty="0">
                <a:cs typeface="Calibri"/>
              </a:rPr>
              <a:t> </a:t>
            </a:r>
            <a:r>
              <a:rPr lang="fr-MA" sz="1600" b="1" dirty="0">
                <a:cs typeface="Calibri"/>
              </a:rPr>
              <a:t>:</a:t>
            </a:r>
            <a:r>
              <a:rPr lang="fr-MA" sz="1600" b="1" spc="-5" dirty="0">
                <a:cs typeface="Calibri"/>
              </a:rPr>
              <a:t> </a:t>
            </a:r>
            <a:r>
              <a:rPr lang="fr-MA" sz="1600" dirty="0"/>
              <a:t>+</a:t>
            </a:r>
            <a:r>
              <a:rPr lang="fr-MA" sz="1600" b="1" dirty="0">
                <a:cs typeface="Calibri"/>
              </a:rPr>
              <a:t>212 660 737405, </a:t>
            </a:r>
          </a:p>
          <a:p>
            <a:pPr lvl="0" algn="ctr">
              <a:spcBef>
                <a:spcPts val="100"/>
              </a:spcBef>
              <a:defRPr/>
            </a:pPr>
            <a:r>
              <a:rPr lang="fr-MA" sz="1600" b="1" dirty="0">
                <a:cs typeface="Calibri"/>
              </a:rPr>
              <a:t>Fixe : </a:t>
            </a:r>
            <a:r>
              <a:rPr lang="fr-MA" sz="1600" dirty="0"/>
              <a:t>+</a:t>
            </a:r>
            <a:r>
              <a:rPr lang="fr-MA" sz="1600" b="1" dirty="0">
                <a:cs typeface="Calibri"/>
              </a:rPr>
              <a:t>212 530 600900 </a:t>
            </a:r>
          </a:p>
          <a:p>
            <a:pPr lvl="0" algn="ctr">
              <a:spcBef>
                <a:spcPts val="100"/>
              </a:spcBef>
              <a:defRPr/>
            </a:pPr>
            <a:endParaRPr lang="fr-MA" sz="1600" b="1" dirty="0">
              <a:cs typeface="Calibri"/>
            </a:endParaRPr>
          </a:p>
          <a:p>
            <a:pPr marL="33020" lvl="0" algn="ctr">
              <a:defRPr/>
            </a:pPr>
            <a:r>
              <a:rPr lang="fr-MA" sz="1600" b="1" dirty="0">
                <a:cs typeface="Calibri"/>
              </a:rPr>
              <a:t>Email : contact@ramaqs.com</a:t>
            </a:r>
          </a:p>
          <a:p>
            <a:pPr marL="33020" lvl="0" algn="ctr">
              <a:defRPr/>
            </a:pPr>
            <a:r>
              <a:rPr lang="fr-MA" sz="1600" b="1" dirty="0">
                <a:cs typeface="Calibri"/>
              </a:rPr>
              <a:t>Site web : www.ramaqs. Com</a:t>
            </a:r>
          </a:p>
          <a:p>
            <a:pPr marL="33020" lvl="0" algn="ctr">
              <a:defRPr/>
            </a:pPr>
            <a:endParaRPr lang="fr-MA" sz="1600" b="1" dirty="0">
              <a:latin typeface="Algerian" panose="04020705040A02060702" pitchFamily="82" charset="0"/>
              <a:cs typeface="Calibri"/>
            </a:endParaRPr>
          </a:p>
          <a:p>
            <a:pPr marL="33020" lvl="0" algn="ctr">
              <a:defRPr/>
            </a:pPr>
            <a:endParaRPr lang="en-US" sz="1600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defRPr/>
            </a:pPr>
            <a:endParaRPr lang="en-US" sz="1600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defRPr/>
            </a:pPr>
            <a:endParaRPr lang="en-US" sz="1600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defRPr/>
            </a:pPr>
            <a:r>
              <a:rPr lang="en-US" sz="1600" b="1" cap="all" dirty="0">
                <a:solidFill>
                  <a:srgbClr val="C00000"/>
                </a:solidFill>
                <a:latin typeface="Algerian" panose="04020705040A02060702" pitchFamily="82" charset="0"/>
                <a:cs typeface="Mongolian Baiti" panose="03000500000000000000" pitchFamily="66" charset="0"/>
              </a:rPr>
              <a:t>RAMAQS CONSULTING &amp; SOLUTIONS</a:t>
            </a:r>
          </a:p>
          <a:p>
            <a:pPr lvl="0" algn="ctr">
              <a:defRPr/>
            </a:pPr>
            <a:endParaRPr lang="en-US" sz="1600" b="1" cap="all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defRPr/>
            </a:pPr>
            <a:r>
              <a:rPr lang="en-US" sz="1600" dirty="0">
                <a:latin typeface="Algerian" panose="04020705040A02060702" pitchFamily="82" charset="0"/>
                <a:cs typeface="Mongolian Baiti" panose="03000500000000000000" pitchFamily="66" charset="0"/>
              </a:rPr>
              <a:t>YOUR DREAMS , </a:t>
            </a:r>
          </a:p>
          <a:p>
            <a:pPr lvl="0" algn="ctr">
              <a:defRPr/>
            </a:pPr>
            <a:r>
              <a:rPr lang="en-US" sz="1600" dirty="0">
                <a:latin typeface="Algerian" panose="04020705040A02060702" pitchFamily="82" charset="0"/>
                <a:cs typeface="Mongolian Baiti" panose="03000500000000000000" pitchFamily="66" charset="0"/>
              </a:rPr>
              <a:t>OUR CHALLENGES</a:t>
            </a:r>
          </a:p>
          <a:p>
            <a:pPr lvl="0" algn="ctr">
              <a:defRPr/>
            </a:pPr>
            <a:endParaRPr lang="en-US" sz="1600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spcBef>
                <a:spcPts val="100"/>
              </a:spcBef>
              <a:defRPr/>
            </a:pPr>
            <a:r>
              <a:rPr lang="fr-MA" sz="1400" dirty="0">
                <a:cs typeface="Calibri"/>
              </a:rPr>
              <a:t>Siege</a:t>
            </a:r>
            <a:r>
              <a:rPr lang="fr-MA" sz="1400" spc="-30" dirty="0">
                <a:cs typeface="Calibri"/>
              </a:rPr>
              <a:t> </a:t>
            </a:r>
            <a:r>
              <a:rPr lang="fr-MA" sz="1400" dirty="0">
                <a:cs typeface="Calibri"/>
              </a:rPr>
              <a:t>Kenitra</a:t>
            </a:r>
            <a:r>
              <a:rPr lang="fr-MA" sz="1400" spc="-10" dirty="0">
                <a:cs typeface="Calibri"/>
              </a:rPr>
              <a:t> </a:t>
            </a:r>
            <a:r>
              <a:rPr lang="fr-MA" sz="1400" dirty="0">
                <a:cs typeface="Calibri"/>
              </a:rPr>
              <a:t>:</a:t>
            </a:r>
            <a:r>
              <a:rPr lang="fr-MA" sz="1400" spc="5" dirty="0">
                <a:cs typeface="Calibri"/>
              </a:rPr>
              <a:t> </a:t>
            </a:r>
            <a:r>
              <a:rPr lang="fr-MA" sz="1400" dirty="0">
                <a:cs typeface="Calibri"/>
              </a:rPr>
              <a:t>Bureau</a:t>
            </a:r>
            <a:r>
              <a:rPr lang="fr-MA" sz="1400" spc="-10" dirty="0">
                <a:cs typeface="Calibri"/>
              </a:rPr>
              <a:t> </a:t>
            </a:r>
            <a:r>
              <a:rPr lang="fr-MA" sz="1400" spc="-5" dirty="0">
                <a:cs typeface="Calibri"/>
              </a:rPr>
              <a:t>26</a:t>
            </a:r>
            <a:r>
              <a:rPr lang="fr-MA" sz="1400" spc="10" dirty="0">
                <a:cs typeface="Calibri"/>
              </a:rPr>
              <a:t> </a:t>
            </a:r>
            <a:r>
              <a:rPr lang="fr-MA" sz="1400" dirty="0">
                <a:cs typeface="Calibri"/>
              </a:rPr>
              <a:t>Angle</a:t>
            </a:r>
            <a:r>
              <a:rPr lang="fr-MA" sz="1400" spc="-30" dirty="0">
                <a:cs typeface="Calibri"/>
              </a:rPr>
              <a:t> </a:t>
            </a:r>
            <a:r>
              <a:rPr lang="fr-MA" sz="1400" spc="5" dirty="0">
                <a:cs typeface="Calibri"/>
              </a:rPr>
              <a:t>RUE</a:t>
            </a:r>
            <a:r>
              <a:rPr lang="fr-MA" sz="1400" spc="-20" dirty="0">
                <a:cs typeface="Calibri"/>
              </a:rPr>
              <a:t> </a:t>
            </a:r>
            <a:r>
              <a:rPr lang="fr-MA" sz="1400" spc="-5" dirty="0">
                <a:cs typeface="Calibri"/>
              </a:rPr>
              <a:t>SEBTA,</a:t>
            </a:r>
            <a:r>
              <a:rPr lang="fr-MA" sz="1400" spc="5" dirty="0">
                <a:cs typeface="Calibri"/>
              </a:rPr>
              <a:t> RUE</a:t>
            </a:r>
            <a:r>
              <a:rPr lang="fr-MA" sz="1400" spc="-25" dirty="0">
                <a:cs typeface="Calibri"/>
              </a:rPr>
              <a:t> </a:t>
            </a:r>
            <a:r>
              <a:rPr lang="fr-MA" sz="1400" dirty="0">
                <a:cs typeface="Calibri"/>
              </a:rPr>
              <a:t>LAAMRAOUI</a:t>
            </a:r>
            <a:r>
              <a:rPr lang="fr-MA" sz="1400" spc="-45" dirty="0">
                <a:cs typeface="Calibri"/>
              </a:rPr>
              <a:t> </a:t>
            </a:r>
            <a:r>
              <a:rPr lang="fr-MA" sz="1400" spc="-5" dirty="0">
                <a:cs typeface="Calibri"/>
              </a:rPr>
              <a:t>RESD</a:t>
            </a:r>
            <a:r>
              <a:rPr lang="fr-MA" sz="1400" spc="5" dirty="0">
                <a:cs typeface="Calibri"/>
              </a:rPr>
              <a:t> </a:t>
            </a:r>
            <a:r>
              <a:rPr lang="fr-MA" sz="1400" dirty="0">
                <a:cs typeface="Calibri"/>
              </a:rPr>
              <a:t>RIAD,</a:t>
            </a:r>
            <a:r>
              <a:rPr lang="fr-MA" sz="1400" spc="-25" dirty="0">
                <a:cs typeface="Calibri"/>
              </a:rPr>
              <a:t> </a:t>
            </a:r>
            <a:r>
              <a:rPr lang="fr-MA" sz="1400" dirty="0">
                <a:cs typeface="Calibri"/>
              </a:rPr>
              <a:t>Rue</a:t>
            </a:r>
            <a:r>
              <a:rPr lang="fr-MA" sz="1400" spc="-5" dirty="0">
                <a:cs typeface="Calibri"/>
              </a:rPr>
              <a:t> de</a:t>
            </a:r>
            <a:r>
              <a:rPr lang="fr-MA" sz="1400" spc="30" dirty="0">
                <a:cs typeface="Calibri"/>
              </a:rPr>
              <a:t> </a:t>
            </a:r>
            <a:r>
              <a:rPr lang="fr-MA" sz="1400" spc="-5" dirty="0" err="1">
                <a:cs typeface="Calibri"/>
              </a:rPr>
              <a:t>Sebta</a:t>
            </a:r>
            <a:r>
              <a:rPr lang="fr-MA" sz="1400" spc="-5" dirty="0">
                <a:cs typeface="Calibri"/>
              </a:rPr>
              <a:t>,</a:t>
            </a:r>
            <a:r>
              <a:rPr lang="fr-MA" sz="1400" dirty="0">
                <a:cs typeface="Calibri"/>
              </a:rPr>
              <a:t> Kénitra</a:t>
            </a:r>
            <a:r>
              <a:rPr lang="fr-MA" sz="1400" spc="-5" dirty="0">
                <a:cs typeface="Calibri"/>
              </a:rPr>
              <a:t> </a:t>
            </a:r>
          </a:p>
          <a:p>
            <a:pPr lvl="0" algn="ctr">
              <a:spcBef>
                <a:spcPts val="100"/>
              </a:spcBef>
              <a:defRPr/>
            </a:pPr>
            <a:endParaRPr lang="fr-MA" sz="1400" spc="-5" dirty="0">
              <a:cs typeface="Calibri"/>
            </a:endParaRPr>
          </a:p>
          <a:p>
            <a:pPr lvl="0" algn="ctr">
              <a:spcBef>
                <a:spcPts val="100"/>
              </a:spcBef>
              <a:defRPr/>
            </a:pPr>
            <a:endParaRPr lang="fr-MA" sz="1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LL\Downloads\1.png">
            <a:extLst>
              <a:ext uri="{FF2B5EF4-FFF2-40B4-BE49-F238E27FC236}">
                <a16:creationId xmlns:a16="http://schemas.microsoft.com/office/drawing/2014/main" id="{4FD6F817-0B4B-4238-88C9-0F5D5CE2C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034" y="0"/>
            <a:ext cx="1348966" cy="10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BEDDE92C-A75B-4B73-94F8-851CE608673E}"/>
              </a:ext>
            </a:extLst>
          </p:cNvPr>
          <p:cNvSpPr/>
          <p:nvPr/>
        </p:nvSpPr>
        <p:spPr>
          <a:xfrm rot="3786146">
            <a:off x="-2610242" y="-315995"/>
            <a:ext cx="7269086" cy="7686429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3C491-319B-4482-B740-5CF98243DA69}"/>
              </a:ext>
            </a:extLst>
          </p:cNvPr>
          <p:cNvSpPr/>
          <p:nvPr/>
        </p:nvSpPr>
        <p:spPr>
          <a:xfrm>
            <a:off x="4950905" y="1623826"/>
            <a:ext cx="4359923" cy="4110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C00000"/>
                </a:solidFill>
                <a:latin typeface="Calibri" panose="020F0502020204030204"/>
              </a:rPr>
              <a:t>Contexte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16E259-B578-4418-8430-CA1259C2281F}"/>
              </a:ext>
            </a:extLst>
          </p:cNvPr>
          <p:cNvSpPr/>
          <p:nvPr/>
        </p:nvSpPr>
        <p:spPr>
          <a:xfrm>
            <a:off x="5232483" y="2296167"/>
            <a:ext cx="4074240" cy="4110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solution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71D668-7BAC-47BC-9B1D-EEBB885F2689}"/>
              </a:ext>
            </a:extLst>
          </p:cNvPr>
          <p:cNvSpPr/>
          <p:nvPr/>
        </p:nvSpPr>
        <p:spPr>
          <a:xfrm>
            <a:off x="5232482" y="2974745"/>
            <a:ext cx="4074240" cy="4110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Fonctionnalités clés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5CD95A-A9AC-4F04-9D05-12B783C8F00E}"/>
              </a:ext>
            </a:extLst>
          </p:cNvPr>
          <p:cNvSpPr/>
          <p:nvPr/>
        </p:nvSpPr>
        <p:spPr>
          <a:xfrm>
            <a:off x="5232482" y="3677725"/>
            <a:ext cx="4074240" cy="4110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offre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68A8EDF-6329-4B80-89B2-52878ACBCEB3}"/>
              </a:ext>
            </a:extLst>
          </p:cNvPr>
          <p:cNvSpPr txBox="1"/>
          <p:nvPr/>
        </p:nvSpPr>
        <p:spPr>
          <a:xfrm>
            <a:off x="4599100" y="847451"/>
            <a:ext cx="228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Sommaire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0B98C1-6876-46BE-B53C-015626C06C11}"/>
              </a:ext>
            </a:extLst>
          </p:cNvPr>
          <p:cNvSpPr/>
          <p:nvPr/>
        </p:nvSpPr>
        <p:spPr>
          <a:xfrm>
            <a:off x="5232482" y="4383518"/>
            <a:ext cx="4074240" cy="4110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accompagnement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F0A0E5-E165-4BE1-B8AD-76D63C9BB578}"/>
              </a:ext>
            </a:extLst>
          </p:cNvPr>
          <p:cNvSpPr/>
          <p:nvPr/>
        </p:nvSpPr>
        <p:spPr>
          <a:xfrm>
            <a:off x="4946799" y="5135377"/>
            <a:ext cx="4359923" cy="41106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416C632-5C00-4DEA-B892-3D91AE717FD4}"/>
              </a:ext>
            </a:extLst>
          </p:cNvPr>
          <p:cNvSpPr txBox="1"/>
          <p:nvPr/>
        </p:nvSpPr>
        <p:spPr>
          <a:xfrm>
            <a:off x="2017556" y="3092950"/>
            <a:ext cx="201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Iot</a:t>
            </a:r>
            <a:r>
              <a:rPr lang="fr-FR" sz="32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ems</a:t>
            </a:r>
            <a:endParaRPr lang="fr-MA" sz="32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6560038-89B0-4E35-B393-4FB761A1B501}"/>
              </a:ext>
            </a:extLst>
          </p:cNvPr>
          <p:cNvSpPr txBox="1"/>
          <p:nvPr/>
        </p:nvSpPr>
        <p:spPr>
          <a:xfrm>
            <a:off x="805993" y="257819"/>
            <a:ext cx="110737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dirty="0">
                <a:solidFill>
                  <a:prstClr val="white"/>
                </a:solidFill>
              </a:rPr>
              <a:t>Contexte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358B87-C57F-446E-90C9-C7523C554F55}"/>
              </a:ext>
            </a:extLst>
          </p:cNvPr>
          <p:cNvSpPr/>
          <p:nvPr/>
        </p:nvSpPr>
        <p:spPr>
          <a:xfrm>
            <a:off x="977688" y="1301655"/>
            <a:ext cx="29850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Contexte &amp; Enjeux</a:t>
            </a:r>
          </a:p>
          <a:p>
            <a:endParaRPr lang="fr-FR" sz="1400" b="1" dirty="0">
              <a:solidFill>
                <a:srgbClr val="C00000"/>
              </a:solidFill>
            </a:endParaRPr>
          </a:p>
          <a:p>
            <a:r>
              <a:rPr lang="fr-FR" sz="1400" dirty="0"/>
              <a:t>Dans un contexte de transition énergétique et de pression croissante sur les coûts d'exploitation, le secteur hôtelier fait face à des défis majeurs :</a:t>
            </a:r>
          </a:p>
          <a:p>
            <a:endParaRPr lang="fr-FR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0BB771-365E-419E-8018-41631D77BAFC}"/>
              </a:ext>
            </a:extLst>
          </p:cNvPr>
          <p:cNvSpPr/>
          <p:nvPr/>
        </p:nvSpPr>
        <p:spPr>
          <a:xfrm>
            <a:off x="4276527" y="4049886"/>
            <a:ext cx="57837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Défis Spécifiques</a:t>
            </a:r>
          </a:p>
          <a:p>
            <a:endParaRPr lang="fr-FR" sz="1400" b="1" dirty="0"/>
          </a:p>
          <a:p>
            <a:r>
              <a:rPr lang="fr-FR" sz="1400" dirty="0"/>
              <a:t>🏨 </a:t>
            </a:r>
            <a:r>
              <a:rPr lang="fr-FR" sz="1400" b="1" dirty="0"/>
              <a:t>Exploitation</a:t>
            </a: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Gestion complexe des températures dans les chambres selon l'occupation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Difficultés à identifier les sources de gaspillage énergétique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Maintenance réactive plutôt que prédictive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Manque de visibilité sur les consommations en temps réel</a:t>
            </a:r>
          </a:p>
          <a:p>
            <a:endParaRPr lang="fr-FR" sz="1400" dirty="0"/>
          </a:p>
          <a:p>
            <a:r>
              <a:rPr lang="fr-FR" sz="1400" dirty="0"/>
              <a:t>💼 </a:t>
            </a:r>
            <a:r>
              <a:rPr lang="fr-FR" sz="1400" b="1" dirty="0"/>
              <a:t>Finance &amp; Stratégie</a:t>
            </a: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Coûts énergétiques en hausse constante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Retour sur investissement des initiatives vertes difficile à mesurer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Conformité aux nouvelles réglementations environnementales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FA93BC2C-F4E9-4387-AC4B-29294A9E8F97}"/>
              </a:ext>
            </a:extLst>
          </p:cNvPr>
          <p:cNvSpPr/>
          <p:nvPr/>
        </p:nvSpPr>
        <p:spPr>
          <a:xfrm>
            <a:off x="1417495" y="4449287"/>
            <a:ext cx="2105413" cy="110734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CHALLENGE</a:t>
            </a:r>
            <a:endParaRPr lang="fr-MA" sz="2400" b="1" dirty="0"/>
          </a:p>
        </p:txBody>
      </p:sp>
      <p:sp>
        <p:nvSpPr>
          <p:cNvPr id="4" name="Larme 3">
            <a:extLst>
              <a:ext uri="{FF2B5EF4-FFF2-40B4-BE49-F238E27FC236}">
                <a16:creationId xmlns:a16="http://schemas.microsoft.com/office/drawing/2014/main" id="{CAAA1E7B-B366-405C-B92F-1D6F0545496C}"/>
              </a:ext>
            </a:extLst>
          </p:cNvPr>
          <p:cNvSpPr/>
          <p:nvPr/>
        </p:nvSpPr>
        <p:spPr>
          <a:xfrm rot="2828486">
            <a:off x="7331305" y="1371087"/>
            <a:ext cx="572983" cy="571340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01</a:t>
            </a:r>
            <a:endParaRPr lang="fr-MA" b="1" dirty="0"/>
          </a:p>
        </p:txBody>
      </p:sp>
      <p:sp>
        <p:nvSpPr>
          <p:cNvPr id="8" name="Larme 7">
            <a:extLst>
              <a:ext uri="{FF2B5EF4-FFF2-40B4-BE49-F238E27FC236}">
                <a16:creationId xmlns:a16="http://schemas.microsoft.com/office/drawing/2014/main" id="{7A58C9ED-E736-46E6-92BA-569098560ED7}"/>
              </a:ext>
            </a:extLst>
          </p:cNvPr>
          <p:cNvSpPr/>
          <p:nvPr/>
        </p:nvSpPr>
        <p:spPr>
          <a:xfrm rot="13428250">
            <a:off x="7919685" y="1734414"/>
            <a:ext cx="572983" cy="571340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b="1" dirty="0"/>
              <a:t>02</a:t>
            </a:r>
            <a:endParaRPr lang="fr-MA" b="1" dirty="0"/>
          </a:p>
        </p:txBody>
      </p:sp>
      <p:sp>
        <p:nvSpPr>
          <p:cNvPr id="9" name="Larme 8">
            <a:extLst>
              <a:ext uri="{FF2B5EF4-FFF2-40B4-BE49-F238E27FC236}">
                <a16:creationId xmlns:a16="http://schemas.microsoft.com/office/drawing/2014/main" id="{DBC5A12F-05B0-48A2-8B8B-C50EDD34A30B}"/>
              </a:ext>
            </a:extLst>
          </p:cNvPr>
          <p:cNvSpPr/>
          <p:nvPr/>
        </p:nvSpPr>
        <p:spPr>
          <a:xfrm rot="2495741">
            <a:off x="7329562" y="2098425"/>
            <a:ext cx="572983" cy="571340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03</a:t>
            </a:r>
            <a:endParaRPr lang="fr-MA" b="1" dirty="0"/>
          </a:p>
        </p:txBody>
      </p:sp>
      <p:sp>
        <p:nvSpPr>
          <p:cNvPr id="10" name="Larme 9">
            <a:extLst>
              <a:ext uri="{FF2B5EF4-FFF2-40B4-BE49-F238E27FC236}">
                <a16:creationId xmlns:a16="http://schemas.microsoft.com/office/drawing/2014/main" id="{0AAA2438-B5B9-4ABF-9C91-BBE1C8E3D9A5}"/>
              </a:ext>
            </a:extLst>
          </p:cNvPr>
          <p:cNvSpPr/>
          <p:nvPr/>
        </p:nvSpPr>
        <p:spPr>
          <a:xfrm rot="13204549">
            <a:off x="7919685" y="2411278"/>
            <a:ext cx="572983" cy="5713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b="1" dirty="0"/>
              <a:t>04</a:t>
            </a:r>
            <a:endParaRPr lang="fr-MA" b="1" dirty="0"/>
          </a:p>
        </p:txBody>
      </p:sp>
      <p:sp>
        <p:nvSpPr>
          <p:cNvPr id="11" name="Larme 10">
            <a:extLst>
              <a:ext uri="{FF2B5EF4-FFF2-40B4-BE49-F238E27FC236}">
                <a16:creationId xmlns:a16="http://schemas.microsoft.com/office/drawing/2014/main" id="{2DD78DD9-9967-46C4-8730-125E4F8DC97C}"/>
              </a:ext>
            </a:extLst>
          </p:cNvPr>
          <p:cNvSpPr/>
          <p:nvPr/>
        </p:nvSpPr>
        <p:spPr>
          <a:xfrm rot="2262239">
            <a:off x="7334203" y="2775192"/>
            <a:ext cx="572983" cy="5713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05</a:t>
            </a:r>
            <a:endParaRPr lang="fr-MA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8DFBAFA-8BB6-4211-8E83-12661C8913BC}"/>
              </a:ext>
            </a:extLst>
          </p:cNvPr>
          <p:cNvSpPr txBox="1"/>
          <p:nvPr/>
        </p:nvSpPr>
        <p:spPr>
          <a:xfrm>
            <a:off x="8667081" y="1749431"/>
            <a:ext cx="3212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Des objectifs de réduction de l'empreinte carbone de plus en plus stricts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4E7CEB-BEA2-4106-AD46-4C599E0E8CAA}"/>
              </a:ext>
            </a:extLst>
          </p:cNvPr>
          <p:cNvSpPr txBox="1"/>
          <p:nvPr/>
        </p:nvSpPr>
        <p:spPr>
          <a:xfrm>
            <a:off x="8667081" y="2466115"/>
            <a:ext cx="3212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Une complexité accrue dans la gestion des équipements techniques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FC0799D-B986-4630-920C-6CF57B79530B}"/>
              </a:ext>
            </a:extLst>
          </p:cNvPr>
          <p:cNvSpPr txBox="1"/>
          <p:nvPr/>
        </p:nvSpPr>
        <p:spPr>
          <a:xfrm>
            <a:off x="4275160" y="1244669"/>
            <a:ext cx="3212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Une consommation énergétique représentant 25-30% des coûts d'exploitation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5B190D6-002C-4DC5-ADC3-C4E090CE051C}"/>
              </a:ext>
            </a:extLst>
          </p:cNvPr>
          <p:cNvSpPr txBox="1"/>
          <p:nvPr/>
        </p:nvSpPr>
        <p:spPr>
          <a:xfrm>
            <a:off x="4276527" y="2120027"/>
            <a:ext cx="3212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Des attentes clients croissantes en matière de développement durable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1A1487-A887-422B-88F5-26C54B623153}"/>
              </a:ext>
            </a:extLst>
          </p:cNvPr>
          <p:cNvSpPr txBox="1"/>
          <p:nvPr/>
        </p:nvSpPr>
        <p:spPr>
          <a:xfrm>
            <a:off x="4276527" y="2914822"/>
            <a:ext cx="304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Une volatilité des prix de l'énergie impactant la rentabilité</a:t>
            </a:r>
          </a:p>
        </p:txBody>
      </p:sp>
    </p:spTree>
    <p:extLst>
      <p:ext uri="{BB962C8B-B14F-4D97-AF65-F5344CB8AC3E}">
        <p14:creationId xmlns:p14="http://schemas.microsoft.com/office/powerpoint/2010/main" val="34734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50A10E-2FBC-E778-B7BD-37B20CE8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1A371-3964-FC27-003E-33A77B6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BCD6F-3D29-445F-95F2-121C2143C5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A13C8A-F131-4316-8356-E588A726EA82}"/>
              </a:ext>
            </a:extLst>
          </p:cNvPr>
          <p:cNvSpPr txBox="1"/>
          <p:nvPr/>
        </p:nvSpPr>
        <p:spPr>
          <a:xfrm>
            <a:off x="762866" y="247331"/>
            <a:ext cx="110737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dirty="0">
                <a:solidFill>
                  <a:prstClr val="white"/>
                </a:solidFill>
              </a:rPr>
              <a:t>Notre solution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B607C9C-C2BA-43F8-AC6D-3EA5F1B70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560" y="1488908"/>
            <a:ext cx="4994574" cy="40870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137117-DE42-455C-8EA6-3BB7EE48D7F0}"/>
              </a:ext>
            </a:extLst>
          </p:cNvPr>
          <p:cNvSpPr/>
          <p:nvPr/>
        </p:nvSpPr>
        <p:spPr>
          <a:xfrm>
            <a:off x="792576" y="3828908"/>
            <a:ext cx="5273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Notre Solution : </a:t>
            </a:r>
            <a:r>
              <a:rPr lang="fr-FR" sz="1600" b="1" dirty="0">
                <a:solidFill>
                  <a:srgbClr val="C00000"/>
                </a:solidFill>
              </a:rPr>
              <a:t>Smart EMS </a:t>
            </a:r>
            <a:r>
              <a:rPr lang="fr-FR" sz="1600" b="1" dirty="0" err="1">
                <a:solidFill>
                  <a:srgbClr val="C00000"/>
                </a:solidFill>
              </a:rPr>
              <a:t>Hospitality</a:t>
            </a:r>
            <a:endParaRPr lang="fr-FR" sz="1600" b="1" dirty="0">
              <a:solidFill>
                <a:srgbClr val="C00000"/>
              </a:solidFill>
            </a:endParaRPr>
          </a:p>
          <a:p>
            <a:endParaRPr lang="fr-FR" sz="1600" b="1" dirty="0">
              <a:solidFill>
                <a:srgbClr val="C00000"/>
              </a:solidFill>
            </a:endParaRPr>
          </a:p>
          <a:p>
            <a:r>
              <a:rPr lang="fr-FR" sz="1600" dirty="0"/>
              <a:t>Une plateforme IoT intégrée permettant une gestion intelligente et proactive de l'énergie, spécifiquement conçue pour le secteur hôtelier.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4929B8-4FD0-4ECD-BEF4-B92CC8320F4A}"/>
              </a:ext>
            </a:extLst>
          </p:cNvPr>
          <p:cNvSpPr/>
          <p:nvPr/>
        </p:nvSpPr>
        <p:spPr>
          <a:xfrm>
            <a:off x="762866" y="1470354"/>
            <a:ext cx="53331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Optimisez votre Rentabilité, Améliorez le Confort de vos Clients</a:t>
            </a:r>
            <a:endParaRPr lang="fr-MA" sz="1600" dirty="0"/>
          </a:p>
          <a:p>
            <a:r>
              <a:rPr lang="fr-FR" sz="1600" dirty="0"/>
              <a:t>Chers professionnels de l'hôtellerie,</a:t>
            </a:r>
          </a:p>
          <a:p>
            <a:endParaRPr lang="fr-MA" sz="1600" dirty="0"/>
          </a:p>
          <a:p>
            <a:r>
              <a:rPr lang="fr-FR" sz="1600" dirty="0"/>
              <a:t>Dans un contexte où les coûts énergétiques impactent significativement vos marges d'exploitation, notre </a:t>
            </a:r>
            <a:r>
              <a:rPr lang="fr-FR" sz="1600" dirty="0">
                <a:solidFill>
                  <a:srgbClr val="C00000"/>
                </a:solidFill>
              </a:rPr>
              <a:t>solution EMS IoT </a:t>
            </a:r>
            <a:r>
              <a:rPr lang="fr-FR" sz="1600" dirty="0"/>
              <a:t>révolutionne la gestion énergétique de votre établissement</a:t>
            </a:r>
            <a:endParaRPr lang="fr-MA" sz="1600" dirty="0"/>
          </a:p>
        </p:txBody>
      </p:sp>
    </p:spTree>
    <p:extLst>
      <p:ext uri="{BB962C8B-B14F-4D97-AF65-F5344CB8AC3E}">
        <p14:creationId xmlns:p14="http://schemas.microsoft.com/office/powerpoint/2010/main" val="3044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C1A724-4061-F36C-300D-579F9F87B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867" y="1133475"/>
            <a:ext cx="10733808" cy="504348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603E2-6625-826F-90F8-02E98B673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1AA87-E4E7-4575-E3C9-18CF6B69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F8212-4751-0490-8A9E-08B87667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5</a:t>
            </a:fld>
            <a:endParaRPr lang="fr-FR"/>
          </a:p>
        </p:txBody>
      </p:sp>
      <p:sp>
        <p:nvSpPr>
          <p:cNvPr id="9" name="ZoneTexte 11">
            <a:extLst>
              <a:ext uri="{FF2B5EF4-FFF2-40B4-BE49-F238E27FC236}">
                <a16:creationId xmlns:a16="http://schemas.microsoft.com/office/drawing/2014/main" id="{5FEDFE8F-BD14-01A3-262E-BE4C0CF50D58}"/>
              </a:ext>
            </a:extLst>
          </p:cNvPr>
          <p:cNvSpPr txBox="1"/>
          <p:nvPr/>
        </p:nvSpPr>
        <p:spPr>
          <a:xfrm>
            <a:off x="762866" y="247331"/>
            <a:ext cx="110737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EXEMPLE </a:t>
            </a:r>
          </a:p>
        </p:txBody>
      </p:sp>
    </p:spTree>
    <p:extLst>
      <p:ext uri="{BB962C8B-B14F-4D97-AF65-F5344CB8AC3E}">
        <p14:creationId xmlns:p14="http://schemas.microsoft.com/office/powerpoint/2010/main" val="35064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50A10E-2FBC-E778-B7BD-37B20CE8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1A371-3964-FC27-003E-33A77B6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BCD6F-3D29-445F-95F2-121C2143C5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A13C8A-F131-4316-8356-E588A726EA82}"/>
              </a:ext>
            </a:extLst>
          </p:cNvPr>
          <p:cNvSpPr txBox="1"/>
          <p:nvPr/>
        </p:nvSpPr>
        <p:spPr>
          <a:xfrm>
            <a:off x="762866" y="247331"/>
            <a:ext cx="110737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dirty="0">
                <a:solidFill>
                  <a:prstClr val="white"/>
                </a:solidFill>
              </a:rPr>
              <a:t>Pourquoi Choisir Notre Solution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83735C-CD7B-411D-B5A7-B9432F9A77F0}"/>
              </a:ext>
            </a:extLst>
          </p:cNvPr>
          <p:cNvSpPr/>
          <p:nvPr/>
        </p:nvSpPr>
        <p:spPr>
          <a:xfrm>
            <a:off x="806410" y="1269600"/>
            <a:ext cx="5648820" cy="3813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Réduction Immédiate des Coûts</a:t>
            </a:r>
            <a:endParaRPr lang="fr-MA" sz="105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Économies d'énergie jusqu'à 30% dès la première année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Retour sur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investissement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12-18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mois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Optimisation automatique de la consommation sans compromettre le confort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Gestion </a:t>
            </a:r>
            <a:r>
              <a:rPr lang="en-US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Intelligente</a:t>
            </a: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 </a:t>
            </a:r>
            <a:r>
              <a:rPr lang="en-US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Chambres</a:t>
            </a:r>
            <a:endParaRPr lang="fr-MA" sz="105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Ajustement automatique de la température selon l'occupation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Extinction automatique des équipements en chambre inoccupée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Intégration avec votre PMS (</a:t>
            </a:r>
            <a:r>
              <a:rPr lang="fr-FR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Property</a:t>
            </a: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Management System)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en-US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Confort</a:t>
            </a: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Client Optimal</a:t>
            </a:r>
            <a:endParaRPr lang="fr-MA" sz="105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Maintien automatique de la température idéale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Préconditionnement</a:t>
            </a: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 chambres avant l'arrivée des clients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Contrôle intelligent de l'éclairage et des équipements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193240-1989-4045-BB61-BFA3BEB0C6E9}"/>
              </a:ext>
            </a:extLst>
          </p:cNvPr>
          <p:cNvSpPr/>
          <p:nvPr/>
        </p:nvSpPr>
        <p:spPr>
          <a:xfrm>
            <a:off x="6379028" y="1269600"/>
            <a:ext cx="6096000" cy="2547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Supervision </a:t>
            </a:r>
            <a:r>
              <a:rPr lang="en-US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Centralisée</a:t>
            </a:r>
            <a:endParaRPr lang="fr-MA" sz="105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Dashboard en temps réel de la consommation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Alertes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instantanées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d'anomalies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Rapports détaillés pour une gestion optimisée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Maintenance </a:t>
            </a:r>
            <a:r>
              <a:rPr lang="en-US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Préventive</a:t>
            </a:r>
            <a:endParaRPr lang="fr-MA" sz="105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Détection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précoce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dysfonctionnements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Planification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optimisée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 interventions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Réduction des pannes et des plaintes clients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85FF51-2C4B-426F-A971-FACA2CD9B34E}"/>
              </a:ext>
            </a:extLst>
          </p:cNvPr>
          <p:cNvSpPr/>
          <p:nvPr/>
        </p:nvSpPr>
        <p:spPr>
          <a:xfrm>
            <a:off x="6400799" y="4278904"/>
            <a:ext cx="4984791" cy="174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Bénéfices</a:t>
            </a:r>
            <a:r>
              <a:rPr lang="en-US" sz="1600" b="1" kern="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Clés</a:t>
            </a:r>
            <a:endParaRPr lang="fr-MA" sz="1200" kern="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Financier</a:t>
            </a: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: Réduction significative des factures d'énergie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Opérationnel</a:t>
            </a: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: Automatisation des tâches de gestion énergétique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Commercial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: Image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éco-responsable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renforcée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Technique</a:t>
            </a: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: Maintenance optimisée et prolongation de la durée de vie des équipements</a:t>
            </a:r>
            <a:endParaRPr lang="fr-M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50A10E-2FBC-E778-B7BD-37B20CE8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1A371-3964-FC27-003E-33A77B6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BCD6F-3D29-445F-95F2-121C2143C5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A13C8A-F131-4316-8356-E588A726EA82}"/>
              </a:ext>
            </a:extLst>
          </p:cNvPr>
          <p:cNvSpPr txBox="1"/>
          <p:nvPr/>
        </p:nvSpPr>
        <p:spPr>
          <a:xfrm>
            <a:off x="762866" y="247331"/>
            <a:ext cx="110737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dirty="0">
                <a:solidFill>
                  <a:prstClr val="white"/>
                </a:solidFill>
              </a:rPr>
              <a:t>Fonctionnalités clés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295D44-9794-4F34-BCCF-8FC915CB8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72" y="1127451"/>
            <a:ext cx="544918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Monitoring en Temps Réel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Suivi détaillé des consommations par zone/usage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Alertes automatiques en cas d'anomalies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Tableaux de bord personnalisables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Automatisation Intelligente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Ajustement automatique des équipements selon l'occupation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Scénarios prédéfinis (jour/nuit, saisons, événements)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Optimisation continue via machine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learning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Maintenance Prédictive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Détection précoce des dysfonctionnements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Planification optimisée des interventions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Historique complet des équipements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Analytics &amp;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Reporting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Rapports détaillés de performance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Benchmarking inter-sites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Calcul automatique du ROI des actions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L'Importance du Monitoring en temps Réel pour les entreprises">
            <a:extLst>
              <a:ext uri="{FF2B5EF4-FFF2-40B4-BE49-F238E27FC236}">
                <a16:creationId xmlns:a16="http://schemas.microsoft.com/office/drawing/2014/main" id="{173B718D-0225-4988-B581-1B467076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24" y="1585776"/>
            <a:ext cx="4050355" cy="28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50A10E-2FBC-E778-B7BD-37B20CE8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1A371-3964-FC27-003E-33A77B6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BCD6F-3D29-445F-95F2-121C2143C5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A13C8A-F131-4316-8356-E588A726EA82}"/>
              </a:ext>
            </a:extLst>
          </p:cNvPr>
          <p:cNvSpPr txBox="1"/>
          <p:nvPr/>
        </p:nvSpPr>
        <p:spPr>
          <a:xfrm>
            <a:off x="762866" y="247331"/>
            <a:ext cx="110737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dirty="0">
                <a:solidFill>
                  <a:prstClr val="white"/>
                </a:solidFill>
              </a:rPr>
              <a:t>Notre offre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029A63C-6765-46A3-A9ED-242A789007C5}"/>
              </a:ext>
            </a:extLst>
          </p:cNvPr>
          <p:cNvSpPr txBox="1"/>
          <p:nvPr/>
        </p:nvSpPr>
        <p:spPr>
          <a:xfrm>
            <a:off x="5694544" y="3645951"/>
            <a:ext cx="5832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Références</a:t>
            </a:r>
            <a:endParaRPr lang="en-US" b="1" dirty="0">
              <a:solidFill>
                <a:srgbClr val="C00000"/>
              </a:solidFill>
            </a:endParaRPr>
          </a:p>
          <a:p>
            <a:endParaRPr lang="fr-MA" dirty="0">
              <a:solidFill>
                <a:srgbClr val="C00000"/>
              </a:solidFill>
            </a:endParaRPr>
          </a:p>
          <a:p>
            <a:r>
              <a:rPr lang="fr-FR" i="1" dirty="0">
                <a:solidFill>
                  <a:srgbClr val="C00000"/>
                </a:solidFill>
              </a:rPr>
              <a:t>Notre solution est déjà adoptée par de nombreux établissements prestigieux, avec des résultats probants :</a:t>
            </a:r>
          </a:p>
          <a:p>
            <a:endParaRPr lang="fr-MA" dirty="0">
              <a:solidFill>
                <a:srgbClr val="C00000"/>
              </a:solidFill>
            </a:endParaRPr>
          </a:p>
          <a:p>
            <a:pPr lvl="0"/>
            <a:r>
              <a:rPr lang="en-US" dirty="0" err="1">
                <a:solidFill>
                  <a:srgbClr val="C00000"/>
                </a:solidFill>
              </a:rPr>
              <a:t>Économies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moyennes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constatées</a:t>
            </a:r>
            <a:r>
              <a:rPr lang="en-US" dirty="0">
                <a:solidFill>
                  <a:srgbClr val="C00000"/>
                </a:solidFill>
              </a:rPr>
              <a:t> : 25-30%</a:t>
            </a:r>
            <a:endParaRPr lang="fr-MA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srgbClr val="C00000"/>
                </a:solidFill>
              </a:rPr>
              <a:t>Satisfaction client </a:t>
            </a:r>
            <a:r>
              <a:rPr lang="en-US" dirty="0" err="1">
                <a:solidFill>
                  <a:srgbClr val="C00000"/>
                </a:solidFill>
              </a:rPr>
              <a:t>améliorée</a:t>
            </a:r>
            <a:r>
              <a:rPr lang="en-US" dirty="0">
                <a:solidFill>
                  <a:srgbClr val="C00000"/>
                </a:solidFill>
              </a:rPr>
              <a:t> de 15%</a:t>
            </a:r>
            <a:endParaRPr lang="fr-MA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srgbClr val="C00000"/>
                </a:solidFill>
              </a:rPr>
              <a:t>ROI </a:t>
            </a:r>
            <a:r>
              <a:rPr lang="en-US" dirty="0" err="1">
                <a:solidFill>
                  <a:srgbClr val="C00000"/>
                </a:solidFill>
              </a:rPr>
              <a:t>moyen</a:t>
            </a:r>
            <a:r>
              <a:rPr lang="en-US" dirty="0">
                <a:solidFill>
                  <a:srgbClr val="C00000"/>
                </a:solidFill>
              </a:rPr>
              <a:t> : 14 </a:t>
            </a:r>
            <a:r>
              <a:rPr lang="en-US" dirty="0" err="1">
                <a:solidFill>
                  <a:srgbClr val="C00000"/>
                </a:solidFill>
              </a:rPr>
              <a:t>mois</a:t>
            </a:r>
            <a:endParaRPr lang="fr-MA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01420C-581D-4B4F-BCBB-029C86E755A4}"/>
              </a:ext>
            </a:extLst>
          </p:cNvPr>
          <p:cNvSpPr/>
          <p:nvPr/>
        </p:nvSpPr>
        <p:spPr>
          <a:xfrm>
            <a:off x="5684974" y="1338291"/>
            <a:ext cx="6096000" cy="19055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Offre</a:t>
            </a: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Spéciale</a:t>
            </a: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Lancement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Audit </a:t>
            </a:r>
            <a:r>
              <a:rPr lang="en-US" sz="16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énergétique</a:t>
            </a: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gratuit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Installation </a:t>
            </a:r>
            <a:r>
              <a:rPr lang="en-US" sz="16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pilote</a:t>
            </a: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sur un </a:t>
            </a:r>
            <a:r>
              <a:rPr lang="en-US" sz="16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étage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Accompagnement</a:t>
            </a: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personnalisé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Financement</a:t>
            </a: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flexible</a:t>
            </a:r>
            <a:endParaRPr lang="fr-M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Notre offre - Quelle est notre proposition de valeur, notre offre de  services">
            <a:extLst>
              <a:ext uri="{FF2B5EF4-FFF2-40B4-BE49-F238E27FC236}">
                <a16:creationId xmlns:a16="http://schemas.microsoft.com/office/drawing/2014/main" id="{5058145E-5E22-4E1B-B688-4A419A98B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92" y="2025457"/>
            <a:ext cx="3398073" cy="27532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5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50A10E-2FBC-E778-B7BD-37B20CE8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1A371-3964-FC27-003E-33A77B6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BCD6F-3D29-445F-95F2-121C2143C5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A13C8A-F131-4316-8356-E588A726EA82}"/>
              </a:ext>
            </a:extLst>
          </p:cNvPr>
          <p:cNvSpPr txBox="1"/>
          <p:nvPr/>
        </p:nvSpPr>
        <p:spPr>
          <a:xfrm>
            <a:off x="762866" y="247331"/>
            <a:ext cx="110737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 d'Implémentation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525728-B543-4043-94F2-9345D1E369DB}"/>
              </a:ext>
            </a:extLst>
          </p:cNvPr>
          <p:cNvSpPr txBox="1"/>
          <p:nvPr/>
        </p:nvSpPr>
        <p:spPr>
          <a:xfrm>
            <a:off x="762866" y="1455133"/>
            <a:ext cx="500499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Phase 1 : Audit &amp; Préparation (1-2 mois)</a:t>
            </a:r>
          </a:p>
          <a:p>
            <a:r>
              <a:rPr lang="fr-FR" sz="1400" dirty="0"/>
              <a:t>Audit énergétique complet</a:t>
            </a:r>
          </a:p>
          <a:p>
            <a:r>
              <a:rPr lang="fr-FR" sz="1400" dirty="0"/>
              <a:t>Définition des objectifs et KPIs</a:t>
            </a:r>
          </a:p>
          <a:p>
            <a:r>
              <a:rPr lang="fr-FR" sz="1400" dirty="0"/>
              <a:t>Plan de déploiement personnalisé</a:t>
            </a:r>
          </a:p>
          <a:p>
            <a:endParaRPr lang="fr-FR" sz="1400" dirty="0"/>
          </a:p>
          <a:p>
            <a:r>
              <a:rPr lang="fr-FR" sz="1400" b="1" dirty="0"/>
              <a:t>Phase 2 : Installation &amp; Configuration (2-3 mois)</a:t>
            </a:r>
          </a:p>
          <a:p>
            <a:r>
              <a:rPr lang="fr-FR" sz="1400" dirty="0"/>
              <a:t>Installation des capteurs et équipements</a:t>
            </a:r>
          </a:p>
          <a:p>
            <a:r>
              <a:rPr lang="fr-FR" sz="1400" dirty="0"/>
              <a:t>Mise en place de l'infrastructure réseau</a:t>
            </a:r>
          </a:p>
          <a:p>
            <a:r>
              <a:rPr lang="fr-FR" sz="1400" dirty="0"/>
              <a:t>Configuration initiale du système</a:t>
            </a:r>
          </a:p>
          <a:p>
            <a:endParaRPr lang="fr-FR" sz="1400" dirty="0"/>
          </a:p>
          <a:p>
            <a:r>
              <a:rPr lang="fr-FR" sz="1400" b="1" dirty="0"/>
              <a:t>Phase 3 : Formation &amp; Accompagnement (1 mois)</a:t>
            </a:r>
          </a:p>
          <a:p>
            <a:r>
              <a:rPr lang="fr-FR" sz="1400" dirty="0"/>
              <a:t>Formation des équipes</a:t>
            </a:r>
          </a:p>
          <a:p>
            <a:r>
              <a:rPr lang="fr-FR" sz="1400" dirty="0"/>
              <a:t>Mise en place des procédures</a:t>
            </a:r>
          </a:p>
          <a:p>
            <a:r>
              <a:rPr lang="fr-FR" sz="1400" dirty="0"/>
              <a:t>Support technique dédié</a:t>
            </a:r>
          </a:p>
          <a:p>
            <a:endParaRPr lang="fr-FR" sz="1400" dirty="0"/>
          </a:p>
          <a:p>
            <a:r>
              <a:rPr lang="fr-FR" sz="1400" b="1" dirty="0"/>
              <a:t>Phase 4 : Optimisation Continue</a:t>
            </a:r>
          </a:p>
          <a:p>
            <a:r>
              <a:rPr lang="fr-FR" sz="1400" dirty="0"/>
              <a:t>Ajustements réguliers des paramètres</a:t>
            </a:r>
          </a:p>
          <a:p>
            <a:r>
              <a:rPr lang="fr-FR" sz="1400" dirty="0"/>
              <a:t>Analyses des performances</a:t>
            </a:r>
          </a:p>
          <a:p>
            <a:r>
              <a:rPr lang="fr-FR" sz="1400" dirty="0"/>
              <a:t>Recommandations d'amélioration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54ED0-A770-4332-AC5D-F9790ECEEE88}"/>
              </a:ext>
            </a:extLst>
          </p:cNvPr>
          <p:cNvSpPr/>
          <p:nvPr/>
        </p:nvSpPr>
        <p:spPr>
          <a:xfrm>
            <a:off x="5562600" y="4256222"/>
            <a:ext cx="6096000" cy="1742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Notre Engagement</a:t>
            </a:r>
            <a:endParaRPr lang="fr-MA" sz="1200" kern="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Installation sans interruption de service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</a:t>
            </a: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complète</a:t>
            </a: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 personnel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technique 24/7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Garantie</a:t>
            </a: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performance </a:t>
            </a: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énergétique</a:t>
            </a:r>
            <a:endParaRPr lang="fr-MA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038BB9-C685-4D36-A305-1C3E7D9AD4C6}"/>
              </a:ext>
            </a:extLst>
          </p:cNvPr>
          <p:cNvSpPr/>
          <p:nvPr/>
        </p:nvSpPr>
        <p:spPr>
          <a:xfrm>
            <a:off x="7810500" y="1282280"/>
            <a:ext cx="38481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Bénéfices Attendus</a:t>
            </a:r>
          </a:p>
          <a:p>
            <a:endParaRPr lang="fr-FR" sz="1400" b="1" dirty="0"/>
          </a:p>
          <a:p>
            <a:r>
              <a:rPr lang="fr-FR" sz="1400" dirty="0"/>
              <a:t>📊 </a:t>
            </a:r>
            <a:r>
              <a:rPr lang="fr-FR" sz="1400" b="1" dirty="0"/>
              <a:t>Résultats Quantitatifs</a:t>
            </a: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Réduction de 15-30% des coûts énergétiques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ROI en 18-24 mois en moyenne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Réduction de 25% des interventions maintenance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1400" dirty="0"/>
              <a:t>🌟 </a:t>
            </a:r>
            <a:r>
              <a:rPr lang="fr-FR" sz="1400" b="1" dirty="0"/>
              <a:t>Avantages Qualitatifs</a:t>
            </a: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Amélioration du confort client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Image éco-responsable renforcée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Conformité réglementaire assurée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0DDAA1-1985-4DAA-B919-9A7E503D1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549" y="1590702"/>
            <a:ext cx="1927178" cy="19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806</Words>
  <Application>Microsoft Office PowerPoint</Application>
  <PresentationFormat>Widescreen</PresentationFormat>
  <Paragraphs>186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Algerian</vt:lpstr>
      <vt:lpstr>Arial</vt:lpstr>
      <vt:lpstr>Book Antiqua</vt:lpstr>
      <vt:lpstr>Calibri</vt:lpstr>
      <vt:lpstr>Calibri Light</vt:lpstr>
      <vt:lpstr>Lucida Sans Typewriter</vt:lpstr>
      <vt:lpstr>Symbol</vt:lpstr>
      <vt:lpstr>Trebuchet MS</vt:lpstr>
      <vt:lpstr>Thème Office</vt:lpstr>
      <vt:lpstr>2_Thème Office</vt:lpstr>
      <vt:lpstr>1_Thème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Ramaqs Consulting</dc:creator>
  <cp:lastModifiedBy>ABDELMAJID ELOUADI</cp:lastModifiedBy>
  <cp:revision>24</cp:revision>
  <dcterms:created xsi:type="dcterms:W3CDTF">2025-01-06T16:19:56Z</dcterms:created>
  <dcterms:modified xsi:type="dcterms:W3CDTF">2025-02-07T11:31:10Z</dcterms:modified>
</cp:coreProperties>
</file>