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99" r:id="rId5"/>
    <p:sldId id="283" r:id="rId6"/>
    <p:sldId id="301" r:id="rId7"/>
    <p:sldId id="284" r:id="rId8"/>
    <p:sldId id="300" r:id="rId9"/>
    <p:sldId id="302" r:id="rId10"/>
    <p:sldId id="303" r:id="rId11"/>
    <p:sldId id="297" r:id="rId12"/>
    <p:sldId id="294" r:id="rId13"/>
    <p:sldId id="296" r:id="rId14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62E50-3E16-E7C0-A7F5-72A7CCEDFF5E}" v="920" dt="2025-01-16T11:52:17.294"/>
    <p1510:client id="{EB2BA47C-65A7-1AEC-5F77-519BAE4674B9}" v="1461" dt="2025-01-15T16:01:22.298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16/01/2025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t>16/01/2025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4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/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Zone de texte 3"/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homme, personne, personnes&#10;&#10;Description générée automatiquement">
            <a:extLst>
              <a:ext uri="{FF2B5EF4-FFF2-40B4-BE49-F238E27FC236}">
                <a16:creationId xmlns:a16="http://schemas.microsoft.com/office/drawing/2014/main" id="{28A9DFAD-B1B1-BEEE-81DA-A7409BFAF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" y="3175"/>
            <a:ext cx="9269942" cy="62484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/>
          <p:cNvSpPr txBox="1"/>
          <p:nvPr/>
        </p:nvSpPr>
        <p:spPr>
          <a:xfrm>
            <a:off x="10166634" y="3873920"/>
            <a:ext cx="2019064" cy="35681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4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10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8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4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213206" y="3874562"/>
            <a:ext cx="6948382" cy="622543"/>
          </a:xfrm>
        </p:spPr>
        <p:txBody>
          <a:bodyPr vert="horz" lIns="180000" tIns="180000" rIns="180000" bIns="180000" rtlCol="0" anchor="t">
            <a:noAutofit/>
          </a:bodyPr>
          <a:lstStyle/>
          <a:p>
            <a:pPr>
              <a:defRPr/>
            </a:pPr>
            <a:r>
              <a:rPr lang="fr-FR" b="1" dirty="0">
                <a:ea typeface="+mn-lt"/>
                <a:cs typeface="+mn-lt"/>
              </a:rPr>
              <a:t>L'excellence opérationnelle augmentée par l'intelligence artificielle</a:t>
            </a:r>
            <a:endParaRPr lang="fr-FR" dirty="0">
              <a:ea typeface="+mn-lt"/>
              <a:cs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028560" y="2796961"/>
            <a:ext cx="7163440" cy="1077601"/>
          </a:xfrm>
        </p:spPr>
        <p:txBody>
          <a:bodyPr vert="horz" lIns="180000" tIns="216000" rIns="252000" bIns="180000" rtlCol="0" anchor="ctr">
            <a:noAutofit/>
          </a:bodyPr>
          <a:lstStyle/>
          <a:p>
            <a:r>
              <a:rPr lang="fr-FR" sz="9600">
                <a:solidFill>
                  <a:srgbClr val="C00000"/>
                </a:solidFill>
                <a:latin typeface="Lucida Sans Typewriter"/>
              </a:rPr>
              <a:t>LEAN.AI</a:t>
            </a:r>
            <a:endParaRPr lang="en-US" sz="9600">
              <a:solidFill>
                <a:srgbClr val="C00000"/>
              </a:solidFill>
              <a:latin typeface="Lucida Sans Typewri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925306" cy="432000"/>
          </a:xfrm>
        </p:spPr>
        <p:txBody>
          <a:bodyPr rtlCol="0"/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10</a:t>
            </a:fld>
            <a:endParaRPr lang="fr-FR" dirty="0"/>
          </a:p>
        </p:txBody>
      </p:sp>
      <p:sp>
        <p:nvSpPr>
          <p:cNvPr id="10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/>
          <p:cNvSpPr txBox="1"/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Trebuchet MS" panose="020B0603020202020204"/>
              </a:rPr>
              <a:t>Il nous font confiance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ow Will &quot;Lean&quot; Look Like in 2025? - Retrocausal">
            <a:extLst>
              <a:ext uri="{FF2B5EF4-FFF2-40B4-BE49-F238E27FC236}">
                <a16:creationId xmlns:a16="http://schemas.microsoft.com/office/drawing/2014/main" id="{9F6C41A9-4DFB-3C91-4721-3B8EFC59C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" y="3272"/>
            <a:ext cx="8458197" cy="4755956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8479368" y="2814257"/>
            <a:ext cx="3712631" cy="571996"/>
          </a:xfrm>
        </p:spPr>
        <p:txBody>
          <a:bodyPr tIns="108000" rtlCol="0"/>
          <a:lstStyle/>
          <a:p>
            <a:pPr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479368" y="3389208"/>
            <a:ext cx="3495060" cy="439263"/>
          </a:xfrm>
        </p:spPr>
        <p:txBody>
          <a:bodyPr rtlCol="0"/>
          <a:lstStyle/>
          <a:p>
            <a:r>
              <a:rPr lang="en-US" dirty="0"/>
              <a:t>+</a:t>
            </a:r>
            <a:r>
              <a:rPr lang="en-US" b="1" dirty="0">
                <a:cs typeface="Calibri" panose="020F0502020204030204"/>
              </a:rPr>
              <a:t>212 660 737405</a:t>
            </a:r>
            <a:endParaRPr lang="fr-FR" dirty="0"/>
          </a:p>
        </p:txBody>
      </p:sp>
      <p:pic>
        <p:nvPicPr>
          <p:cNvPr id="10" name="Graphisme 9" descr="Smartphone" title="Icône - Numéro de téléphone du présentateur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73100" y="3478979"/>
            <a:ext cx="218900" cy="2189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8479366" y="3826615"/>
            <a:ext cx="3495061" cy="303193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contact@ramaqs.com</a:t>
            </a:r>
          </a:p>
        </p:txBody>
      </p:sp>
      <p:pic>
        <p:nvPicPr>
          <p:cNvPr id="9" name="Graphisme 8" descr="Enveloppe" title="Icône - Adresse e-mail du présentateur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73100" y="3828905"/>
            <a:ext cx="218900" cy="218900"/>
          </a:xfrm>
          <a:prstGeom prst="rect">
            <a:avLst/>
          </a:prstGeom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479366" y="4146370"/>
            <a:ext cx="3495062" cy="248765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www.ramaqs.com</a:t>
            </a:r>
          </a:p>
        </p:txBody>
      </p:sp>
      <p:pic>
        <p:nvPicPr>
          <p:cNvPr id="11" name="Graphisme 10" descr="Lien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47214" y="4171660"/>
            <a:ext cx="244786" cy="24478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11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19079" y="955245"/>
            <a:ext cx="3433665" cy="1231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b="1" i="1" dirty="0">
                <a:ea typeface="Calibri"/>
                <a:cs typeface="Calibri"/>
              </a:rPr>
              <a:t>Transformer votre démarche Lean Six Sigma</a:t>
            </a:r>
            <a:r>
              <a:rPr lang="fr-FR" b="1" i="1" dirty="0"/>
              <a:t> à l'ère digitale.</a:t>
            </a:r>
            <a:endParaRPr lang="fr-FR" dirty="0"/>
          </a:p>
          <a:p>
            <a:pPr algn="ctr"/>
            <a:endParaRPr lang="fr-FR" i="1" dirty="0"/>
          </a:p>
        </p:txBody>
      </p:sp>
      <p:sp>
        <p:nvSpPr>
          <p:cNvPr id="26" name="Rectangle 25"/>
          <p:cNvSpPr/>
          <p:nvPr/>
        </p:nvSpPr>
        <p:spPr>
          <a:xfrm>
            <a:off x="8803493" y="4966657"/>
            <a:ext cx="3266114" cy="9848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i="1" dirty="0">
                <a:ea typeface="+mn-lt"/>
                <a:cs typeface="+mn-lt"/>
              </a:rPr>
              <a:t>Contactez nos experts pour une démonstration et découvrez comment </a:t>
            </a:r>
            <a:r>
              <a:rPr lang="fr-FR" sz="1600" b="1" i="1" dirty="0">
                <a:ea typeface="+mn-lt"/>
                <a:cs typeface="+mn-lt"/>
              </a:rPr>
              <a:t>LEAN.AI</a:t>
            </a:r>
            <a:r>
              <a:rPr lang="fr-FR" sz="1400" i="1" dirty="0">
                <a:ea typeface="+mn-lt"/>
                <a:cs typeface="+mn-lt"/>
              </a:rPr>
              <a:t> peut révolutionner votre excellence opérationnelle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F95953-4501-054E-9B49-30DCEF3419F3}"/>
              </a:ext>
            </a:extLst>
          </p:cNvPr>
          <p:cNvSpPr txBox="1"/>
          <p:nvPr/>
        </p:nvSpPr>
        <p:spPr>
          <a:xfrm>
            <a:off x="1" y="3428999"/>
            <a:ext cx="8477247" cy="3323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Laissez nous vous faire découvrir comment </a:t>
            </a: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LEAN.AI</a:t>
            </a:r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peut transformer votre </a:t>
            </a:r>
            <a:r>
              <a:rPr lang="fr-FR" sz="2000" dirty="0">
                <a:solidFill>
                  <a:srgbClr val="FFFFFF"/>
                </a:solidFill>
                <a:ea typeface="+mn-lt"/>
                <a:cs typeface="+mn-lt"/>
              </a:rPr>
              <a:t>démarche </a:t>
            </a:r>
            <a:r>
              <a:rPr lang="fr-FR" sz="2000" b="1" dirty="0">
                <a:solidFill>
                  <a:srgbClr val="FFFFFF"/>
                </a:solidFill>
                <a:ea typeface="+mn-lt"/>
                <a:cs typeface="+mn-lt"/>
              </a:rPr>
              <a:t>Lean Six Sigma</a:t>
            </a:r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 :</a:t>
            </a:r>
            <a:endParaRPr lang="en-US" sz="16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Démonstration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personnalisée</a:t>
            </a:r>
            <a:endParaRPr lang="en-US" sz="160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Proof of Concept</a:t>
            </a:r>
            <a:endParaRPr lang="fr-FR" sz="16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Évaluation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gratuite</a:t>
            </a:r>
            <a:endParaRPr lang="fr-FR" sz="1600" dirty="0" err="1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Déploiement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progressif</a:t>
            </a:r>
            <a:endParaRPr lang="en-US" dirty="0" err="1">
              <a:ea typeface="+mn-lt"/>
              <a:cs typeface="+mn-lt"/>
            </a:endParaRPr>
          </a:p>
          <a:p>
            <a:endParaRPr lang="fr-FR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fr-FR" sz="2400" b="1" dirty="0">
                <a:solidFill>
                  <a:srgbClr val="FFFFFF"/>
                </a:solidFill>
                <a:ea typeface="+mn-lt"/>
                <a:cs typeface="+mn-lt"/>
              </a:rPr>
              <a:t>Innovation continue</a:t>
            </a:r>
            <a:r>
              <a:rPr lang="fr-FR" sz="2400" b="1" dirty="0">
                <a:solidFill>
                  <a:srgbClr val="FFFFFF"/>
                </a:solidFill>
                <a:latin typeface="Candara"/>
                <a:ea typeface="Calibri"/>
                <a:cs typeface="Calibri"/>
              </a:rPr>
              <a:t> est garantie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</a:t>
            </a:r>
            <a:endParaRPr lang="fr-FR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Algorithmes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d'IA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avancés</a:t>
            </a:r>
            <a:endParaRPr lang="fr-FR" sz="1600" dirty="0" err="1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Machine Learning </a:t>
            </a: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adaptatif</a:t>
            </a:r>
            <a:endParaRPr lang="fr-FR" sz="1600" dirty="0" err="1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ea typeface="+mn-lt"/>
                <a:cs typeface="+mn-lt"/>
              </a:rPr>
              <a:t>Intégration</a:t>
            </a: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 IoT</a:t>
            </a:r>
            <a:endParaRPr lang="fr-FR" sz="16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Analytics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prédictif</a:t>
            </a:r>
            <a:endParaRPr lang="fr-FR" err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/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32480" y="1458493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</a:t>
            </a:r>
            <a:endParaRPr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2480" y="1998324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232481" y="257690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Principales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81" y="4305094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 </a:t>
            </a: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232480" y="4885745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232479" y="5411968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  <a:endParaRPr lang="fr-FR"/>
          </a:p>
        </p:txBody>
      </p:sp>
      <p:sp>
        <p:nvSpPr>
          <p:cNvPr id="29" name="Arc 28"/>
          <p:cNvSpPr/>
          <p:nvPr/>
        </p:nvSpPr>
        <p:spPr>
          <a:xfrm rot="3960000">
            <a:off x="-3738275" y="-910205"/>
            <a:ext cx="8962419" cy="8025097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5712" y="3106072"/>
            <a:ext cx="33727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  <a:latin typeface="Lucida Sans Typewriter"/>
              </a:rPr>
              <a:t>LEAN.AI</a:t>
            </a:r>
            <a:endParaRPr lang="fr-FR" sz="3200" dirty="0">
              <a:solidFill>
                <a:srgbClr val="C00000"/>
              </a:solidFill>
              <a:latin typeface="Lucida Sans Typewrite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0CB0D-EADF-AEE2-479F-2D678FE1D36A}"/>
              </a:ext>
            </a:extLst>
          </p:cNvPr>
          <p:cNvSpPr/>
          <p:nvPr/>
        </p:nvSpPr>
        <p:spPr>
          <a:xfrm>
            <a:off x="5232480" y="373661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Nos Modules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EE477-A8B6-E6D3-2720-C809A0161C42}"/>
              </a:ext>
            </a:extLst>
          </p:cNvPr>
          <p:cNvSpPr/>
          <p:nvPr/>
        </p:nvSpPr>
        <p:spPr>
          <a:xfrm>
            <a:off x="5232480" y="314840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 clés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62095" y="-1"/>
            <a:ext cx="5829905" cy="6371351"/>
          </a:xfrm>
        </p:spPr>
      </p:pic>
      <p:sp>
        <p:nvSpPr>
          <p:cNvPr id="20" name="Rectangle 19" descr="Bloc d’accentuation"/>
          <p:cNvSpPr/>
          <p:nvPr/>
        </p:nvSpPr>
        <p:spPr>
          <a:xfrm>
            <a:off x="9384874" y="3615504"/>
            <a:ext cx="2544459" cy="187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0503" y="3792316"/>
            <a:ext cx="4918830" cy="995583"/>
          </a:xfrm>
        </p:spPr>
        <p:txBody>
          <a:bodyPr rtlCol="0"/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7013525" y="4789412"/>
            <a:ext cx="4926391" cy="705377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fr-FR" b="1" dirty="0">
                <a:ea typeface="+mn-lt"/>
                <a:cs typeface="+mn-lt"/>
              </a:rPr>
              <a:t>Révolutionnez votre démarche Lean Six Sigma</a:t>
            </a:r>
            <a:endParaRPr lang="fr-FR" sz="1400" dirty="0">
              <a:ea typeface="+mn-lt"/>
              <a:cs typeface="+mn-lt"/>
            </a:endParaRPr>
          </a:p>
          <a:p>
            <a:endParaRPr lang="fr-FR" sz="1400"/>
          </a:p>
          <a:p>
            <a:pPr rtl="0"/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6252" y="2088212"/>
            <a:ext cx="6213761" cy="32624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Dans un monde industriel en constante évolution, les entreprises font face à des défis majeurs :</a:t>
            </a:r>
          </a:p>
          <a:p>
            <a:pPr marL="800100" lvl="1" indent="-342900">
              <a:buFont typeface="Wingdings"/>
              <a:buChar char="§"/>
            </a:pPr>
            <a:r>
              <a:rPr lang="en-US" sz="2200" err="1">
                <a:ea typeface="+mn-lt"/>
                <a:cs typeface="+mn-lt"/>
              </a:rPr>
              <a:t>Complexité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croissante</a:t>
            </a:r>
            <a:r>
              <a:rPr lang="en-US" sz="2200" dirty="0">
                <a:ea typeface="+mn-lt"/>
                <a:cs typeface="+mn-lt"/>
              </a:rPr>
              <a:t> des processus</a:t>
            </a:r>
            <a:endParaRPr lang="fr-FR" sz="2200" dirty="0">
              <a:ea typeface="+mn-lt"/>
              <a:cs typeface="+mn-lt"/>
            </a:endParaRPr>
          </a:p>
          <a:p>
            <a:pPr marL="800100" lvl="1" indent="-342900">
              <a:buFont typeface="Wingdings"/>
              <a:buChar char="§"/>
            </a:pPr>
            <a:r>
              <a:rPr lang="fr-FR" sz="2200" dirty="0">
                <a:ea typeface="+mn-lt"/>
                <a:cs typeface="+mn-lt"/>
              </a:rPr>
              <a:t>Pression sur les coûts et la qualité</a:t>
            </a:r>
          </a:p>
          <a:p>
            <a:pPr marL="800100" lvl="1" indent="-342900">
              <a:buFont typeface="Wingdings"/>
              <a:buChar char="§"/>
            </a:pPr>
            <a:r>
              <a:rPr lang="en-US" sz="2200" err="1">
                <a:ea typeface="+mn-lt"/>
                <a:cs typeface="+mn-lt"/>
              </a:rPr>
              <a:t>Besoin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d'agilité</a:t>
            </a:r>
            <a:r>
              <a:rPr lang="en-US" sz="2200" dirty="0">
                <a:ea typeface="+mn-lt"/>
                <a:cs typeface="+mn-lt"/>
              </a:rPr>
              <a:t> et de </a:t>
            </a:r>
            <a:r>
              <a:rPr lang="en-US" sz="2200" err="1">
                <a:ea typeface="+mn-lt"/>
                <a:cs typeface="+mn-lt"/>
              </a:rPr>
              <a:t>réactivité</a:t>
            </a:r>
            <a:endParaRPr lang="fr-FR" sz="2200">
              <a:ea typeface="+mn-lt"/>
              <a:cs typeface="+mn-lt"/>
            </a:endParaRPr>
          </a:p>
          <a:p>
            <a:pPr marL="800100" lvl="1" indent="-342900">
              <a:buFont typeface="Wingdings"/>
              <a:buChar char="§"/>
            </a:pPr>
            <a:r>
              <a:rPr lang="en-US" sz="2200" err="1">
                <a:ea typeface="+mn-lt"/>
                <a:cs typeface="+mn-lt"/>
              </a:rPr>
              <a:t>Nécessité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d'une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amélioration</a:t>
            </a:r>
            <a:r>
              <a:rPr lang="en-US" sz="2200" dirty="0">
                <a:ea typeface="+mn-lt"/>
                <a:cs typeface="+mn-lt"/>
              </a:rPr>
              <a:t> continue </a:t>
            </a:r>
            <a:r>
              <a:rPr lang="en-US" sz="2200" err="1">
                <a:ea typeface="+mn-lt"/>
                <a:cs typeface="+mn-lt"/>
              </a:rPr>
              <a:t>efficace</a:t>
            </a:r>
            <a:endParaRPr lang="fr-FR" sz="2200">
              <a:ea typeface="+mn-lt"/>
              <a:cs typeface="+mn-lt"/>
            </a:endParaRPr>
          </a:p>
          <a:p>
            <a:endParaRPr lang="fr-FR" sz="2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Comment utiliser l'Intelligence Artificielle dans la Gestion de l'Énergie">
            <a:extLst>
              <a:ext uri="{FF2B5EF4-FFF2-40B4-BE49-F238E27FC236}">
                <a16:creationId xmlns:a16="http://schemas.microsoft.com/office/drawing/2014/main" id="{2496AB7A-0B68-98AD-BE44-B1A85054F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87" r="23087"/>
          <a:stretch/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F219D6-EB39-9A06-54F8-51228A6F35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5800" y="4062186"/>
            <a:ext cx="6100160" cy="1455396"/>
          </a:xfrm>
        </p:spPr>
        <p:txBody>
          <a:bodyPr vert="horz" lIns="180000" tIns="180000" rIns="180000" bIns="180000" rtlCol="0" anchor="t">
            <a:noAutofit/>
          </a:bodyPr>
          <a:lstStyle/>
          <a:p>
            <a:pPr algn="l"/>
            <a:r>
              <a:rPr lang="fr-FR" sz="4400" b="1" dirty="0">
                <a:ea typeface="+mn-lt"/>
                <a:cs typeface="+mn-lt"/>
              </a:rPr>
              <a:t>LEAN.AI</a:t>
            </a:r>
            <a:endParaRPr lang="fr-FR" sz="4400">
              <a:ea typeface="+mn-lt"/>
              <a:cs typeface="+mn-lt"/>
            </a:endParaRPr>
          </a:p>
          <a:p>
            <a:pPr algn="l"/>
            <a:r>
              <a:rPr lang="fr-FR" sz="1600" dirty="0">
                <a:ea typeface="+mn-lt"/>
                <a:cs typeface="+mn-lt"/>
              </a:rPr>
              <a:t>Une plateforme intelligente qui transforme votre approche du Lean Six Sigma en exploitant la puissance de l'IA</a:t>
            </a:r>
            <a:r>
              <a:rPr lang="fr-FR" dirty="0">
                <a:ea typeface="+mn-lt"/>
                <a:cs typeface="+mn-lt"/>
              </a:rPr>
              <a:t>. 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D1A3310-0CAE-4C89-EC6E-F06A41624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15" y="319009"/>
            <a:ext cx="5990493" cy="4195964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latin typeface="Calibri"/>
                <a:ea typeface="Calibri"/>
                <a:cs typeface="Calibri"/>
              </a:rPr>
              <a:t>LEAN.AI </a:t>
            </a:r>
            <a:r>
              <a:rPr lang="fr-FR" sz="2000" dirty="0">
                <a:latin typeface="Calibri"/>
                <a:ea typeface="Calibri"/>
                <a:cs typeface="Calibri"/>
              </a:rPr>
              <a:t>est une </a:t>
            </a:r>
            <a:r>
              <a:rPr lang="fr-FR" sz="2000" b="1" dirty="0">
                <a:ea typeface="+mn-lt"/>
                <a:cs typeface="+mn-lt"/>
              </a:rPr>
              <a:t>approche révolutionnaire de l'excellence opérationnelle</a:t>
            </a:r>
            <a:endParaRPr lang="fr-FR" sz="2000">
              <a:ea typeface="+mn-lt"/>
              <a:cs typeface="+mn-lt"/>
            </a:endParaRPr>
          </a:p>
          <a:p>
            <a:pPr>
              <a:buNone/>
            </a:pPr>
            <a:r>
              <a:rPr lang="fr-FR" sz="2000" dirty="0">
                <a:ea typeface="+mn-lt"/>
                <a:cs typeface="+mn-lt"/>
              </a:rPr>
              <a:t>Notre solution utilise les technologies avancées pour :</a:t>
            </a:r>
            <a:endParaRPr lang="fr-FR" sz="2000">
              <a:ea typeface="+mn-lt"/>
              <a:cs typeface="+mn-lt"/>
            </a:endParaRPr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en-US" sz="1800" dirty="0" err="1">
                <a:ea typeface="+mn-lt"/>
                <a:cs typeface="+mn-lt"/>
              </a:rPr>
              <a:t>Automatiser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l'analyse</a:t>
            </a:r>
            <a:r>
              <a:rPr lang="en-US" sz="1800" dirty="0">
                <a:ea typeface="+mn-lt"/>
                <a:cs typeface="+mn-lt"/>
              </a:rPr>
              <a:t> des processus</a:t>
            </a:r>
            <a:endParaRPr lang="fr-FR" sz="1800" dirty="0">
              <a:ea typeface="+mn-lt"/>
              <a:cs typeface="+mn-lt"/>
            </a:endParaRPr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Identifier les </a:t>
            </a:r>
            <a:r>
              <a:rPr lang="en-US" sz="1800" dirty="0" err="1">
                <a:ea typeface="+mn-lt"/>
                <a:cs typeface="+mn-lt"/>
              </a:rPr>
              <a:t>gaspillages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cachés</a:t>
            </a:r>
            <a:endParaRPr lang="fr-FR" sz="1800" dirty="0" err="1">
              <a:ea typeface="+mn-lt"/>
              <a:cs typeface="+mn-lt"/>
            </a:endParaRPr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en-US" sz="1800" dirty="0" err="1">
                <a:ea typeface="+mn-lt"/>
                <a:cs typeface="+mn-lt"/>
              </a:rPr>
              <a:t>Optimiser</a:t>
            </a:r>
            <a:r>
              <a:rPr lang="en-US" sz="1800" dirty="0">
                <a:ea typeface="+mn-lt"/>
                <a:cs typeface="+mn-lt"/>
              </a:rPr>
              <a:t> la performance </a:t>
            </a:r>
            <a:r>
              <a:rPr lang="en-US" sz="1800" dirty="0" err="1">
                <a:ea typeface="+mn-lt"/>
                <a:cs typeface="+mn-lt"/>
              </a:rPr>
              <a:t>globale</a:t>
            </a:r>
            <a:endParaRPr lang="fr-FR" sz="1800" dirty="0" err="1">
              <a:ea typeface="+mn-lt"/>
              <a:cs typeface="+mn-lt"/>
            </a:endParaRPr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en-US" sz="1800" dirty="0" err="1">
                <a:ea typeface="+mn-lt"/>
                <a:cs typeface="+mn-lt"/>
              </a:rPr>
              <a:t>Accélérer</a:t>
            </a:r>
            <a:r>
              <a:rPr lang="en-US" sz="1800" dirty="0">
                <a:ea typeface="+mn-lt"/>
                <a:cs typeface="+mn-lt"/>
              </a:rPr>
              <a:t> les </a:t>
            </a:r>
            <a:r>
              <a:rPr lang="en-US" sz="1800" dirty="0" err="1">
                <a:ea typeface="+mn-lt"/>
                <a:cs typeface="+mn-lt"/>
              </a:rPr>
              <a:t>projets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d'amélioration</a:t>
            </a:r>
            <a:endParaRPr lang="fr-FR" sz="1400" dirty="0" err="1"/>
          </a:p>
          <a:p>
            <a:pPr marL="0" indent="0">
              <a:buNone/>
            </a:pPr>
            <a:endParaRPr lang="fr-FR" sz="2000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760522-2A3A-24BC-EB7E-520647EEDC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79059-54E4-7B2E-C5A5-1B1393C0799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F5AECE1A-41EB-794A-0B50-91F34B3F00BE}"/>
              </a:ext>
            </a:extLst>
          </p:cNvPr>
          <p:cNvSpPr txBox="1">
            <a:spLocks/>
          </p:cNvSpPr>
          <p:nvPr/>
        </p:nvSpPr>
        <p:spPr>
          <a:xfrm>
            <a:off x="6094299" y="2808441"/>
            <a:ext cx="6101561" cy="125780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dirty="0"/>
              <a:t>Notre solution</a:t>
            </a:r>
          </a:p>
        </p:txBody>
      </p:sp>
    </p:spTree>
    <p:extLst>
      <p:ext uri="{BB962C8B-B14F-4D97-AF65-F5344CB8AC3E}">
        <p14:creationId xmlns:p14="http://schemas.microsoft.com/office/powerpoint/2010/main" val="120693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810" y="316932"/>
            <a:ext cx="4422795" cy="486428"/>
          </a:xfrm>
        </p:spPr>
        <p:txBody>
          <a:bodyPr rtlCol="0"/>
          <a:lstStyle/>
          <a:p>
            <a:r>
              <a:rPr lang="fr-FR" dirty="0"/>
              <a:t>Fonctionnalités </a:t>
            </a:r>
            <a:r>
              <a:rPr lang="fr-FR" dirty="0">
                <a:latin typeface="Corbel"/>
                <a:ea typeface="Calibri"/>
                <a:cs typeface="Calibri"/>
              </a:rPr>
              <a:t>principales</a:t>
            </a:r>
            <a:endParaRPr lang="fr-FR" dirty="0">
              <a:latin typeface="Corbe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5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70156" y="1355418"/>
            <a:ext cx="432612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Analyse des processus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Cartographie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automatique</a:t>
            </a:r>
            <a:r>
              <a:rPr lang="en-US" sz="1600">
                <a:ea typeface="+mn-lt"/>
                <a:cs typeface="+mn-lt"/>
              </a:rPr>
              <a:t> des flux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ea typeface="+mn-lt"/>
                <a:cs typeface="+mn-lt"/>
              </a:rPr>
              <a:t>Détection</a:t>
            </a:r>
            <a:r>
              <a:rPr lang="en-US" sz="1600" dirty="0">
                <a:ea typeface="+mn-lt"/>
                <a:cs typeface="+mn-lt"/>
              </a:rPr>
              <a:t> des </a:t>
            </a:r>
            <a:r>
              <a:rPr lang="en-US" sz="1600" err="1">
                <a:ea typeface="+mn-lt"/>
                <a:cs typeface="+mn-lt"/>
              </a:rPr>
              <a:t>goulots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d'étranglement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Analyse de la </a:t>
            </a:r>
            <a:r>
              <a:rPr lang="en-US" sz="1600" err="1">
                <a:ea typeface="+mn-lt"/>
                <a:cs typeface="+mn-lt"/>
              </a:rPr>
              <a:t>valeur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ajoutée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Simulation des processus</a:t>
            </a:r>
            <a:endParaRPr lang="en-US" dirty="0">
              <a:ea typeface="+mn-lt"/>
              <a:cs typeface="+mn-lt"/>
            </a:endParaRPr>
          </a:p>
          <a:p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84" y="1985993"/>
            <a:ext cx="2296896" cy="2377205"/>
          </a:xfrm>
          <a:prstGeom prst="rect">
            <a:avLst/>
          </a:prstGeom>
        </p:spPr>
      </p:pic>
      <p:sp>
        <p:nvSpPr>
          <p:cNvPr id="27" name="Rectangle 11" descr="Bloc d’accentuation gauche"/>
          <p:cNvSpPr/>
          <p:nvPr/>
        </p:nvSpPr>
        <p:spPr>
          <a:xfrm>
            <a:off x="574810" y="798921"/>
            <a:ext cx="4287370" cy="1557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797BFC-BA29-3B62-899B-5DCAE78E04F5}"/>
              </a:ext>
            </a:extLst>
          </p:cNvPr>
          <p:cNvSpPr txBox="1"/>
          <p:nvPr/>
        </p:nvSpPr>
        <p:spPr>
          <a:xfrm>
            <a:off x="572122" y="2958707"/>
            <a:ext cx="326624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ea typeface="+mn-lt"/>
                <a:cs typeface="+mn-lt"/>
              </a:rPr>
              <a:t>Outils</a:t>
            </a:r>
            <a:r>
              <a:rPr lang="en-US" sz="1600" b="1" dirty="0">
                <a:ea typeface="+mn-lt"/>
                <a:cs typeface="+mn-lt"/>
              </a:rPr>
              <a:t> Lean </a:t>
            </a:r>
            <a:r>
              <a:rPr lang="en-US" sz="1600" b="1" dirty="0" err="1">
                <a:ea typeface="+mn-lt"/>
                <a:cs typeface="+mn-lt"/>
              </a:rPr>
              <a:t>intégrés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5S digital</a:t>
            </a: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SMED intelligent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TPM </a:t>
            </a:r>
            <a:r>
              <a:rPr lang="en-US" sz="1600" err="1">
                <a:ea typeface="+mn-lt"/>
                <a:cs typeface="+mn-lt"/>
              </a:rPr>
              <a:t>prédictive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Kanban </a:t>
            </a:r>
            <a:r>
              <a:rPr lang="en-US" sz="1600" dirty="0" err="1">
                <a:ea typeface="+mn-lt"/>
                <a:cs typeface="+mn-lt"/>
              </a:rPr>
              <a:t>dynamique</a:t>
            </a:r>
            <a:endParaRPr lang="en-US" sz="1600" dirty="0">
              <a:ea typeface="+mn-lt"/>
              <a:cs typeface="+mn-lt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Analyse Six Sigma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ea typeface="+mn-lt"/>
                <a:cs typeface="+mn-lt"/>
              </a:rPr>
              <a:t>Calcul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automatique</a:t>
            </a:r>
            <a:r>
              <a:rPr lang="en-US" sz="1600" dirty="0">
                <a:ea typeface="+mn-lt"/>
                <a:cs typeface="+mn-lt"/>
              </a:rPr>
              <a:t> du Sigma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Tests </a:t>
            </a:r>
            <a:r>
              <a:rPr lang="en-US" sz="1600" err="1">
                <a:ea typeface="+mn-lt"/>
                <a:cs typeface="+mn-lt"/>
              </a:rPr>
              <a:t>statistiques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temps </a:t>
            </a:r>
            <a:r>
              <a:rPr lang="en-US" sz="1600" err="1">
                <a:ea typeface="+mn-lt"/>
                <a:cs typeface="+mn-lt"/>
              </a:rPr>
              <a:t>réel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Cartes de </a:t>
            </a:r>
            <a:r>
              <a:rPr lang="en-US" sz="1600" err="1">
                <a:ea typeface="+mn-lt"/>
                <a:cs typeface="+mn-lt"/>
              </a:rPr>
              <a:t>contrôle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dynamiques</a:t>
            </a:r>
            <a:endParaRPr lang="en-US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Analyses de </a:t>
            </a:r>
            <a:r>
              <a:rPr lang="en-US" sz="1600" dirty="0" err="1">
                <a:ea typeface="+mn-lt"/>
                <a:cs typeface="+mn-lt"/>
              </a:rPr>
              <a:t>capabilité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92EEE5-B3A2-3C0A-E659-08E9DC996142}"/>
              </a:ext>
            </a:extLst>
          </p:cNvPr>
          <p:cNvSpPr txBox="1"/>
          <p:nvPr/>
        </p:nvSpPr>
        <p:spPr>
          <a:xfrm>
            <a:off x="7807210" y="1631701"/>
            <a:ext cx="363799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Gestion des </a:t>
            </a:r>
            <a:r>
              <a:rPr lang="en-US" sz="1600" b="1" err="1">
                <a:ea typeface="+mn-lt"/>
                <a:cs typeface="+mn-lt"/>
              </a:rPr>
              <a:t>projets</a:t>
            </a:r>
            <a:r>
              <a:rPr lang="en-US" sz="1600" b="1">
                <a:ea typeface="+mn-lt"/>
                <a:cs typeface="+mn-lt"/>
              </a:rPr>
              <a:t> DMAIC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Templates </a:t>
            </a:r>
            <a:r>
              <a:rPr lang="en-US" sz="1600" err="1">
                <a:ea typeface="+mn-lt"/>
                <a:cs typeface="+mn-lt"/>
              </a:rPr>
              <a:t>intelligents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Workflows </a:t>
            </a:r>
            <a:r>
              <a:rPr lang="en-US" sz="1600" err="1">
                <a:ea typeface="+mn-lt"/>
                <a:cs typeface="+mn-lt"/>
              </a:rPr>
              <a:t>automatisés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Suivi des gains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Documentation </a:t>
            </a:r>
            <a:r>
              <a:rPr lang="en-US" sz="1600" err="1">
                <a:ea typeface="+mn-lt"/>
                <a:cs typeface="+mn-lt"/>
              </a:rPr>
              <a:t>standardisée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180682-39E1-AE8B-E020-88B4C3DCA4B8}"/>
              </a:ext>
            </a:extLst>
          </p:cNvPr>
          <p:cNvSpPr txBox="1"/>
          <p:nvPr/>
        </p:nvSpPr>
        <p:spPr>
          <a:xfrm>
            <a:off x="7810500" y="3577167"/>
            <a:ext cx="353483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Intelligence </a:t>
            </a:r>
            <a:r>
              <a:rPr lang="en-US" b="1" dirty="0" err="1">
                <a:ea typeface="+mn-lt"/>
                <a:cs typeface="+mn-lt"/>
              </a:rPr>
              <a:t>prédictive</a:t>
            </a:r>
            <a:r>
              <a:rPr lang="en-US" dirty="0">
                <a:ea typeface="+mn-lt"/>
                <a:cs typeface="+mn-lt"/>
              </a:rPr>
              <a:t> </a:t>
            </a: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Détection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précoce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err="1">
                <a:ea typeface="+mn-lt"/>
                <a:cs typeface="+mn-lt"/>
              </a:rPr>
              <a:t>dérives</a:t>
            </a:r>
            <a:endParaRPr lang="fr-FR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Recommandations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d'actions</a:t>
            </a:r>
            <a:endParaRPr lang="fr-FR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Prévision</a:t>
            </a:r>
            <a:r>
              <a:rPr lang="en-US">
                <a:ea typeface="+mn-lt"/>
                <a:cs typeface="+mn-lt"/>
              </a:rPr>
              <a:t> des impacts</a:t>
            </a: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Optimisation</a:t>
            </a:r>
            <a:r>
              <a:rPr lang="en-US" dirty="0">
                <a:ea typeface="+mn-lt"/>
                <a:cs typeface="+mn-lt"/>
              </a:rPr>
              <a:t> continue</a:t>
            </a:r>
            <a:endParaRPr lang="fr-FR">
              <a:ea typeface="+mn-lt"/>
              <a:cs typeface="+mn-lt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r>
              <a:rPr lang="fr-FR" sz="3600" dirty="0">
                <a:ea typeface="+mj-lt"/>
                <a:cs typeface="+mj-lt"/>
              </a:rPr>
              <a:t>Bénéfices </a:t>
            </a:r>
            <a:r>
              <a:rPr lang="fr-FR" sz="3600" dirty="0">
                <a:solidFill>
                  <a:srgbClr val="404040"/>
                </a:solidFill>
                <a:latin typeface="Corbel"/>
                <a:ea typeface="+mj-lt"/>
                <a:cs typeface="+mj-lt"/>
              </a:rPr>
              <a:t>clés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6</a:t>
            </a:fld>
            <a:endParaRPr lang="fr-FR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83573"/>
            <a:ext cx="2503289" cy="13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6" name="Image 5" descr="Une image contenant jaune, conception&#10;&#10;Description générée automatiquement">
            <a:extLst>
              <a:ext uri="{FF2B5EF4-FFF2-40B4-BE49-F238E27FC236}">
                <a16:creationId xmlns:a16="http://schemas.microsoft.com/office/drawing/2014/main" id="{EF161AF5-4988-BCD2-3296-C61B6705D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438" y="1904899"/>
            <a:ext cx="2040319" cy="1962829"/>
          </a:xfrm>
          <a:prstGeom prst="rect">
            <a:avLst/>
          </a:prstGeom>
        </p:spPr>
      </p:pic>
      <p:sp>
        <p:nvSpPr>
          <p:cNvPr id="7" name="ZoneTexte 33">
            <a:extLst>
              <a:ext uri="{FF2B5EF4-FFF2-40B4-BE49-F238E27FC236}">
                <a16:creationId xmlns:a16="http://schemas.microsoft.com/office/drawing/2014/main" id="{02475338-CCA9-12F0-359A-4F225F316C29}"/>
              </a:ext>
            </a:extLst>
          </p:cNvPr>
          <p:cNvSpPr txBox="1"/>
          <p:nvPr/>
        </p:nvSpPr>
        <p:spPr>
          <a:xfrm>
            <a:off x="4145778" y="4418791"/>
            <a:ext cx="379783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rtl="0"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+mn-lt"/>
                <a:cs typeface="+mn-lt"/>
              </a:rPr>
              <a:t>Pour les équipes terrain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ea typeface="+mn-lt"/>
                <a:cs typeface="+mn-lt"/>
              </a:rPr>
              <a:t>Interface intuitive</a:t>
            </a:r>
          </a:p>
          <a:p>
            <a:pPr marL="285750" indent="-285750">
              <a:buFont typeface="Symbol"/>
              <a:buChar char="•"/>
            </a:pPr>
            <a:r>
              <a:rPr lang="en-US">
                <a:ea typeface="+mn-lt"/>
                <a:cs typeface="+mn-lt"/>
              </a:rPr>
              <a:t>Participation </a:t>
            </a:r>
            <a:r>
              <a:rPr lang="en-US" err="1">
                <a:ea typeface="+mn-lt"/>
                <a:cs typeface="+mn-lt"/>
              </a:rPr>
              <a:t>facilitée</a:t>
            </a:r>
          </a:p>
          <a:p>
            <a:pPr marL="285750" indent="-285750">
              <a:buFont typeface="Symbol"/>
              <a:buChar char="•"/>
            </a:pPr>
            <a:r>
              <a:rPr lang="en-US" err="1">
                <a:ea typeface="+mn-lt"/>
                <a:cs typeface="+mn-lt"/>
              </a:rPr>
              <a:t>Résultats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visibles</a:t>
            </a:r>
          </a:p>
          <a:p>
            <a:pPr marL="285750" indent="-285750">
              <a:buFont typeface="Symbol"/>
              <a:buChar char="•"/>
            </a:pPr>
            <a:r>
              <a:rPr lang="en-US" dirty="0" err="1">
                <a:ea typeface="+mn-lt"/>
                <a:cs typeface="+mn-lt"/>
              </a:rPr>
              <a:t>Autonomie</a:t>
            </a:r>
            <a:r>
              <a:rPr lang="en-US" dirty="0">
                <a:ea typeface="+mn-lt"/>
                <a:cs typeface="+mn-lt"/>
              </a:rPr>
              <a:t> accrue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0D8BE3-97CD-82F0-7F6F-18D2388E574A}"/>
              </a:ext>
            </a:extLst>
          </p:cNvPr>
          <p:cNvSpPr txBox="1"/>
          <p:nvPr/>
        </p:nvSpPr>
        <p:spPr>
          <a:xfrm>
            <a:off x="774095" y="1415142"/>
            <a:ext cx="342482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Pour la Direction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ROI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rapide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mesurable</a:t>
            </a:r>
            <a:endParaRPr lang="en-US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Visibilité</a:t>
            </a:r>
            <a:r>
              <a:rPr lang="en-US" dirty="0">
                <a:ea typeface="+mn-lt"/>
                <a:cs typeface="+mn-lt"/>
              </a:rPr>
              <a:t> sur les performances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Prise de </a:t>
            </a:r>
            <a:r>
              <a:rPr lang="en-US" err="1">
                <a:ea typeface="+mn-lt"/>
                <a:cs typeface="+mn-lt"/>
              </a:rPr>
              <a:t>décision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facilitée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Déploiement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accéléré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B2FC12-11F2-1FE3-7CD2-C776248B94E7}"/>
              </a:ext>
            </a:extLst>
          </p:cNvPr>
          <p:cNvSpPr txBox="1"/>
          <p:nvPr/>
        </p:nvSpPr>
        <p:spPr>
          <a:xfrm>
            <a:off x="7452101" y="1524000"/>
            <a:ext cx="396498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Pour les Black Belts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err="1">
                <a:ea typeface="+mn-lt"/>
                <a:cs typeface="+mn-lt"/>
              </a:rPr>
              <a:t>Outils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avancés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d'analyse</a:t>
            </a:r>
            <a:endParaRPr lang="en-US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fr-FR">
                <a:ea typeface="+mn-lt"/>
                <a:cs typeface="+mn-lt"/>
              </a:rPr>
              <a:t>Gain de temps sur les projets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Documentation </a:t>
            </a:r>
            <a:r>
              <a:rPr lang="en-US" dirty="0" err="1">
                <a:ea typeface="+mn-lt"/>
                <a:cs typeface="+mn-lt"/>
              </a:rPr>
              <a:t>automatisée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Support pour la formation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Modules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7</a:t>
            </a:fld>
            <a:endParaRPr lang="fr-FR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0B1102-5CFD-39E4-6D2F-6F35D983F82B}"/>
              </a:ext>
            </a:extLst>
          </p:cNvPr>
          <p:cNvSpPr txBox="1"/>
          <p:nvPr/>
        </p:nvSpPr>
        <p:spPr>
          <a:xfrm>
            <a:off x="425821" y="1686663"/>
            <a:ext cx="356774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Module Value Stream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Cartographie</a:t>
            </a:r>
            <a:r>
              <a:rPr lang="en-US" sz="2000" dirty="0">
                <a:ea typeface="+mn-lt"/>
                <a:cs typeface="+mn-lt"/>
              </a:rPr>
              <a:t> des flux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Analyse des temps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Identification des wastes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Simulation des </a:t>
            </a:r>
            <a:r>
              <a:rPr lang="en-US" sz="2000" dirty="0" err="1">
                <a:ea typeface="+mn-lt"/>
                <a:cs typeface="+mn-lt"/>
              </a:rPr>
              <a:t>améliorations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Module Statistical Control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SPC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temps </a:t>
            </a:r>
            <a:r>
              <a:rPr lang="en-US" sz="2000" dirty="0" err="1">
                <a:ea typeface="+mn-lt"/>
                <a:cs typeface="+mn-lt"/>
              </a:rPr>
              <a:t>réel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Analyses </a:t>
            </a:r>
            <a:r>
              <a:rPr lang="en-US" sz="2000" dirty="0" err="1">
                <a:ea typeface="+mn-lt"/>
                <a:cs typeface="+mn-lt"/>
              </a:rPr>
              <a:t>multivariées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Tests </a:t>
            </a:r>
            <a:r>
              <a:rPr lang="en-US" sz="2000" dirty="0" err="1">
                <a:ea typeface="+mn-lt"/>
                <a:cs typeface="+mn-lt"/>
              </a:rPr>
              <a:t>d'hypothèses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Études R&amp;R</a:t>
            </a:r>
            <a:endParaRPr lang="fr-FR" sz="2000" dirty="0">
              <a:ea typeface="+mn-lt"/>
              <a:cs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D7C60B-8378-56CC-8766-17322A186284}"/>
              </a:ext>
            </a:extLst>
          </p:cNvPr>
          <p:cNvSpPr txBox="1"/>
          <p:nvPr/>
        </p:nvSpPr>
        <p:spPr>
          <a:xfrm>
            <a:off x="7821706" y="1692445"/>
            <a:ext cx="379319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Module Project Management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Gestion des </a:t>
            </a:r>
            <a:r>
              <a:rPr lang="en-US" sz="2000" dirty="0" err="1">
                <a:ea typeface="+mn-lt"/>
                <a:cs typeface="+mn-lt"/>
              </a:rPr>
              <a:t>projets</a:t>
            </a:r>
            <a:r>
              <a:rPr lang="en-US" sz="2000" dirty="0">
                <a:ea typeface="+mn-lt"/>
                <a:cs typeface="+mn-lt"/>
              </a:rPr>
              <a:t> DMAIC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Suivi des actions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 err="1">
                <a:ea typeface="+mn-lt"/>
                <a:cs typeface="+mn-lt"/>
              </a:rPr>
              <a:t>Calcul</a:t>
            </a:r>
            <a:r>
              <a:rPr lang="en-US" sz="2000" dirty="0">
                <a:ea typeface="+mn-lt"/>
                <a:cs typeface="+mn-lt"/>
              </a:rPr>
              <a:t> des gains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Reporting </a:t>
            </a:r>
            <a:r>
              <a:rPr lang="en-US" sz="2000" dirty="0" err="1">
                <a:ea typeface="+mn-lt"/>
                <a:cs typeface="+mn-lt"/>
              </a:rPr>
              <a:t>automatique</a:t>
            </a:r>
            <a:endParaRPr lang="fr-FR" sz="2000" dirty="0" err="1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Module Training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E-learning </a:t>
            </a:r>
            <a:r>
              <a:rPr lang="en-US" sz="2000" dirty="0" err="1">
                <a:ea typeface="+mn-lt"/>
                <a:cs typeface="+mn-lt"/>
              </a:rPr>
              <a:t>intégré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Serious games</a:t>
            </a:r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Certification </a:t>
            </a:r>
            <a:r>
              <a:rPr lang="en-US" sz="2000" dirty="0" err="1">
                <a:ea typeface="+mn-lt"/>
                <a:cs typeface="+mn-lt"/>
              </a:rPr>
              <a:t>digitale</a:t>
            </a:r>
            <a:endParaRPr lang="fr-FR" sz="200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ea typeface="+mn-lt"/>
                <a:cs typeface="+mn-lt"/>
              </a:rPr>
              <a:t>Partage des </a:t>
            </a:r>
            <a:r>
              <a:rPr lang="en-US" sz="2000" dirty="0" err="1">
                <a:ea typeface="+mn-lt"/>
                <a:cs typeface="+mn-lt"/>
              </a:rPr>
              <a:t>bonnes</a:t>
            </a:r>
            <a:r>
              <a:rPr lang="en-US" sz="2000" dirty="0">
                <a:ea typeface="+mn-lt"/>
                <a:cs typeface="+mn-lt"/>
              </a:rPr>
              <a:t> pratiques</a:t>
            </a:r>
            <a:endParaRPr lang="fr-FR" sz="2000" dirty="0">
              <a:ea typeface="+mn-lt"/>
              <a:cs typeface="+mn-lt"/>
            </a:endParaRPr>
          </a:p>
        </p:txBody>
      </p:sp>
      <p:pic>
        <p:nvPicPr>
          <p:cNvPr id="5" name="Image 4" descr="Logiciel suivi performance énergétique en temps réel">
            <a:extLst>
              <a:ext uri="{FF2B5EF4-FFF2-40B4-BE49-F238E27FC236}">
                <a16:creationId xmlns:a16="http://schemas.microsoft.com/office/drawing/2014/main" id="{EB253667-1737-20C7-8F68-1A95A11C3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284" y="2266271"/>
            <a:ext cx="3833901" cy="2329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52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offres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8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802827" y="1033147"/>
            <a:ext cx="3049274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kern="0" dirty="0">
                <a:ea typeface="+mn-lt"/>
                <a:cs typeface="+mn-lt"/>
              </a:rPr>
              <a:t>Pack Starter</a:t>
            </a:r>
            <a:endParaRPr lang="fr-FR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Modules </a:t>
            </a:r>
            <a:r>
              <a:rPr lang="en-US" kern="0" dirty="0" err="1">
                <a:ea typeface="+mn-lt"/>
                <a:cs typeface="+mn-lt"/>
              </a:rPr>
              <a:t>essentiels</a:t>
            </a:r>
            <a:endParaRPr lang="fr-FR" kern="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 err="1">
                <a:ea typeface="+mn-lt"/>
                <a:cs typeface="+mn-lt"/>
              </a:rPr>
              <a:t>Fonctionnalités</a:t>
            </a:r>
            <a:r>
              <a:rPr lang="en-US" kern="0" dirty="0">
                <a:ea typeface="+mn-lt"/>
                <a:cs typeface="+mn-lt"/>
              </a:rPr>
              <a:t> de base</a:t>
            </a: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Support email</a:t>
            </a: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Formation </a:t>
            </a:r>
            <a:r>
              <a:rPr lang="en-US" kern="0" dirty="0" err="1">
                <a:ea typeface="+mn-lt"/>
                <a:cs typeface="+mn-lt"/>
              </a:rPr>
              <a:t>initiale</a:t>
            </a:r>
            <a:endParaRPr lang="fr-FR" kern="0" dirty="0" err="1">
              <a:ea typeface="+mn-lt"/>
              <a:cs typeface="+mn-lt"/>
            </a:endParaRPr>
          </a:p>
          <a:p>
            <a:endParaRPr lang="en-US" kern="0" dirty="0">
              <a:ea typeface="+mn-lt"/>
              <a:cs typeface="+mn-lt"/>
            </a:endParaRPr>
          </a:p>
          <a:p>
            <a:r>
              <a:rPr lang="en-US" b="1" kern="0" dirty="0">
                <a:ea typeface="+mn-lt"/>
                <a:cs typeface="+mn-lt"/>
              </a:rPr>
              <a:t>Pack Professional</a:t>
            </a:r>
            <a:endParaRPr lang="fr-FR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Tous les modules</a:t>
            </a:r>
            <a:endParaRPr lang="fr-FR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Analyses </a:t>
            </a:r>
            <a:r>
              <a:rPr lang="en-US" kern="0" dirty="0" err="1">
                <a:ea typeface="+mn-lt"/>
                <a:cs typeface="+mn-lt"/>
              </a:rPr>
              <a:t>avancées</a:t>
            </a:r>
            <a:endParaRPr lang="fr-FR" kern="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Support </a:t>
            </a:r>
            <a:r>
              <a:rPr lang="en-US" kern="0" dirty="0" err="1">
                <a:ea typeface="+mn-lt"/>
                <a:cs typeface="+mn-lt"/>
              </a:rPr>
              <a:t>prioritaire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Formation continue</a:t>
            </a:r>
            <a:endParaRPr lang="fr-FR" kern="0" dirty="0">
              <a:ea typeface="+mn-lt"/>
              <a:cs typeface="+mn-lt"/>
            </a:endParaRPr>
          </a:p>
          <a:p>
            <a:endParaRPr lang="en-US" kern="0" dirty="0">
              <a:ea typeface="+mn-lt"/>
              <a:cs typeface="+mn-lt"/>
            </a:endParaRPr>
          </a:p>
          <a:p>
            <a:r>
              <a:rPr lang="en-US" b="1" kern="0" dirty="0">
                <a:ea typeface="+mn-lt"/>
                <a:cs typeface="+mn-lt"/>
              </a:rPr>
              <a:t>Pack Enterprise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Solution </a:t>
            </a:r>
            <a:r>
              <a:rPr lang="en-US" kern="0" dirty="0" err="1">
                <a:ea typeface="+mn-lt"/>
                <a:cs typeface="+mn-lt"/>
              </a:rPr>
              <a:t>personnalisée</a:t>
            </a:r>
            <a:endParaRPr lang="fr-FR" kern="0" dirty="0" err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 err="1">
                <a:ea typeface="+mn-lt"/>
                <a:cs typeface="+mn-lt"/>
              </a:rPr>
              <a:t>Intégration</a:t>
            </a:r>
            <a:r>
              <a:rPr lang="en-US" kern="0" dirty="0">
                <a:ea typeface="+mn-lt"/>
                <a:cs typeface="+mn-lt"/>
              </a:rPr>
              <a:t> </a:t>
            </a:r>
            <a:r>
              <a:rPr lang="en-US" kern="0" dirty="0" err="1">
                <a:ea typeface="+mn-lt"/>
                <a:cs typeface="+mn-lt"/>
              </a:rPr>
              <a:t>complète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 err="1">
                <a:ea typeface="+mn-lt"/>
                <a:cs typeface="+mn-lt"/>
              </a:rPr>
              <a:t>Accompagnement</a:t>
            </a:r>
            <a:r>
              <a:rPr lang="en-US" kern="0" dirty="0">
                <a:ea typeface="+mn-lt"/>
                <a:cs typeface="+mn-lt"/>
              </a:rPr>
              <a:t> </a:t>
            </a:r>
            <a:r>
              <a:rPr lang="en-US" kern="0" dirty="0" err="1">
                <a:ea typeface="+mn-lt"/>
                <a:cs typeface="+mn-lt"/>
              </a:rPr>
              <a:t>dédié</a:t>
            </a:r>
            <a:endParaRPr lang="en-US" kern="0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kern="0" dirty="0">
                <a:ea typeface="+mn-lt"/>
                <a:cs typeface="+mn-lt"/>
              </a:rPr>
              <a:t>Formation sur </a:t>
            </a:r>
            <a:r>
              <a:rPr lang="en-US" kern="0" dirty="0" err="1">
                <a:ea typeface="+mn-lt"/>
                <a:cs typeface="+mn-lt"/>
              </a:rPr>
              <a:t>mesure</a:t>
            </a:r>
            <a:endParaRPr lang="fr-FR" kern="0" dirty="0" err="1">
              <a:ea typeface="+mn-lt"/>
              <a:cs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674688" y="1653828"/>
            <a:ext cx="334563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err="1">
                <a:solidFill>
                  <a:srgbClr val="C00000"/>
                </a:solidFill>
                <a:ea typeface="+mn-lt"/>
                <a:cs typeface="+mn-lt"/>
              </a:rPr>
              <a:t>Résultats</a:t>
            </a:r>
            <a:r>
              <a:rPr lang="en-US" sz="1600" b="1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C00000"/>
                </a:solidFill>
                <a:ea typeface="+mn-lt"/>
                <a:cs typeface="+mn-lt"/>
              </a:rPr>
              <a:t>prouvés</a:t>
            </a:r>
            <a:endParaRPr lang="en-US" sz="160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fr-FR" sz="1600">
                <a:solidFill>
                  <a:srgbClr val="C00000"/>
                </a:solidFill>
                <a:ea typeface="+mn-lt"/>
                <a:cs typeface="+mn-lt"/>
              </a:rPr>
              <a:t>30% de réduction des temps de cycle</a:t>
            </a:r>
            <a:endParaRPr lang="en-US" sz="160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600">
                <a:solidFill>
                  <a:srgbClr val="C00000"/>
                </a:solidFill>
                <a:ea typeface="+mn-lt"/>
                <a:cs typeface="+mn-lt"/>
              </a:rPr>
              <a:t>25% </a:t>
            </a:r>
            <a:r>
              <a:rPr lang="en-US" sz="1600" err="1">
                <a:solidFill>
                  <a:srgbClr val="C00000"/>
                </a:solidFill>
                <a:ea typeface="+mn-lt"/>
                <a:cs typeface="+mn-lt"/>
              </a:rPr>
              <a:t>d'amélioration</a:t>
            </a:r>
            <a:r>
              <a:rPr lang="en-US" sz="1600">
                <a:solidFill>
                  <a:srgbClr val="C00000"/>
                </a:solidFill>
                <a:ea typeface="+mn-lt"/>
                <a:cs typeface="+mn-lt"/>
              </a:rPr>
              <a:t> de la </a:t>
            </a:r>
            <a:r>
              <a:rPr lang="en-US" sz="1600" err="1">
                <a:solidFill>
                  <a:srgbClr val="C00000"/>
                </a:solidFill>
                <a:ea typeface="+mn-lt"/>
                <a:cs typeface="+mn-lt"/>
              </a:rPr>
              <a:t>qualité</a:t>
            </a:r>
            <a:endParaRPr lang="en-US" sz="1600" dirty="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20% de gains de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productivité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ROI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en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moins</a:t>
            </a: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 de 6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mois</a:t>
            </a:r>
          </a:p>
          <a:p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1600" b="1" dirty="0" err="1">
                <a:solidFill>
                  <a:srgbClr val="C00000"/>
                </a:solidFill>
                <a:ea typeface="+mn-lt"/>
                <a:cs typeface="+mn-lt"/>
              </a:rPr>
              <a:t>Références</a:t>
            </a:r>
            <a:r>
              <a:rPr lang="en-US" sz="1600" b="1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a typeface="+mn-lt"/>
                <a:cs typeface="+mn-lt"/>
              </a:rPr>
              <a:t>sectorielles</a:t>
            </a:r>
            <a:endParaRPr lang="en-US" sz="1600" dirty="0" err="1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fr-FR" sz="1600" dirty="0">
                <a:solidFill>
                  <a:srgbClr val="C00000"/>
                </a:solidFill>
                <a:ea typeface="+mn-lt"/>
                <a:cs typeface="+mn-lt"/>
              </a:rPr>
              <a:t>Nos solutions sont déployées dans :</a:t>
            </a:r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Industrie </a:t>
            </a: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manufacturière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Automobile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 err="1">
                <a:solidFill>
                  <a:srgbClr val="C00000"/>
                </a:solidFill>
                <a:ea typeface="+mn-lt"/>
                <a:cs typeface="+mn-lt"/>
              </a:rPr>
              <a:t>Aéronautique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Services</a:t>
            </a:r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" y="2350683"/>
            <a:ext cx="2620853" cy="21697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9</a:t>
            </a:fld>
            <a:endParaRPr lang="fr-FR"/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114" r="34114"/>
          <a:stretch>
            <a:fillRect/>
          </a:stretch>
        </p:blipFill>
        <p:spPr>
          <a:xfrm>
            <a:off x="0" y="0"/>
            <a:ext cx="6191075" cy="63713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1850" y="1883402"/>
            <a:ext cx="7128733" cy="1110738"/>
          </a:xfrm>
        </p:spPr>
        <p:txBody>
          <a:bodyPr rtlCol="0"/>
          <a:lstStyle/>
          <a:p>
            <a:r>
              <a:rPr lang="fr-FR" sz="4400" dirty="0"/>
              <a:t>Notre  Accompagnement  Expert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590155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en-US" b="1" dirty="0">
                <a:latin typeface="Candara"/>
                <a:ea typeface="Calibri"/>
                <a:cs typeface="Calibri"/>
              </a:rPr>
              <a:t>Pack Essential</a:t>
            </a:r>
            <a:r>
              <a:rPr lang="en-US" b="1" dirty="0"/>
              <a:t>, Pack Advanced, Pack Enterprise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42838" y="4082590"/>
            <a:ext cx="2170731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 err="1">
                <a:ea typeface="+mn-lt"/>
                <a:cs typeface="+mn-lt"/>
              </a:rPr>
              <a:t>Déploiement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structuré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fr-FR" dirty="0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Diagnostic initial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Configuration </a:t>
            </a:r>
            <a:r>
              <a:rPr lang="en-US" sz="1200" err="1">
                <a:ea typeface="+mn-lt"/>
                <a:cs typeface="+mn-lt"/>
              </a:rPr>
              <a:t>personnalisée</a:t>
            </a:r>
            <a:endParaRPr lang="en-US" sz="1200" dirty="0" err="1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Formation des </a:t>
            </a:r>
            <a:r>
              <a:rPr lang="en-US" sz="1200" err="1">
                <a:ea typeface="+mn-lt"/>
                <a:cs typeface="+mn-lt"/>
              </a:rPr>
              <a:t>utilisateurs</a:t>
            </a:r>
            <a:endParaRPr lang="en-US" sz="1400" err="1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Support au </a:t>
            </a:r>
            <a:r>
              <a:rPr lang="en-US" sz="1200" dirty="0" err="1">
                <a:ea typeface="+mn-lt"/>
                <a:cs typeface="+mn-lt"/>
              </a:rPr>
              <a:t>démarrage</a:t>
            </a:r>
            <a:endParaRPr lang="en-US" sz="1400" dirty="0" err="1"/>
          </a:p>
        </p:txBody>
      </p:sp>
      <p:sp>
        <p:nvSpPr>
          <p:cNvPr id="23" name="Rectangle 22"/>
          <p:cNvSpPr/>
          <p:nvPr/>
        </p:nvSpPr>
        <p:spPr>
          <a:xfrm>
            <a:off x="8413567" y="4082590"/>
            <a:ext cx="1721925" cy="10464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>
                <a:latin typeface="Calibri"/>
                <a:ea typeface="Calibri"/>
                <a:cs typeface="Calibri"/>
              </a:rPr>
              <a:t>Support </a:t>
            </a:r>
            <a:r>
              <a:rPr lang="en-US" sz="1400" b="1" err="1">
                <a:latin typeface="Calibri"/>
                <a:ea typeface="Calibri"/>
                <a:cs typeface="Calibri"/>
              </a:rPr>
              <a:t>continu</a:t>
            </a:r>
            <a:r>
              <a:rPr lang="en-US" sz="1400" dirty="0">
                <a:latin typeface="Calibri"/>
                <a:ea typeface="Calibri"/>
                <a:cs typeface="Calibri"/>
              </a:rPr>
              <a:t> </a:t>
            </a:r>
            <a:endParaRPr lang="fr-FR" sz="1400" dirty="0">
              <a:latin typeface="Candara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Assistance technique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Coaching </a:t>
            </a:r>
            <a:r>
              <a:rPr lang="en-US" sz="1200" err="1">
                <a:latin typeface="Calibri"/>
                <a:ea typeface="Calibri"/>
                <a:cs typeface="Calibri"/>
              </a:rPr>
              <a:t>projet</a:t>
            </a:r>
            <a:endParaRPr lang="en-US" sz="1200" dirty="0" err="1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err="1">
                <a:latin typeface="Calibri"/>
                <a:ea typeface="Calibri"/>
                <a:cs typeface="Calibri"/>
              </a:rPr>
              <a:t>Webinaires</a:t>
            </a:r>
            <a:r>
              <a:rPr lang="en-US" sz="1200" dirty="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mensuels</a:t>
            </a:r>
            <a:endParaRPr lang="en-US" sz="1200" dirty="0" err="1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Mise à jour continue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2C7A8C-A2A0-47F3-D7FC-CE2CB1BD03E0}"/>
              </a:ext>
            </a:extLst>
          </p:cNvPr>
          <p:cNvSpPr txBox="1"/>
          <p:nvPr/>
        </p:nvSpPr>
        <p:spPr>
          <a:xfrm>
            <a:off x="10138834" y="4085167"/>
            <a:ext cx="2031999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alibri"/>
                <a:ea typeface="Calibri"/>
                <a:cs typeface="Calibri"/>
              </a:rPr>
              <a:t>Sécurité et performance</a:t>
            </a:r>
            <a:endParaRPr lang="fr-FR" sz="1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Disponibilité</a:t>
            </a:r>
            <a:r>
              <a:rPr lang="en-US" sz="1200" dirty="0">
                <a:latin typeface="Calibri"/>
                <a:ea typeface="Calibri"/>
                <a:cs typeface="Calibri"/>
              </a:rPr>
              <a:t> 99,9%</a:t>
            </a:r>
            <a:endParaRPr lang="fr-FR" sz="1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Données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sécurisées</a:t>
            </a:r>
            <a:endParaRPr lang="fr-FR" sz="1200" dirty="0" err="1">
              <a:latin typeface="Calibri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Mises à jour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régulières</a:t>
            </a:r>
            <a:endParaRPr lang="fr-FR" sz="1200" dirty="0" err="1">
              <a:latin typeface="Calibri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Intégration</a:t>
            </a:r>
            <a:r>
              <a:rPr lang="en-US" sz="1200" dirty="0">
                <a:latin typeface="Calibri"/>
                <a:ea typeface="Calibri"/>
                <a:cs typeface="Calibri"/>
              </a:rPr>
              <a:t> IT flexible</a:t>
            </a:r>
            <a:endParaRPr lang="fr-FR" sz="12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/>
</ds:datastoreItem>
</file>

<file path=customXml/itemProps2.xml><?xml version="1.0" encoding="utf-8"?>
<ds:datastoreItem xmlns:ds="http://schemas.openxmlformats.org/officeDocument/2006/customXml" ds:itemID="{EB2218FC-8412-44B9-9E82-D51F1F53114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2973</Words>
  <Application>Microsoft Office PowerPoint</Application>
  <PresentationFormat>Grand écran</PresentationFormat>
  <Paragraphs>199</Paragraphs>
  <Slides>11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LEAN.AI</vt:lpstr>
      <vt:lpstr>Sommaire</vt:lpstr>
      <vt:lpstr>Votre Besoin </vt:lpstr>
      <vt:lpstr>Présentation PowerPoint</vt:lpstr>
      <vt:lpstr>Fonctionnalités principales</vt:lpstr>
      <vt:lpstr>Bénéfices clés</vt:lpstr>
      <vt:lpstr>Nos Modules</vt:lpstr>
      <vt:lpstr>Nos offres</vt:lpstr>
      <vt:lpstr>Notre  Accompagnement  Expert</vt:lpstr>
      <vt:lpstr>Références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Samuel Etchoudinan Olushegun</cp:lastModifiedBy>
  <cp:revision>915</cp:revision>
  <dcterms:created xsi:type="dcterms:W3CDTF">2025-01-10T10:42:00Z</dcterms:created>
  <dcterms:modified xsi:type="dcterms:W3CDTF">2025-01-16T11:52:41Z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7D6FE543217848EEBC8DB4267961DB0B_12</vt:lpwstr>
  </property>
  <property fmtid="{D5CDD505-2E9C-101B-9397-08002B2CF9AE}" pid="3" name="KSOProductBuildVer">
    <vt:lpwstr>1033-12.2.0.19307</vt:lpwstr>
  </property>
</Properties>
</file>