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3"/>
  </p:sldMasterIdLst>
  <p:notesMasterIdLst>
    <p:notesMasterId r:id="rId13"/>
  </p:notesMasterIdLst>
  <p:handoutMasterIdLst>
    <p:handoutMasterId r:id="rId14"/>
  </p:handoutMasterIdLst>
  <p:sldIdLst>
    <p:sldId id="298" r:id="rId4"/>
    <p:sldId id="299" r:id="rId5"/>
    <p:sldId id="302" r:id="rId6"/>
    <p:sldId id="303" r:id="rId7"/>
    <p:sldId id="304" r:id="rId8"/>
    <p:sldId id="305" r:id="rId9"/>
    <p:sldId id="306" r:id="rId10"/>
    <p:sldId id="307" r:id="rId11"/>
    <p:sldId id="300" r:id="rId12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74" autoAdjust="0"/>
  </p:normalViewPr>
  <p:slideViewPr>
    <p:cSldViewPr snapToGrid="0">
      <p:cViewPr>
        <p:scale>
          <a:sx n="86" d="100"/>
          <a:sy n="86" d="100"/>
        </p:scale>
        <p:origin x="1494" y="7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0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B651C5-239C-481D-B679-C1853F3D7869}" type="datetime1">
              <a:rPr lang="fr-FR" smtClean="0"/>
              <a:t>18/01/2025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3F468-A24C-40BA-9BA0-927B9D8CEF08}" type="datetime1">
              <a:rPr lang="fr-FR" smtClean="0"/>
              <a:pPr/>
              <a:t>18/01/2025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227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23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74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9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496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707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780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451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47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d’imag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360000" rIns="252000" bIns="180000" rtlCol="0" anchor="t">
            <a:noAutofit/>
          </a:bodyPr>
          <a:lstStyle>
            <a:lvl1pPr algn="r">
              <a:defRPr lang="en-ZA" sz="4000" b="1" spc="-300" dirty="0"/>
            </a:lvl1pPr>
          </a:lstStyle>
          <a:p>
            <a:pPr lvl="0" algn="r" rtl="0"/>
            <a:r>
              <a:rPr lang="fr-FR" noProof="0" dirty="0"/>
              <a:t>Cliquez pour modifier le titre de la présentation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fr-FR" noProof="0"/>
              <a:t>Modifiez le style des sous-titres du masque</a:t>
            </a:r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7" name="Espace réservé du texte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u numéro de diapositive 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d’imag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</a:t>
            </a:r>
            <a:br>
              <a:rPr lang="fr-FR" noProof="0" dirty="0"/>
            </a:br>
            <a:r>
              <a:rPr lang="fr-FR" noProof="0" dirty="0"/>
              <a:t>votre photo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324000" rIns="252000" bIns="180000" rtlCol="0" anchor="t">
            <a:noAutofit/>
          </a:bodyPr>
          <a:lstStyle>
            <a:lvl1pPr algn="r">
              <a:defRPr lang="en-ZA" sz="4800" b="1" spc="-300" dirty="0"/>
            </a:lvl1pPr>
          </a:lstStyle>
          <a:p>
            <a:pPr lvl="0" algn="r" rtl="0"/>
            <a:r>
              <a:rPr lang="fr-FR" noProof="0" dirty="0"/>
              <a:t>Cliquez pour modifier le séparateur de section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d’imag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</a:t>
            </a:r>
            <a:br>
              <a:rPr lang="fr-FR" noProof="0" dirty="0"/>
            </a:br>
            <a:r>
              <a:rPr lang="fr-FR" noProof="0" dirty="0"/>
              <a:t>votre photo ici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defRPr sz="48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fr-FR" noProof="0" dirty="0"/>
              <a:t>Cliquez pour modifier le séparateur de section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 dirty="0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noProof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Texte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votre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Image du tex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defRPr sz="48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8" name="Rectangle 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e comparaison gauche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2" name="Espace réservé de comparaison gauche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Entrez votre légende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 de votre atten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d’imag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votre photo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08000" tIns="108000" rIns="252000" bIns="180000" rtlCol="0" anchor="t">
            <a:noAutofit/>
          </a:bodyPr>
          <a:lstStyle>
            <a:lvl1pPr algn="r">
              <a:lnSpc>
                <a:spcPct val="70000"/>
              </a:lnSpc>
              <a:defRPr lang="en-ZA" sz="4000" b="1" spc="-300" dirty="0"/>
            </a:lvl1pPr>
          </a:lstStyle>
          <a:p>
            <a:pPr lvl="0" algn="r" rtl="0"/>
            <a:r>
              <a:rPr lang="fr-FR" noProof="0" dirty="0"/>
              <a:t>Merci de votre attention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Nom complet</a:t>
            </a:r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Numéro de téléphone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Poignée E-mail ou Réseaux sociaux</a:t>
            </a:r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Site web de l’entreprise</a:t>
            </a:r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Rectangle 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31" name="Forme libre : Form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4" name="Zone de texte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869374" y="6380952"/>
            <a:ext cx="1801350" cy="35393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 rtl="0">
              <a:lnSpc>
                <a:spcPts val="1000"/>
              </a:lnSpc>
            </a:pPr>
            <a:r>
              <a:rPr lang="fr-FR" sz="1200" b="1" i="0" spc="-100" noProof="0" dirty="0">
                <a:solidFill>
                  <a:schemeClr val="accent1"/>
                </a:solidFill>
                <a:latin typeface="+mj-lt"/>
              </a:rPr>
              <a:t>Ramaqs  Consulting</a:t>
            </a:r>
            <a:r>
              <a:rPr lang="fr-FR" sz="900" b="1" i="0" spc="-10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fr-FR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fr-FR" sz="700" b="0" i="0" spc="14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dreams, our challenge</a:t>
            </a:r>
            <a:endParaRPr lang="fr-FR" sz="1200" b="0" i="0" spc="140" noProof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54" r:id="rId13"/>
    <p:sldLayoutId id="2147483655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BA Em Six Sigma | EAD - 10 Meses | UNOPAR - Portal Pós">
            <a:extLst>
              <a:ext uri="{FF2B5EF4-FFF2-40B4-BE49-F238E27FC236}">
                <a16:creationId xmlns:a16="http://schemas.microsoft.com/office/drawing/2014/main" id="{AF13D215-8905-4AEE-AA01-25EB25AFF824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" r="2121"/>
          <a:stretch>
            <a:fillRect/>
          </a:stretch>
        </p:blipFill>
        <p:spPr bwMode="auto">
          <a:xfrm>
            <a:off x="-1" y="0"/>
            <a:ext cx="9780588" cy="680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50A8047-F974-4DCE-A9EE-63A2632EFDD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8" name="Zone de texte 3">
            <a:extLst>
              <a:ext uri="{FF2B5EF4-FFF2-40B4-BE49-F238E27FC236}">
                <a16:creationId xmlns:a16="http://schemas.microsoft.com/office/drawing/2014/main" id="{F1A1ABEC-AE59-4214-99BB-7AA10C5F4FBE}"/>
              </a:ext>
            </a:extLst>
          </p:cNvPr>
          <p:cNvSpPr txBox="1"/>
          <p:nvPr/>
        </p:nvSpPr>
        <p:spPr>
          <a:xfrm>
            <a:off x="9880884" y="3807327"/>
            <a:ext cx="1801350" cy="35393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 rtl="0">
              <a:lnSpc>
                <a:spcPts val="1000"/>
              </a:lnSpc>
            </a:pPr>
            <a:r>
              <a:rPr lang="fr-FR" sz="1200" b="1" i="0" spc="-100" noProof="0" dirty="0">
                <a:solidFill>
                  <a:schemeClr val="accent1"/>
                </a:solidFill>
                <a:latin typeface="+mj-lt"/>
              </a:rPr>
              <a:t>Ramaqs  Consulting</a:t>
            </a:r>
            <a:r>
              <a:rPr lang="fr-FR" sz="900" b="1" i="0" spc="-10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fr-FR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fr-FR" sz="700" b="0" i="0" spc="14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dreams, our challenge</a:t>
            </a:r>
            <a:endParaRPr lang="fr-FR" sz="1200" b="0" i="0" spc="140" noProof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0840" y="3674861"/>
            <a:ext cx="4629747" cy="580921"/>
          </a:xfrm>
        </p:spPr>
        <p:txBody>
          <a:bodyPr rtlCol="0"/>
          <a:lstStyle/>
          <a:p>
            <a:pPr lvl="0">
              <a:defRPr/>
            </a:pPr>
            <a:r>
              <a:rPr lang="fr-FR" b="1" dirty="0"/>
              <a:t>Cahier des Charges </a:t>
            </a:r>
            <a:endParaRPr lang="fr-FR" sz="1400" b="1" dirty="0">
              <a:latin typeface="Calibri" panose="020F0502020204030204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0840" y="2796961"/>
            <a:ext cx="7041159" cy="877900"/>
          </a:xfrm>
        </p:spPr>
        <p:txBody>
          <a:bodyPr tIns="216000" rtlCol="0"/>
          <a:lstStyle/>
          <a:p>
            <a:pPr algn="ctr"/>
            <a:r>
              <a:rPr lang="fr-FR" sz="2800" dirty="0">
                <a:solidFill>
                  <a:srgbClr val="C00000"/>
                </a:solidFill>
                <a:latin typeface="Lucida Sans Typewriter" panose="020B0509030504030204" pitchFamily="49" charset="0"/>
              </a:rPr>
              <a:t>Solution Logicielle Lean Six Sigma</a:t>
            </a:r>
            <a:endParaRPr lang="fr-MA" sz="2800" dirty="0">
              <a:solidFill>
                <a:srgbClr val="C00000"/>
              </a:solidFill>
              <a:latin typeface="Lucida Sans Typewriter" panose="020B05090305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568251"/>
            <a:ext cx="6061076" cy="432000"/>
          </a:xfrm>
        </p:spPr>
        <p:txBody>
          <a:bodyPr rtlCol="0"/>
          <a:lstStyle/>
          <a:p>
            <a:pPr rtl="0"/>
            <a:r>
              <a:rPr lang="fr-FR" dirty="0"/>
              <a:t>Sommaire</a:t>
            </a:r>
          </a:p>
        </p:txBody>
      </p:sp>
      <p:sp>
        <p:nvSpPr>
          <p:cNvPr id="12" name="Rectangle 11" descr="Bloc d’accentuation gauche">
            <a:extLst>
              <a:ext uri="{FF2B5EF4-FFF2-40B4-BE49-F238E27FC236}">
                <a16:creationId xmlns:a16="http://schemas.microsoft.com/office/drawing/2014/main" id="{7F65E93D-09FF-42EE-B9DD-750638966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000" y="1011834"/>
            <a:ext cx="1731337" cy="809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2</a:t>
            </a:fld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99937A2-8F45-4EC5-914A-D1E3277B97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279AD9-D0A4-4F23-8213-4DC0E2F9220A}"/>
              </a:ext>
            </a:extLst>
          </p:cNvPr>
          <p:cNvSpPr/>
          <p:nvPr/>
        </p:nvSpPr>
        <p:spPr>
          <a:xfrm>
            <a:off x="5232476" y="1511639"/>
            <a:ext cx="3089399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Présentation du Projet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E8F7550-8628-4491-B688-A5E2DA961ACB}"/>
              </a:ext>
            </a:extLst>
          </p:cNvPr>
          <p:cNvSpPr/>
          <p:nvPr/>
        </p:nvSpPr>
        <p:spPr>
          <a:xfrm>
            <a:off x="5232475" y="2178466"/>
            <a:ext cx="3089399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Spécifications Fonctionnelles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3E3722-D4FA-4C40-AD87-DE895EC85544}"/>
              </a:ext>
            </a:extLst>
          </p:cNvPr>
          <p:cNvSpPr/>
          <p:nvPr/>
        </p:nvSpPr>
        <p:spPr>
          <a:xfrm>
            <a:off x="5232475" y="2845293"/>
            <a:ext cx="3089398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Spécifications Techniques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1B6315-A285-49E2-AD7C-36CFC2978092}"/>
              </a:ext>
            </a:extLst>
          </p:cNvPr>
          <p:cNvSpPr/>
          <p:nvPr/>
        </p:nvSpPr>
        <p:spPr>
          <a:xfrm>
            <a:off x="5232475" y="3512120"/>
            <a:ext cx="3089398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Contraintes et Exigences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1578CD-1596-4AD7-B692-A7B13CD9FE5A}"/>
              </a:ext>
            </a:extLst>
          </p:cNvPr>
          <p:cNvSpPr/>
          <p:nvPr/>
        </p:nvSpPr>
        <p:spPr>
          <a:xfrm>
            <a:off x="5232475" y="4191235"/>
            <a:ext cx="3089397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Livrables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21AF4A-6D04-4BFF-9503-7466C75083E6}"/>
              </a:ext>
            </a:extLst>
          </p:cNvPr>
          <p:cNvSpPr/>
          <p:nvPr/>
        </p:nvSpPr>
        <p:spPr>
          <a:xfrm>
            <a:off x="5232475" y="4866568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Planning et Budget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8411149E-340E-443B-9A64-209F00F41EE2}"/>
              </a:ext>
            </a:extLst>
          </p:cNvPr>
          <p:cNvSpPr/>
          <p:nvPr/>
        </p:nvSpPr>
        <p:spPr>
          <a:xfrm rot="3586131">
            <a:off x="-2517493" y="-158956"/>
            <a:ext cx="7269086" cy="7686429"/>
          </a:xfrm>
          <a:prstGeom prst="arc">
            <a:avLst>
              <a:gd name="adj1" fmla="val 16200000"/>
              <a:gd name="adj2" fmla="val 19898012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A01819D-42B8-49D4-B6AA-B237201E69A3}"/>
              </a:ext>
            </a:extLst>
          </p:cNvPr>
          <p:cNvSpPr txBox="1"/>
          <p:nvPr/>
        </p:nvSpPr>
        <p:spPr>
          <a:xfrm>
            <a:off x="724189" y="3106072"/>
            <a:ext cx="4074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latin typeface="Lucida Sans Typewriter" panose="020B0509030504030204" pitchFamily="49" charset="0"/>
              </a:rPr>
              <a:t>Lean Six Sigma</a:t>
            </a:r>
            <a:endParaRPr lang="fr-MA" sz="3200" b="1" dirty="0">
              <a:solidFill>
                <a:srgbClr val="C00000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FF96B8-7E73-485B-85D6-5C610E81BF40}"/>
              </a:ext>
            </a:extLst>
          </p:cNvPr>
          <p:cNvSpPr/>
          <p:nvPr/>
        </p:nvSpPr>
        <p:spPr>
          <a:xfrm>
            <a:off x="5232475" y="5541902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b="1" dirty="0"/>
              <a:t>Indicateurs de Succès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24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3554622" cy="432000"/>
          </a:xfrm>
        </p:spPr>
        <p:txBody>
          <a:bodyPr rtlCol="0"/>
          <a:lstStyle/>
          <a:p>
            <a:pPr rtl="0"/>
            <a:r>
              <a:rPr lang="fr-FR" sz="2800" dirty="0"/>
              <a:t>1. Présentation du projet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3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5"/>
            <a:ext cx="3460295" cy="683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E382E9D-4F96-4E60-9D41-08CE6476D0F7}"/>
              </a:ext>
            </a:extLst>
          </p:cNvPr>
          <p:cNvSpPr/>
          <p:nvPr/>
        </p:nvSpPr>
        <p:spPr>
          <a:xfrm>
            <a:off x="4430515" y="1292546"/>
            <a:ext cx="6096000" cy="45631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1.1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Contexte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Développement d'une solution logicielle intégrée pour la gestion des projets Lean Six Sigma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Besoin de digitaliser les outils et méthodologies LSS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Nécessité d'un suivi centralisé des initiatives d'amélioration continue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1.2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Objectifs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Fournir une plateforme unique pour la gestion des projets LSS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Faciliter l'application des méthodologies Lean et Six Sigma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Améliorer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la collaboration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équipes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Standardiser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pratiques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Mesurer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l'impact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d'amélioration</a:t>
            </a:r>
            <a:endParaRPr lang="fr-M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Six Sigma">
            <a:extLst>
              <a:ext uri="{FF2B5EF4-FFF2-40B4-BE49-F238E27FC236}">
                <a16:creationId xmlns:a16="http://schemas.microsoft.com/office/drawing/2014/main" id="{6286EAF3-BC03-4D3D-8BF1-1FFB13308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10" y="2071396"/>
            <a:ext cx="3952717" cy="27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0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4231366" cy="432000"/>
          </a:xfrm>
        </p:spPr>
        <p:txBody>
          <a:bodyPr rtlCol="0"/>
          <a:lstStyle/>
          <a:p>
            <a:pPr rtl="0"/>
            <a:r>
              <a:rPr lang="fr-FR" sz="2800" dirty="0"/>
              <a:t>2. Spécifications fonctionnelles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4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09" y="809505"/>
            <a:ext cx="4231365" cy="68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689004F-0B57-4150-9BA4-DF6B3FA51A06}"/>
              </a:ext>
            </a:extLst>
          </p:cNvPr>
          <p:cNvSpPr/>
          <p:nvPr/>
        </p:nvSpPr>
        <p:spPr>
          <a:xfrm>
            <a:off x="719775" y="1078995"/>
            <a:ext cx="4086399" cy="5430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2.1 Module Lean</a:t>
            </a:r>
            <a:endParaRPr lang="fr-MA" sz="1600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2.1.1 Value Stream Mapping</a:t>
            </a:r>
            <a:endParaRPr lang="fr-MA" sz="11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Création de VSM actuels et futurs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Bibliothèque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symboles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standardisés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automatique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métriques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Export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différents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formats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2.1.2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Outils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Lean</a:t>
            </a:r>
            <a:endParaRPr lang="fr-MA" sz="11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5S Digital Workspace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Kanban Board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Cartographie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processus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 Takt Time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Diagramme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Spaghetti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Tableau A3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gaspillages</a:t>
            </a:r>
            <a:endParaRPr lang="fr-M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655692-F364-4098-8575-57CDE6CA599D}"/>
              </a:ext>
            </a:extLst>
          </p:cNvPr>
          <p:cNvSpPr/>
          <p:nvPr/>
        </p:nvSpPr>
        <p:spPr>
          <a:xfrm>
            <a:off x="4806174" y="1060745"/>
            <a:ext cx="3769114" cy="5335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2.2 Module Six Sigma</a:t>
            </a:r>
            <a:endParaRPr lang="fr-MA" sz="1400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2.2.1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Statistique</a:t>
            </a:r>
            <a:endParaRPr lang="fr-MA" sz="11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d'hypothèses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Analyses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régression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Études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capabilité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Cartes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contrôle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Tests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normalité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ANOVA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2.2.2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Outils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Six Sigma</a:t>
            </a:r>
            <a:endParaRPr lang="fr-MA" sz="11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MSA (Measurement System Analysis)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 (Design of Experiments)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FMEA (Failure Mode and Effects Analysis)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Calculs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sigma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multi-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Études R&amp;R</a:t>
            </a:r>
            <a:endParaRPr lang="fr-MA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D0DF57-9A70-468F-99E7-49C9599E1B53}"/>
              </a:ext>
            </a:extLst>
          </p:cNvPr>
          <p:cNvSpPr/>
          <p:nvPr/>
        </p:nvSpPr>
        <p:spPr>
          <a:xfrm>
            <a:off x="8665317" y="1078995"/>
            <a:ext cx="3526683" cy="4739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2.3 Gestion de Projet</a:t>
            </a:r>
            <a:endParaRPr lang="fr-MA" sz="1400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Suivi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DMAIC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Gestion du portfolio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Tableaux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bord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progression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Gestion des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ressources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Planning et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calendrier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Gestion des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jalons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2.4 Reporting et Analytics</a:t>
            </a:r>
            <a:endParaRPr lang="fr-MA" sz="1400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KPIs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personnalisables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Rapports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automatisés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Tableaux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bord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interactifs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Export de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données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financières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Suivi</a:t>
            </a:r>
            <a:r>
              <a:rPr lang="en-US" sz="1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bénéfices</a:t>
            </a:r>
            <a:endParaRPr lang="fr-MA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9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3763014" cy="432000"/>
          </a:xfrm>
        </p:spPr>
        <p:txBody>
          <a:bodyPr rtlCol="0"/>
          <a:lstStyle/>
          <a:p>
            <a:pPr rtl="0"/>
            <a:r>
              <a:rPr lang="fr-FR" sz="2800" dirty="0"/>
              <a:t>3. Spécifications techniques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5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5"/>
            <a:ext cx="3763014" cy="68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A5E51D4-C97A-4CA6-9994-B52331B05178}"/>
              </a:ext>
            </a:extLst>
          </p:cNvPr>
          <p:cNvSpPr/>
          <p:nvPr/>
        </p:nvSpPr>
        <p:spPr>
          <a:xfrm>
            <a:off x="4293219" y="1126881"/>
            <a:ext cx="4177990" cy="536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3.1 Architecture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Application web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moderne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Architecture cloud-native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Base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données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distribuée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Microservices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API RESTful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Conteneurisation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3.2 Interface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Utilisateur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Design responsive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Interface intuitive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Personnalisation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possible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sombre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clair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Accessibilité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WCAG 2.1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Multi-langue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B91940-5A0F-4E11-B5DA-F0407A38F1D2}"/>
              </a:ext>
            </a:extLst>
          </p:cNvPr>
          <p:cNvSpPr/>
          <p:nvPr/>
        </p:nvSpPr>
        <p:spPr>
          <a:xfrm>
            <a:off x="7854175" y="1138640"/>
            <a:ext cx="3999571" cy="516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3.3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Sécurité</a:t>
            </a:r>
            <a:endParaRPr lang="fr-MA" sz="1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Authentification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SSO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Gestion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rôles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et permissions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Chiffrement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données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Audit trail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Backup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automatique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Conformité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RGPD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3.4 </a:t>
            </a:r>
            <a:r>
              <a:rPr lang="en-US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Intégration</a:t>
            </a:r>
            <a:endParaRPr lang="fr-MA" sz="1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API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documentée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Connecteurs standards (SAP, Oracle, etc.)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Import/Export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données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Intégration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BI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Webhooks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Integration continue (CI/CD)</a:t>
            </a:r>
            <a:endParaRPr lang="fr-MA" sz="1600" dirty="0"/>
          </a:p>
        </p:txBody>
      </p:sp>
      <p:pic>
        <p:nvPicPr>
          <p:cNvPr id="3074" name="Picture 2" descr="Specification Images – Browse 54,717 Stock Photos, Vectors, and Video |  Adobe Stock">
            <a:extLst>
              <a:ext uri="{FF2B5EF4-FFF2-40B4-BE49-F238E27FC236}">
                <a16:creationId xmlns:a16="http://schemas.microsoft.com/office/drawing/2014/main" id="{0C907224-75E9-4A0F-B415-62A60ED7E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226" y="2037885"/>
            <a:ext cx="2514339" cy="251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59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3763014" cy="432000"/>
          </a:xfrm>
        </p:spPr>
        <p:txBody>
          <a:bodyPr rtlCol="0"/>
          <a:lstStyle/>
          <a:p>
            <a:pPr rtl="0"/>
            <a:r>
              <a:rPr lang="fr-FR" sz="2800" dirty="0"/>
              <a:t>4. Contraintes et exigences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6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5"/>
            <a:ext cx="3763014" cy="68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78C2185-3C64-40D6-BEFB-1E435A89FC68}"/>
              </a:ext>
            </a:extLst>
          </p:cNvPr>
          <p:cNvSpPr/>
          <p:nvPr/>
        </p:nvSpPr>
        <p:spPr>
          <a:xfrm>
            <a:off x="841249" y="3562309"/>
            <a:ext cx="3230136" cy="2469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4.1 Performances</a:t>
            </a:r>
            <a:endParaRPr lang="fr-MA" sz="12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Temps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réponse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&lt; 2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secondes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Disponibilité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99.9%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Support 1000+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utilisateurs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simultanés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Scalabilité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automatique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Sauvegarde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temps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réel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836F2-539E-48BE-9586-1E5B4211EE40}"/>
              </a:ext>
            </a:extLst>
          </p:cNvPr>
          <p:cNvSpPr/>
          <p:nvPr/>
        </p:nvSpPr>
        <p:spPr>
          <a:xfrm>
            <a:off x="4645079" y="3563669"/>
            <a:ext cx="3048000" cy="2173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4.2 </a:t>
            </a:r>
            <a:r>
              <a:rPr lang="en-US" sz="16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Conformité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ISO 9001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RGPD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Standards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industriels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Normes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sécurité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Traçabilité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complète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303B90-5BAE-4C4D-8D1B-42EBDDD1BC2C}"/>
              </a:ext>
            </a:extLst>
          </p:cNvPr>
          <p:cNvSpPr/>
          <p:nvPr/>
        </p:nvSpPr>
        <p:spPr>
          <a:xfrm>
            <a:off x="8266773" y="3577181"/>
            <a:ext cx="3048000" cy="2173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4.3 Support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Support technique 24/7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Base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connaissances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Formation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utilisateurs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Documentation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complète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Maintenance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évolutive</a:t>
            </a:r>
            <a:endParaRPr lang="fr-MA" sz="1600" dirty="0"/>
          </a:p>
        </p:txBody>
      </p:sp>
      <p:pic>
        <p:nvPicPr>
          <p:cNvPr id="4098" name="Picture 2" descr="Les exigences - autoconstruction">
            <a:extLst>
              <a:ext uri="{FF2B5EF4-FFF2-40B4-BE49-F238E27FC236}">
                <a16:creationId xmlns:a16="http://schemas.microsoft.com/office/drawing/2014/main" id="{119D2C20-7AC6-4C86-A86B-51E69DAA3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98" y="130074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72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3763014" cy="432000"/>
          </a:xfrm>
        </p:spPr>
        <p:txBody>
          <a:bodyPr rtlCol="0"/>
          <a:lstStyle/>
          <a:p>
            <a:pPr rtl="0"/>
            <a:r>
              <a:rPr lang="fr-FR" sz="2800" dirty="0"/>
              <a:t>5. Livrables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7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5"/>
            <a:ext cx="1655434" cy="68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168EAF5-F45D-4888-AD2A-FBE07EDDA87A}"/>
              </a:ext>
            </a:extLst>
          </p:cNvPr>
          <p:cNvSpPr/>
          <p:nvPr/>
        </p:nvSpPr>
        <p:spPr>
          <a:xfrm>
            <a:off x="5326738" y="877900"/>
            <a:ext cx="3694426" cy="476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5.1 Solution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Application web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déployée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Applications mobiles (iOS/Android)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Documentation technique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API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documentée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Scripts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déploiement</a:t>
            </a:r>
            <a:endParaRPr lang="en-US" sz="1600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5.2 Documentation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Manuel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utilisateur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Guide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d'administration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Documentation technique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Guide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déploiement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Supports de formation</a:t>
            </a:r>
            <a:endParaRPr lang="fr-M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Quels sont les livrables ? - Accueil professionnel de l'informatique, pour  les chefs de projets">
            <a:extLst>
              <a:ext uri="{FF2B5EF4-FFF2-40B4-BE49-F238E27FC236}">
                <a16:creationId xmlns:a16="http://schemas.microsoft.com/office/drawing/2014/main" id="{9B94FDD3-5C66-469D-B55B-80C3D169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04" y="2248711"/>
            <a:ext cx="3694426" cy="236057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8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10" y="316932"/>
            <a:ext cx="4476692" cy="432000"/>
          </a:xfrm>
        </p:spPr>
        <p:txBody>
          <a:bodyPr rtlCol="0"/>
          <a:lstStyle/>
          <a:p>
            <a:pPr rtl="0"/>
            <a:r>
              <a:rPr lang="fr-FR" sz="2800" dirty="0"/>
              <a:t>6. Planning et gestion du budget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8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09" y="809505"/>
            <a:ext cx="4387483" cy="68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B897F3D-7150-448D-BFE3-053A3CF21B6B}"/>
              </a:ext>
            </a:extLst>
          </p:cNvPr>
          <p:cNvSpPr/>
          <p:nvPr/>
        </p:nvSpPr>
        <p:spPr>
          <a:xfrm>
            <a:off x="6207857" y="843702"/>
            <a:ext cx="3359889" cy="5134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6.1 Phases du Projet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Analysis &amp; Design (2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Développement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Core (6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Développement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Modules (4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Tests &amp; QA (2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Déploiement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(1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Formation (1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mois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6.2 Maintenance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Mises à jour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trimestrielles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Support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continu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Évolutions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fonctionnelles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Corrections bugs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Optimisations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performances</a:t>
            </a:r>
            <a:endParaRPr lang="fr-M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Le planning : l'outil indispensable pour la gestion de ton temps [+ planner  offert] - SérénEtudes">
            <a:extLst>
              <a:ext uri="{FF2B5EF4-FFF2-40B4-BE49-F238E27FC236}">
                <a16:creationId xmlns:a16="http://schemas.microsoft.com/office/drawing/2014/main" id="{23D043F0-F3C9-4E2C-B5AB-55FCD414F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09" y="1843920"/>
            <a:ext cx="4871185" cy="317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15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339721"/>
            <a:ext cx="3699952" cy="432000"/>
          </a:xfrm>
        </p:spPr>
        <p:txBody>
          <a:bodyPr rtlCol="0"/>
          <a:lstStyle/>
          <a:p>
            <a:pPr rtl="0"/>
            <a:r>
              <a:rPr lang="fr-FR" dirty="0"/>
              <a:t>7. Indicateurs de succès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60000" y="6371351"/>
            <a:ext cx="432000" cy="432000"/>
          </a:xfrm>
        </p:spPr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9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000" y="847288"/>
            <a:ext cx="3699952" cy="111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B8830FA-5F0C-4C71-A792-E81DD716FED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1533FEF-CE29-4934-A6B0-A8117C1B9F3C}"/>
              </a:ext>
            </a:extLst>
          </p:cNvPr>
          <p:cNvSpPr/>
          <p:nvPr/>
        </p:nvSpPr>
        <p:spPr>
          <a:xfrm>
            <a:off x="5852705" y="959006"/>
            <a:ext cx="3442009" cy="4737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7.1 KPIs Techniques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Temps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réponse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Disponibilité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Taux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d'erreurs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Satisfaction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utilisateurs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Adoption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plateforme</a:t>
            </a:r>
            <a:endParaRPr lang="en-US" sz="1600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7.2 KPIs Métier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Nombre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gérés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Économies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générées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Temps cycle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réduit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Qualité</a:t>
            </a: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améliorée</a:t>
            </a:r>
            <a:endParaRPr lang="fr-MA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ROI </a:t>
            </a:r>
            <a:r>
              <a:rPr lang="en-US" sz="16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endParaRPr lang="fr-M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Indicateurs de Performance | 5 clés dans une entreprises ✓">
            <a:extLst>
              <a:ext uri="{FF2B5EF4-FFF2-40B4-BE49-F238E27FC236}">
                <a16:creationId xmlns:a16="http://schemas.microsoft.com/office/drawing/2014/main" id="{EBEA5CC1-EEDC-46FB-9261-96CB3BD2C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20" y="2013560"/>
            <a:ext cx="4056789" cy="283088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765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Rouge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838_TF16411250.potx" id="{C47F33A4-2C66-428E-B1F4-6919DFF55AE7}" vid="{0C76DC9B-55F5-4846-BECF-7B5783C0B8F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64A4C9D-F801-4923-BC6D-E0006F512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2218FC-8412-44B9-9E82-D51F1F531141}">
  <ds:schemaRefs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professionnelle percutante</Template>
  <TotalTime>0</TotalTime>
  <Words>535</Words>
  <Application>Microsoft Office PowerPoint</Application>
  <PresentationFormat>Grand écran</PresentationFormat>
  <Paragraphs>176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Book Antiqua</vt:lpstr>
      <vt:lpstr>Calibri</vt:lpstr>
      <vt:lpstr>Candara</vt:lpstr>
      <vt:lpstr>Corbel</vt:lpstr>
      <vt:lpstr>Lucida Sans Typewriter</vt:lpstr>
      <vt:lpstr>Symbol</vt:lpstr>
      <vt:lpstr>Times New Roman</vt:lpstr>
      <vt:lpstr>Thème Office</vt:lpstr>
      <vt:lpstr>Solution Logicielle Lean Six Sigma</vt:lpstr>
      <vt:lpstr>Sommaire</vt:lpstr>
      <vt:lpstr>1. Présentation du projet</vt:lpstr>
      <vt:lpstr>2. Spécifications fonctionnelles </vt:lpstr>
      <vt:lpstr>3. Spécifications techniques</vt:lpstr>
      <vt:lpstr>4. Contraintes et exigences</vt:lpstr>
      <vt:lpstr>5. Livrables</vt:lpstr>
      <vt:lpstr>6. Planning et gestion du budget</vt:lpstr>
      <vt:lpstr>7. Indicateurs de succès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2025-01-10T10:42:54Z</dcterms:created>
  <dcterms:modified xsi:type="dcterms:W3CDTF">2025-01-18T11:45:04Z</dcterms:modified>
</cp:coreProperties>
</file>