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3" r:id="rId2"/>
    <p:sldId id="304" r:id="rId3"/>
    <p:sldId id="301" r:id="rId4"/>
    <p:sldId id="302" r:id="rId5"/>
    <p:sldId id="284" r:id="rId6"/>
    <p:sldId id="300" r:id="rId7"/>
    <p:sldId id="297" r:id="rId8"/>
    <p:sldId id="294" r:id="rId9"/>
    <p:sldId id="29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D77D9-3BD8-430D-BCEC-A8586BA119B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fr-FR"/>
        </a:p>
      </dgm:t>
    </dgm:pt>
    <dgm:pt modelId="{7C5765FE-DE63-4A96-985F-AF4C382CA57D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Modernisation des services aux citoyens</a:t>
          </a:r>
        </a:p>
      </dgm:t>
    </dgm:pt>
    <dgm:pt modelId="{C4EE2148-470C-4D4D-A1EB-E12D088A496B}" type="parTrans" cxnId="{04150209-A68A-4B76-9224-202948F6B6B1}">
      <dgm:prSet/>
      <dgm:spPr/>
      <dgm:t>
        <a:bodyPr/>
        <a:lstStyle/>
        <a:p>
          <a:endParaRPr lang="fr-FR"/>
        </a:p>
      </dgm:t>
    </dgm:pt>
    <dgm:pt modelId="{66F2EFEB-AAD4-4718-B09C-6F4CD79575F6}" type="sibTrans" cxnId="{04150209-A68A-4B76-9224-202948F6B6B1}">
      <dgm:prSet/>
      <dgm:spPr/>
      <dgm:t>
        <a:bodyPr/>
        <a:lstStyle/>
        <a:p>
          <a:endParaRPr lang="fr-FR"/>
        </a:p>
      </dgm:t>
    </dgm:pt>
    <dgm:pt modelId="{52F1D1BC-87BB-49F8-B7E5-E82787690820}">
      <dgm:prSet/>
      <dgm:spPr/>
      <dgm:t>
        <a:bodyPr/>
        <a:lstStyle/>
        <a:p>
          <a:r>
            <a:rPr lang="fr-FR">
              <a:solidFill>
                <a:schemeClr val="tx1"/>
              </a:solidFill>
            </a:rPr>
            <a:t>Optimisation des processus administratifs</a:t>
          </a:r>
        </a:p>
      </dgm:t>
    </dgm:pt>
    <dgm:pt modelId="{A757510A-BC59-402F-8BDF-6A448F2D6DED}" type="parTrans" cxnId="{BA585A05-F21A-4E00-813C-B3A36CE594A0}">
      <dgm:prSet/>
      <dgm:spPr/>
      <dgm:t>
        <a:bodyPr/>
        <a:lstStyle/>
        <a:p>
          <a:endParaRPr lang="fr-FR"/>
        </a:p>
      </dgm:t>
    </dgm:pt>
    <dgm:pt modelId="{11582694-AA62-412F-9B2F-13ECE38F1360}" type="sibTrans" cxnId="{BA585A05-F21A-4E00-813C-B3A36CE594A0}">
      <dgm:prSet/>
      <dgm:spPr/>
      <dgm:t>
        <a:bodyPr/>
        <a:lstStyle/>
        <a:p>
          <a:endParaRPr lang="fr-FR"/>
        </a:p>
      </dgm:t>
    </dgm:pt>
    <dgm:pt modelId="{83417C2F-3470-45BC-9A33-A48D5B552ED1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Conformité avec la réglementation nationale</a:t>
          </a:r>
        </a:p>
      </dgm:t>
    </dgm:pt>
    <dgm:pt modelId="{6838658C-24BF-4864-A988-5EC7598B1AB0}" type="parTrans" cxnId="{0732F632-B72E-4217-A020-558AEB7CAFC6}">
      <dgm:prSet/>
      <dgm:spPr/>
      <dgm:t>
        <a:bodyPr/>
        <a:lstStyle/>
        <a:p>
          <a:endParaRPr lang="fr-FR"/>
        </a:p>
      </dgm:t>
    </dgm:pt>
    <dgm:pt modelId="{DF1B3DE7-D6BA-4B6D-888E-78FA4EF89862}" type="sibTrans" cxnId="{0732F632-B72E-4217-A020-558AEB7CAFC6}">
      <dgm:prSet/>
      <dgm:spPr/>
      <dgm:t>
        <a:bodyPr/>
        <a:lstStyle/>
        <a:p>
          <a:endParaRPr lang="fr-FR"/>
        </a:p>
      </dgm:t>
    </dgm:pt>
    <dgm:pt modelId="{4FF0AAE0-10CE-43D2-AB88-34ABD3EE6A39}">
      <dgm:prSet/>
      <dgm:spPr/>
      <dgm:t>
        <a:bodyPr/>
        <a:lstStyle/>
        <a:p>
          <a:r>
            <a:rPr lang="fr-FR">
              <a:solidFill>
                <a:schemeClr val="tx1"/>
              </a:solidFill>
            </a:rPr>
            <a:t>Sécurisation des données sensibles</a:t>
          </a:r>
        </a:p>
      </dgm:t>
    </dgm:pt>
    <dgm:pt modelId="{5B49C87D-ACCC-419B-BEAC-BF41D43640B4}" type="parTrans" cxnId="{F8368687-B974-4B7F-AB05-AFCB4A99CC91}">
      <dgm:prSet/>
      <dgm:spPr/>
      <dgm:t>
        <a:bodyPr/>
        <a:lstStyle/>
        <a:p>
          <a:endParaRPr lang="fr-FR"/>
        </a:p>
      </dgm:t>
    </dgm:pt>
    <dgm:pt modelId="{1DF75042-F8A3-4986-A232-744A718E9ECA}" type="sibTrans" cxnId="{F8368687-B974-4B7F-AB05-AFCB4A99CC91}">
      <dgm:prSet/>
      <dgm:spPr/>
      <dgm:t>
        <a:bodyPr/>
        <a:lstStyle/>
        <a:p>
          <a:endParaRPr lang="fr-FR"/>
        </a:p>
      </dgm:t>
    </dgm:pt>
    <dgm:pt modelId="{DE69B085-F4C0-47AF-88A0-861718BAF1D3}">
      <dgm:prSet/>
      <dgm:spPr/>
      <dgm:t>
        <a:bodyPr/>
        <a:lstStyle/>
        <a:p>
          <a:r>
            <a:rPr lang="fr-FR">
              <a:solidFill>
                <a:schemeClr val="tx1"/>
              </a:solidFill>
            </a:rPr>
            <a:t>Inclusion numérique</a:t>
          </a:r>
        </a:p>
      </dgm:t>
    </dgm:pt>
    <dgm:pt modelId="{37145B97-2AE9-43C5-A139-992A4B712725}" type="parTrans" cxnId="{7D7C35C2-14BD-4AC5-8ADC-DA16EB1C8A2A}">
      <dgm:prSet/>
      <dgm:spPr/>
      <dgm:t>
        <a:bodyPr/>
        <a:lstStyle/>
        <a:p>
          <a:endParaRPr lang="fr-FR"/>
        </a:p>
      </dgm:t>
    </dgm:pt>
    <dgm:pt modelId="{DB4B3C9E-96EA-4632-84D3-220B29AB13B9}" type="sibTrans" cxnId="{7D7C35C2-14BD-4AC5-8ADC-DA16EB1C8A2A}">
      <dgm:prSet/>
      <dgm:spPr/>
      <dgm:t>
        <a:bodyPr/>
        <a:lstStyle/>
        <a:p>
          <a:endParaRPr lang="fr-FR"/>
        </a:p>
      </dgm:t>
    </dgm:pt>
    <dgm:pt modelId="{B36C16BB-4A3A-4AE2-BA3B-C7489CA49B82}" type="pres">
      <dgm:prSet presAssocID="{F27D77D9-3BD8-430D-BCEC-A8586BA119B5}" presName="linear" presStyleCnt="0">
        <dgm:presLayoutVars>
          <dgm:animLvl val="lvl"/>
          <dgm:resizeHandles val="exact"/>
        </dgm:presLayoutVars>
      </dgm:prSet>
      <dgm:spPr/>
    </dgm:pt>
    <dgm:pt modelId="{2E30D3B1-A141-4AE9-925E-0662377960B1}" type="pres">
      <dgm:prSet presAssocID="{7C5765FE-DE63-4A96-985F-AF4C382CA57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A957E71-250A-45AA-8DB0-4C10B85FD612}" type="pres">
      <dgm:prSet presAssocID="{66F2EFEB-AAD4-4718-B09C-6F4CD79575F6}" presName="spacer" presStyleCnt="0"/>
      <dgm:spPr/>
    </dgm:pt>
    <dgm:pt modelId="{E7E8E90C-7FEC-4664-AC1E-941A64E5AB11}" type="pres">
      <dgm:prSet presAssocID="{52F1D1BC-87BB-49F8-B7E5-E8278769082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3F3249D-30BC-402F-BAE6-7B14DE047F0B}" type="pres">
      <dgm:prSet presAssocID="{11582694-AA62-412F-9B2F-13ECE38F1360}" presName="spacer" presStyleCnt="0"/>
      <dgm:spPr/>
    </dgm:pt>
    <dgm:pt modelId="{2F695C69-BFC2-40DD-AA57-68DDDD0A25A3}" type="pres">
      <dgm:prSet presAssocID="{83417C2F-3470-45BC-9A33-A48D5B552ED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A264E6E-A125-4A95-96A4-24B4DCA9ECCE}" type="pres">
      <dgm:prSet presAssocID="{DF1B3DE7-D6BA-4B6D-888E-78FA4EF89862}" presName="spacer" presStyleCnt="0"/>
      <dgm:spPr/>
    </dgm:pt>
    <dgm:pt modelId="{9B19257D-FCA1-4F7F-A27F-287036BE2D75}" type="pres">
      <dgm:prSet presAssocID="{4FF0AAE0-10CE-43D2-AB88-34ABD3EE6A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DB5E6F2-5D3D-4E30-B6E5-43D9F964F0C1}" type="pres">
      <dgm:prSet presAssocID="{1DF75042-F8A3-4986-A232-744A718E9ECA}" presName="spacer" presStyleCnt="0"/>
      <dgm:spPr/>
    </dgm:pt>
    <dgm:pt modelId="{E1D82362-497F-410A-B73E-EF0436252685}" type="pres">
      <dgm:prSet presAssocID="{DE69B085-F4C0-47AF-88A0-861718BAF1D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A585A05-F21A-4E00-813C-B3A36CE594A0}" srcId="{F27D77D9-3BD8-430D-BCEC-A8586BA119B5}" destId="{52F1D1BC-87BB-49F8-B7E5-E82787690820}" srcOrd="1" destOrd="0" parTransId="{A757510A-BC59-402F-8BDF-6A448F2D6DED}" sibTransId="{11582694-AA62-412F-9B2F-13ECE38F1360}"/>
    <dgm:cxn modelId="{04150209-A68A-4B76-9224-202948F6B6B1}" srcId="{F27D77D9-3BD8-430D-BCEC-A8586BA119B5}" destId="{7C5765FE-DE63-4A96-985F-AF4C382CA57D}" srcOrd="0" destOrd="0" parTransId="{C4EE2148-470C-4D4D-A1EB-E12D088A496B}" sibTransId="{66F2EFEB-AAD4-4718-B09C-6F4CD79575F6}"/>
    <dgm:cxn modelId="{2712B40F-F660-47E6-BF04-2A5AE52D314B}" type="presOf" srcId="{4FF0AAE0-10CE-43D2-AB88-34ABD3EE6A39}" destId="{9B19257D-FCA1-4F7F-A27F-287036BE2D75}" srcOrd="0" destOrd="0" presId="urn:microsoft.com/office/officeart/2005/8/layout/vList2"/>
    <dgm:cxn modelId="{0732F632-B72E-4217-A020-558AEB7CAFC6}" srcId="{F27D77D9-3BD8-430D-BCEC-A8586BA119B5}" destId="{83417C2F-3470-45BC-9A33-A48D5B552ED1}" srcOrd="2" destOrd="0" parTransId="{6838658C-24BF-4864-A988-5EC7598B1AB0}" sibTransId="{DF1B3DE7-D6BA-4B6D-888E-78FA4EF89862}"/>
    <dgm:cxn modelId="{9CFB5C63-C3EA-4B86-9B69-18C30BD10A98}" type="presOf" srcId="{DE69B085-F4C0-47AF-88A0-861718BAF1D3}" destId="{E1D82362-497F-410A-B73E-EF0436252685}" srcOrd="0" destOrd="0" presId="urn:microsoft.com/office/officeart/2005/8/layout/vList2"/>
    <dgm:cxn modelId="{6FDB5D4B-07C7-41A3-B1D9-B72EDC9CE468}" type="presOf" srcId="{52F1D1BC-87BB-49F8-B7E5-E82787690820}" destId="{E7E8E90C-7FEC-4664-AC1E-941A64E5AB11}" srcOrd="0" destOrd="0" presId="urn:microsoft.com/office/officeart/2005/8/layout/vList2"/>
    <dgm:cxn modelId="{197C617D-85D3-4D87-B0DA-C862F8AB1892}" type="presOf" srcId="{F27D77D9-3BD8-430D-BCEC-A8586BA119B5}" destId="{B36C16BB-4A3A-4AE2-BA3B-C7489CA49B82}" srcOrd="0" destOrd="0" presId="urn:microsoft.com/office/officeart/2005/8/layout/vList2"/>
    <dgm:cxn modelId="{F8368687-B974-4B7F-AB05-AFCB4A99CC91}" srcId="{F27D77D9-3BD8-430D-BCEC-A8586BA119B5}" destId="{4FF0AAE0-10CE-43D2-AB88-34ABD3EE6A39}" srcOrd="3" destOrd="0" parTransId="{5B49C87D-ACCC-419B-BEAC-BF41D43640B4}" sibTransId="{1DF75042-F8A3-4986-A232-744A718E9ECA}"/>
    <dgm:cxn modelId="{185EFA93-70D1-4D48-AB7B-155B73A4000F}" type="presOf" srcId="{83417C2F-3470-45BC-9A33-A48D5B552ED1}" destId="{2F695C69-BFC2-40DD-AA57-68DDDD0A25A3}" srcOrd="0" destOrd="0" presId="urn:microsoft.com/office/officeart/2005/8/layout/vList2"/>
    <dgm:cxn modelId="{38D086B1-A796-4350-913D-673ED7DD009D}" type="presOf" srcId="{7C5765FE-DE63-4A96-985F-AF4C382CA57D}" destId="{2E30D3B1-A141-4AE9-925E-0662377960B1}" srcOrd="0" destOrd="0" presId="urn:microsoft.com/office/officeart/2005/8/layout/vList2"/>
    <dgm:cxn modelId="{7D7C35C2-14BD-4AC5-8ADC-DA16EB1C8A2A}" srcId="{F27D77D9-3BD8-430D-BCEC-A8586BA119B5}" destId="{DE69B085-F4C0-47AF-88A0-861718BAF1D3}" srcOrd="4" destOrd="0" parTransId="{37145B97-2AE9-43C5-A139-992A4B712725}" sibTransId="{DB4B3C9E-96EA-4632-84D3-220B29AB13B9}"/>
    <dgm:cxn modelId="{DFB6E1E7-88F3-40D5-AB67-8397AFFA14B9}" type="presParOf" srcId="{B36C16BB-4A3A-4AE2-BA3B-C7489CA49B82}" destId="{2E30D3B1-A141-4AE9-925E-0662377960B1}" srcOrd="0" destOrd="0" presId="urn:microsoft.com/office/officeart/2005/8/layout/vList2"/>
    <dgm:cxn modelId="{C36A7767-AF26-4A78-80F9-91D42ADFA22E}" type="presParOf" srcId="{B36C16BB-4A3A-4AE2-BA3B-C7489CA49B82}" destId="{CA957E71-250A-45AA-8DB0-4C10B85FD612}" srcOrd="1" destOrd="0" presId="urn:microsoft.com/office/officeart/2005/8/layout/vList2"/>
    <dgm:cxn modelId="{6FC592F6-E85A-4C64-9167-302C6020BE5A}" type="presParOf" srcId="{B36C16BB-4A3A-4AE2-BA3B-C7489CA49B82}" destId="{E7E8E90C-7FEC-4664-AC1E-941A64E5AB11}" srcOrd="2" destOrd="0" presId="urn:microsoft.com/office/officeart/2005/8/layout/vList2"/>
    <dgm:cxn modelId="{FC879934-22E2-44A1-B800-27DD03F514CD}" type="presParOf" srcId="{B36C16BB-4A3A-4AE2-BA3B-C7489CA49B82}" destId="{33F3249D-30BC-402F-BAE6-7B14DE047F0B}" srcOrd="3" destOrd="0" presId="urn:microsoft.com/office/officeart/2005/8/layout/vList2"/>
    <dgm:cxn modelId="{2C502E9E-DEC8-4BE0-97E0-9A18DA77E28A}" type="presParOf" srcId="{B36C16BB-4A3A-4AE2-BA3B-C7489CA49B82}" destId="{2F695C69-BFC2-40DD-AA57-68DDDD0A25A3}" srcOrd="4" destOrd="0" presId="urn:microsoft.com/office/officeart/2005/8/layout/vList2"/>
    <dgm:cxn modelId="{9A9487AF-C25A-4CFE-B156-FE7619703F2A}" type="presParOf" srcId="{B36C16BB-4A3A-4AE2-BA3B-C7489CA49B82}" destId="{DA264E6E-A125-4A95-96A4-24B4DCA9ECCE}" srcOrd="5" destOrd="0" presId="urn:microsoft.com/office/officeart/2005/8/layout/vList2"/>
    <dgm:cxn modelId="{3D4EF297-2644-4F16-92A8-2179A65EC509}" type="presParOf" srcId="{B36C16BB-4A3A-4AE2-BA3B-C7489CA49B82}" destId="{9B19257D-FCA1-4F7F-A27F-287036BE2D75}" srcOrd="6" destOrd="0" presId="urn:microsoft.com/office/officeart/2005/8/layout/vList2"/>
    <dgm:cxn modelId="{87B55FC6-1DA9-486C-9ED9-273F124266A0}" type="presParOf" srcId="{B36C16BB-4A3A-4AE2-BA3B-C7489CA49B82}" destId="{2DB5E6F2-5D3D-4E30-B6E5-43D9F964F0C1}" srcOrd="7" destOrd="0" presId="urn:microsoft.com/office/officeart/2005/8/layout/vList2"/>
    <dgm:cxn modelId="{B9806BCA-5B4B-423D-BC15-68A67EB19EA7}" type="presParOf" srcId="{B36C16BB-4A3A-4AE2-BA3B-C7489CA49B82}" destId="{E1D82362-497F-410A-B73E-EF043625268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0D3B1-A141-4AE9-925E-0662377960B1}">
      <dsp:nvSpPr>
        <dsp:cNvPr id="0" name=""/>
        <dsp:cNvSpPr/>
      </dsp:nvSpPr>
      <dsp:spPr>
        <a:xfrm>
          <a:off x="0" y="29735"/>
          <a:ext cx="5219697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chemeClr val="tx1"/>
              </a:solidFill>
            </a:rPr>
            <a:t>Modernisation des services aux citoyens</a:t>
          </a:r>
        </a:p>
      </dsp:txBody>
      <dsp:txXfrm>
        <a:off x="24588" y="54323"/>
        <a:ext cx="5170521" cy="454509"/>
      </dsp:txXfrm>
    </dsp:sp>
    <dsp:sp modelId="{E7E8E90C-7FEC-4664-AC1E-941A64E5AB11}">
      <dsp:nvSpPr>
        <dsp:cNvPr id="0" name=""/>
        <dsp:cNvSpPr/>
      </dsp:nvSpPr>
      <dsp:spPr>
        <a:xfrm>
          <a:off x="0" y="593900"/>
          <a:ext cx="5219697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solidFill>
                <a:schemeClr val="tx1"/>
              </a:solidFill>
            </a:rPr>
            <a:t>Optimisation des processus administratifs</a:t>
          </a:r>
        </a:p>
      </dsp:txBody>
      <dsp:txXfrm>
        <a:off x="24588" y="618488"/>
        <a:ext cx="5170521" cy="454509"/>
      </dsp:txXfrm>
    </dsp:sp>
    <dsp:sp modelId="{2F695C69-BFC2-40DD-AA57-68DDDD0A25A3}">
      <dsp:nvSpPr>
        <dsp:cNvPr id="0" name=""/>
        <dsp:cNvSpPr/>
      </dsp:nvSpPr>
      <dsp:spPr>
        <a:xfrm>
          <a:off x="0" y="1158065"/>
          <a:ext cx="5219697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chemeClr val="tx1"/>
              </a:solidFill>
            </a:rPr>
            <a:t>Conformité avec la réglementation nationale</a:t>
          </a:r>
        </a:p>
      </dsp:txBody>
      <dsp:txXfrm>
        <a:off x="24588" y="1182653"/>
        <a:ext cx="5170521" cy="454509"/>
      </dsp:txXfrm>
    </dsp:sp>
    <dsp:sp modelId="{9B19257D-FCA1-4F7F-A27F-287036BE2D75}">
      <dsp:nvSpPr>
        <dsp:cNvPr id="0" name=""/>
        <dsp:cNvSpPr/>
      </dsp:nvSpPr>
      <dsp:spPr>
        <a:xfrm>
          <a:off x="0" y="1722230"/>
          <a:ext cx="5219697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solidFill>
                <a:schemeClr val="tx1"/>
              </a:solidFill>
            </a:rPr>
            <a:t>Sécurisation des données sensibles</a:t>
          </a:r>
        </a:p>
      </dsp:txBody>
      <dsp:txXfrm>
        <a:off x="24588" y="1746818"/>
        <a:ext cx="5170521" cy="454509"/>
      </dsp:txXfrm>
    </dsp:sp>
    <dsp:sp modelId="{E1D82362-497F-410A-B73E-EF0436252685}">
      <dsp:nvSpPr>
        <dsp:cNvPr id="0" name=""/>
        <dsp:cNvSpPr/>
      </dsp:nvSpPr>
      <dsp:spPr>
        <a:xfrm>
          <a:off x="0" y="2286395"/>
          <a:ext cx="5219697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solidFill>
                <a:schemeClr val="tx1"/>
              </a:solidFill>
            </a:rPr>
            <a:t>Inclusion numérique</a:t>
          </a:r>
        </a:p>
      </dsp:txBody>
      <dsp:txXfrm>
        <a:off x="24588" y="2310983"/>
        <a:ext cx="5170521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1F169-8F4C-4062-8A66-759C7D0DF73F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36C57-EF0D-40F7-AB7A-9CA1F4B00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7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2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9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0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47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71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2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00200-9FCE-4520-B413-F227EC795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BE2709-0D5A-4E2B-B38B-223D042C0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241343-4DF0-4370-8798-13C59E567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5CD4-AF80-47B1-A2C6-8DF7E8FA4E5D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2B6623-5EE1-4F4C-9979-33CEC319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6E00E-2935-44F1-8C56-60838D0D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2363-22D2-4997-A2C4-6C537A789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62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D4002-320C-4558-B1B5-C05AD70F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E3CE7C-277E-44DB-985B-CC5D9B383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B96433-1EDC-482B-B853-C1D03BF1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5CD4-AF80-47B1-A2C6-8DF7E8FA4E5D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BF28B1-0632-418A-A281-11C53749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0F427B-5CE4-4990-94F7-C7D385BA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2363-22D2-4997-A2C4-6C537A789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97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AA17E1-2B58-4CE7-B750-E01932CCA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9693E7-370E-4F3E-9472-397F7CC2C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CA8EF5-0FCC-4617-B898-D5DBDC60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5CD4-AF80-47B1-A2C6-8DF7E8FA4E5D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75E52-4927-4115-A76C-7AC1BADA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17DFFF-9465-484A-919E-DBD6D3CB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2363-22D2-4997-A2C4-6C537A789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72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4166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1834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1293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séparation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0056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4767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53350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0184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360DC-4E4A-4A0E-BBCE-1A337D2F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8D1B85-AF98-4EFB-A001-A7A1F2985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3121D5-28CC-4AF8-9B71-00A2FD41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5CD4-AF80-47B1-A2C6-8DF7E8FA4E5D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84A2C-C1BB-4A39-812C-80E98304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4D2A37-CB69-4BD3-B0BD-E356B5E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2363-22D2-4997-A2C4-6C537A789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74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FCBB0-0CE8-4D70-ABEC-CD864F85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D17C80-5801-4958-A713-F8E45F45C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13A66-1889-4356-8D0C-CEB60720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5CD4-AF80-47B1-A2C6-8DF7E8FA4E5D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72E101-902B-482E-B75C-421208DC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3BC64-7E6B-4D61-A686-6C44C6F5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2363-22D2-4997-A2C4-6C537A789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58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3916B-B219-4C63-B52F-830BB0C7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05A244-19E5-45D9-A580-FAF9D5272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3932DA-8F20-484E-BFE0-7D087CDA3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5B4B0F-CB63-48B6-8C31-45686674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5CD4-AF80-47B1-A2C6-8DF7E8FA4E5D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1E88BC-E8E4-46CB-8CA9-8F214615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50A585-B6C8-450D-A277-CEFA8E29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2363-22D2-4997-A2C4-6C537A789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37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C0080-2360-4C8A-B14F-C70184D7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D94096-0D90-4707-B20C-265120B93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C39CC6-F9B7-4B68-92AE-D6337FF1E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081444-13E8-4223-9BCB-4B891B0F2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61F4CB-8C81-4BFE-B067-9B7653F47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91C25C-F4C3-4739-AAF4-EB449614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5CD4-AF80-47B1-A2C6-8DF7E8FA4E5D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5CDF74-E502-4E88-A208-423076F3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621778-23AE-4A8C-91D0-3E9CBCD8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2363-22D2-4997-A2C4-6C537A789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9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15665-AAD0-4A0C-B259-0EDF9FF7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6B4932-C6E4-4F7E-AC25-0694BAE9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5CD4-AF80-47B1-A2C6-8DF7E8FA4E5D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EFD837-D6C7-47D4-90A8-7CC27C0B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D1276B-B0EC-48A1-934F-C9C8AF1B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2363-22D2-4997-A2C4-6C537A789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78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EE11C1-9314-4F49-B4F8-AD3922D7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5CD4-AF80-47B1-A2C6-8DF7E8FA4E5D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58B53B-28E7-445F-84E7-7CC17A81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6E86EB-614F-48C0-8CEF-AA744DA0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2363-22D2-4997-A2C4-6C537A789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14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A22C5-BCAB-441D-905E-FA931B02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1943DC-2BD3-4D0C-A568-A9273C828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8D2923-D017-4D49-8121-ACC4C4B15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A6EE57-81E9-4EA4-90A1-79B7D38A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5CD4-AF80-47B1-A2C6-8DF7E8FA4E5D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3CBB5B-49C4-412C-AFAB-ED9FF221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0E8089-B22A-4127-80CF-AF0BD948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2363-22D2-4997-A2C4-6C537A789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7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E2039-3D76-4DBD-BDAB-630F73BC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0C1A264-A87E-4582-933C-AAC6BA2F1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93C1D7-6850-4AA8-AEE4-0C1659030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CFDBEC-DFE2-4443-87F5-DFFE1F1E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5CD4-AF80-47B1-A2C6-8DF7E8FA4E5D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E9871E-D3E5-4C86-BAB2-4C947657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449F6A-9DD2-4A91-87AC-0B6E6FEB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2363-22D2-4997-A2C4-6C537A789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51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2D3079D-5738-49A2-A55D-C9AB6F9D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08611B-8A7C-4A91-9F6B-C0FAB8CFC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AAA031-6465-463F-98D2-75BEA23C8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5CD4-AF80-47B1-A2C6-8DF7E8FA4E5D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5BDC39-91DC-4DFF-94F7-3EE61792C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843AEE-F07C-4216-A7A0-2246DD3CC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B2363-22D2-4997-A2C4-6C537A789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61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Digitalisation de l'entreprise : quelles étapes pour y parvenir ?">
            <a:extLst>
              <a:ext uri="{FF2B5EF4-FFF2-40B4-BE49-F238E27FC236}">
                <a16:creationId xmlns:a16="http://schemas.microsoft.com/office/drawing/2014/main" id="{FF7D2AAD-318A-4B3E-9C3B-F00322EA657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5217"/>
          <a:stretch>
            <a:fillRect/>
          </a:stretch>
        </p:blipFill>
        <p:spPr bwMode="auto">
          <a:xfrm>
            <a:off x="0" y="205740"/>
            <a:ext cx="9780588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796961"/>
            <a:ext cx="8991600" cy="1010366"/>
          </a:xfrm>
        </p:spPr>
        <p:txBody>
          <a:bodyPr tIns="216000" rtlCol="0"/>
          <a:lstStyle/>
          <a:p>
            <a:r>
              <a:rPr lang="fr-FR" sz="66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MarocDigital Pro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807327"/>
            <a:ext cx="6580188" cy="683991"/>
          </a:xfrm>
        </p:spPr>
        <p:txBody>
          <a:bodyPr rtlCol="0"/>
          <a:lstStyle/>
          <a:p>
            <a:pPr lvl="0">
              <a:defRPr/>
            </a:pPr>
            <a:r>
              <a:rPr lang="fr-FR" sz="1600" b="1" dirty="0"/>
              <a:t>Solution intégrée pour la transformation numérique des établissements publics marocains </a:t>
            </a:r>
            <a:endParaRPr lang="fr-FR" sz="1600" b="1" dirty="0"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0A8047-F974-4DCE-A9EE-63A2632EF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8" name="Zone de texte 3">
            <a:extLst>
              <a:ext uri="{FF2B5EF4-FFF2-40B4-BE49-F238E27FC236}">
                <a16:creationId xmlns:a16="http://schemas.microsoft.com/office/drawing/2014/main" id="{F1A1ABEC-AE59-4214-99BB-7AA10C5F4FBE}"/>
              </a:ext>
            </a:extLst>
          </p:cNvPr>
          <p:cNvSpPr txBox="1"/>
          <p:nvPr/>
        </p:nvSpPr>
        <p:spPr>
          <a:xfrm>
            <a:off x="9880884" y="3807327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9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06107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12" name="Rectangle 11" descr="Bloc d’accentuation gauche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000" y="101183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279AD9-D0A4-4F23-8213-4DC0E2F9220A}"/>
              </a:ext>
            </a:extLst>
          </p:cNvPr>
          <p:cNvSpPr/>
          <p:nvPr/>
        </p:nvSpPr>
        <p:spPr>
          <a:xfrm>
            <a:off x="5232480" y="1639922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Votre besoin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F7550-8628-4491-B688-A5E2DA961ACB}"/>
              </a:ext>
            </a:extLst>
          </p:cNvPr>
          <p:cNvSpPr/>
          <p:nvPr/>
        </p:nvSpPr>
        <p:spPr>
          <a:xfrm>
            <a:off x="5232480" y="2364205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E3722-D4FA-4C40-AD87-DE895EC85544}"/>
              </a:ext>
            </a:extLst>
          </p:cNvPr>
          <p:cNvSpPr/>
          <p:nvPr/>
        </p:nvSpPr>
        <p:spPr>
          <a:xfrm>
            <a:off x="5232481" y="3106072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 &amp; Bénéfices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B6315-A285-49E2-AD7C-36CFC2978092}"/>
              </a:ext>
            </a:extLst>
          </p:cNvPr>
          <p:cNvSpPr/>
          <p:nvPr/>
        </p:nvSpPr>
        <p:spPr>
          <a:xfrm>
            <a:off x="5232481" y="3830355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offres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78CD-1596-4AD7-B692-A7B13CD9FE5A}"/>
              </a:ext>
            </a:extLst>
          </p:cNvPr>
          <p:cNvSpPr/>
          <p:nvPr/>
        </p:nvSpPr>
        <p:spPr>
          <a:xfrm>
            <a:off x="5232480" y="4554638"/>
            <a:ext cx="3089397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</a:t>
            </a: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engagement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1AF4A-6D04-4BFF-9503-7466C75083E6}"/>
              </a:ext>
            </a:extLst>
          </p:cNvPr>
          <p:cNvSpPr/>
          <p:nvPr/>
        </p:nvSpPr>
        <p:spPr>
          <a:xfrm>
            <a:off x="5232479" y="5278921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149E-340E-443B-9A64-209F00F41EE2}"/>
              </a:ext>
            </a:extLst>
          </p:cNvPr>
          <p:cNvSpPr/>
          <p:nvPr/>
        </p:nvSpPr>
        <p:spPr>
          <a:xfrm rot="3586131">
            <a:off x="-2517493" y="-158956"/>
            <a:ext cx="7269086" cy="7686429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A01819D-42B8-49D4-B6AA-B237201E69A3}"/>
              </a:ext>
            </a:extLst>
          </p:cNvPr>
          <p:cNvSpPr txBox="1"/>
          <p:nvPr/>
        </p:nvSpPr>
        <p:spPr>
          <a:xfrm>
            <a:off x="724189" y="3106072"/>
            <a:ext cx="411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MarocDigital Pro</a:t>
            </a:r>
            <a:endParaRPr lang="fr-MA" sz="32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9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Mains sur un téléphone portabl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-1"/>
            <a:ext cx="6096000" cy="6371351"/>
          </a:xfrm>
        </p:spPr>
      </p:pic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73862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895" y="3802899"/>
            <a:ext cx="5202316" cy="985000"/>
          </a:xfrm>
        </p:spPr>
        <p:txBody>
          <a:bodyPr rtlCol="0">
            <a:normAutofit fontScale="90000"/>
          </a:bodyPr>
          <a:lstStyle/>
          <a:p>
            <a:r>
              <a:rPr lang="fr-FR" sz="4800" dirty="0"/>
              <a:t>Votre besoin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884894" y="4787900"/>
            <a:ext cx="5202316" cy="846418"/>
          </a:xfrm>
        </p:spPr>
        <p:txBody>
          <a:bodyPr rtlCol="0"/>
          <a:lstStyle/>
          <a:p>
            <a:r>
              <a:rPr lang="fr-FR" sz="2400" dirty="0"/>
              <a:t>Les défis des </a:t>
            </a:r>
            <a:r>
              <a:rPr lang="fr-FR" sz="2400" kern="0" dirty="0">
                <a:ea typeface="Times New Roman" panose="02020603050405020304" pitchFamily="18" charset="0"/>
                <a:cs typeface="Calibri" panose="020F0502020204030204" pitchFamily="34" charset="0"/>
              </a:rPr>
              <a:t>établissements publics</a:t>
            </a:r>
            <a:endParaRPr lang="fr-FR" sz="2400" dirty="0"/>
          </a:p>
          <a:p>
            <a:pPr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A6F5F-A98B-474C-AFC8-E7B20FEA5616}"/>
              </a:ext>
            </a:extLst>
          </p:cNvPr>
          <p:cNvSpPr/>
          <p:nvPr/>
        </p:nvSpPr>
        <p:spPr>
          <a:xfrm>
            <a:off x="432000" y="2233354"/>
            <a:ext cx="5661919" cy="149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Dans le cadre de la stratégie "Maroc Digital 2025", les établissements publics font face à des défis majeurs :</a:t>
            </a:r>
          </a:p>
          <a:p>
            <a:pPr lvl="0"/>
            <a:endParaRPr lang="fr-MA" sz="20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50C9748-3092-47C6-AAA0-326C2CF2A5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-2"/>
            <a:ext cx="1170533" cy="877900"/>
          </a:xfrm>
          <a:prstGeom prst="rect">
            <a:avLst/>
          </a:prstGeom>
        </p:spPr>
      </p:pic>
      <p:graphicFrame>
        <p:nvGraphicFramePr>
          <p:cNvPr id="11" name="Espace réservé du contenu 3">
            <a:extLst>
              <a:ext uri="{FF2B5EF4-FFF2-40B4-BE49-F238E27FC236}">
                <a16:creationId xmlns:a16="http://schemas.microsoft.com/office/drawing/2014/main" id="{3C3B98E7-A7A1-4F50-BFE5-64AFE85A7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165997"/>
              </p:ext>
            </p:extLst>
          </p:nvPr>
        </p:nvGraphicFramePr>
        <p:xfrm>
          <a:off x="549091" y="3185674"/>
          <a:ext cx="5219698" cy="281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3571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olution digitale pour hôtels et résidences">
            <a:extLst>
              <a:ext uri="{FF2B5EF4-FFF2-40B4-BE49-F238E27FC236}">
                <a16:creationId xmlns:a16="http://schemas.microsoft.com/office/drawing/2014/main" id="{5277F619-6B8A-4EC2-B116-4CD43DD39BA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6821"/>
          <a:stretch>
            <a:fillRect/>
          </a:stretch>
        </p:blipFill>
        <p:spPr bwMode="auto">
          <a:xfrm>
            <a:off x="2399508" y="713"/>
            <a:ext cx="9780587" cy="63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3014060"/>
            <a:ext cx="4903599" cy="1100566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5400" dirty="0"/>
              <a:t>Notre solution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fr-FR" sz="3200" dirty="0"/>
              <a:t>MarocDigital Pro</a:t>
            </a:r>
          </a:p>
          <a:p>
            <a:pPr lvl="0">
              <a:defRPr/>
            </a:pPr>
            <a:r>
              <a:rPr lang="fr-FR" sz="1200" b="1" dirty="0"/>
              <a:t>Solution intégrée pour la transformation numérique des établissements publics marocains </a:t>
            </a:r>
            <a:endParaRPr lang="fr-FR" sz="1200" b="1" dirty="0">
              <a:latin typeface="Calibri" panose="020F0502020204030204"/>
            </a:endParaRPr>
          </a:p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039870F-B97D-4CF3-9796-4AF40EE4EE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6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09" y="316932"/>
            <a:ext cx="3445861" cy="492572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Fonctionnalités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2512807" y="1276976"/>
            <a:ext cx="3015726" cy="496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en-US" sz="1400" b="1" noProof="1">
                <a:solidFill>
                  <a:srgbClr val="C00000"/>
                </a:solidFill>
              </a:rPr>
              <a:t>Fonctionnalité innovante</a:t>
            </a:r>
          </a:p>
          <a:p>
            <a:pPr>
              <a:lnSpc>
                <a:spcPct val="50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Services Citoyens Digitalisés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Portail citoyen multilingue (arabe, français, amazigh)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Paiements électroniques sécurisés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Suivi des demandes en temps réel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Services mobiles accessibles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Authentification forte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Administrative Intelligente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Dématérialisation des procédures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Workflow automatisé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Signature électronique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Archivage numérique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Tableaux de bord décisionnels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Infrastructure Sécurisée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Hébergement local conforme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Protection des données personnelles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Traçabilité complète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de continuité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Certification nationale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BC46243-7213-4131-90E3-ED53078B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653" y="3377993"/>
            <a:ext cx="1796191" cy="1198059"/>
          </a:xfrm>
          <a:prstGeom prst="rect">
            <a:avLst/>
          </a:prstGeom>
        </p:spPr>
      </p:pic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11B318F0-572A-4600-AE1B-26C878158B31}"/>
              </a:ext>
            </a:extLst>
          </p:cNvPr>
          <p:cNvSpPr txBox="1">
            <a:spLocks/>
          </p:cNvSpPr>
          <p:nvPr/>
        </p:nvSpPr>
        <p:spPr>
          <a:xfrm>
            <a:off x="5968037" y="253980"/>
            <a:ext cx="18054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Bénéfices</a:t>
            </a:r>
          </a:p>
        </p:txBody>
      </p:sp>
      <p:sp>
        <p:nvSpPr>
          <p:cNvPr id="31" name="Rectangle 11" descr="Bloc d’accentuation gauche">
            <a:extLst>
              <a:ext uri="{FF2B5EF4-FFF2-40B4-BE49-F238E27FC236}">
                <a16:creationId xmlns:a16="http://schemas.microsoft.com/office/drawing/2014/main" id="{96BA4471-005C-4F88-88AA-B1A48B7CE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8037" y="740542"/>
            <a:ext cx="1688026" cy="838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7D8BD05-5E4B-4F1D-8E21-980D59C00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798" y="3377993"/>
            <a:ext cx="1688026" cy="1114168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8469BD-E780-4EB0-A76F-4BF027594782}"/>
              </a:ext>
            </a:extLst>
          </p:cNvPr>
          <p:cNvSpPr txBox="1"/>
          <p:nvPr/>
        </p:nvSpPr>
        <p:spPr>
          <a:xfrm>
            <a:off x="8323787" y="1276976"/>
            <a:ext cx="3436212" cy="512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1">
                <a:solidFill>
                  <a:srgbClr val="C00000"/>
                </a:solidFill>
              </a:rPr>
              <a:t>Bénéfices concrets </a:t>
            </a:r>
          </a:p>
          <a:p>
            <a:endParaRPr lang="fr-FR" sz="1200" b="1" noProof="1">
              <a:solidFill>
                <a:schemeClr val="accent3"/>
              </a:solidFill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Amélioration du service public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Délais de traitement -60%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Satisfaction usagers +45%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Accessibilité 24/7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Transparence accrue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Inclusion numérique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Optimisation administrative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Productivité +40%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Coûts opérationnels -30%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Erreurs réduites de 90%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Traçabilité totale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Archivage sécurisé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Performance institutionnelle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Gouvernance améliorée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Prise de décision facilitée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Conformité garantie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Image modernisée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Économies budgétaires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400" noProof="1"/>
          </a:p>
          <a:p>
            <a:pPr lvl="0"/>
            <a:endParaRPr lang="en-US" sz="1400" noProof="1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4" y="347817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Nos offres</a:t>
            </a:r>
          </a:p>
        </p:txBody>
      </p:sp>
      <p:cxnSp>
        <p:nvCxnSpPr>
          <p:cNvPr id="11" name="Connecteur droit 10" descr="Séparateur de diapositiv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64624" y="2326341"/>
            <a:ext cx="31376" cy="244802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4691749" y="1439325"/>
            <a:ext cx="4385015" cy="507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Essential Public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Portail citoyen de base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GED simple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8/5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initiale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Hébergement sécurisé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Advanced Administration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Pack Essential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Workflow avancé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Applications mobiles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24/7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continue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Analytics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Enterprise Government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Solution sur mesure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 complète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Accompagnement dédié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SLA premium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Consulting stratégique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dirty="0"/>
          </a:p>
        </p:txBody>
      </p:sp>
      <p:pic>
        <p:nvPicPr>
          <p:cNvPr id="10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FC72798E-EBA7-40A1-BF64-700D7EB3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13" y="2611171"/>
            <a:ext cx="2318295" cy="18783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19722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/>
          </a:p>
        </p:txBody>
      </p:sp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id="{2B28F320-EE1C-423B-8B08-44D4777C21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4114" r="34114"/>
          <a:stretch>
            <a:fillRect/>
          </a:stretch>
        </p:blipFill>
        <p:spPr>
          <a:xfrm>
            <a:off x="0" y="271079"/>
            <a:ext cx="5836023" cy="60852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fr-FR" dirty="0"/>
              <a:t>Notre  Engagement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281AE4E-415C-4141-B6D3-3A15F90FAD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40B9230-500D-4672-B3D2-10F020015F13}"/>
              </a:ext>
            </a:extLst>
          </p:cNvPr>
          <p:cNvSpPr txBox="1"/>
          <p:nvPr/>
        </p:nvSpPr>
        <p:spPr>
          <a:xfrm>
            <a:off x="5970494" y="3196063"/>
            <a:ext cx="6221506" cy="759060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Expertise locale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Équipe marocaine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Connaissance du secteur public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en arabe/français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Présence nationale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Partenariats locaux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Accompagnement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   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Étude préalable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de transformation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des agents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continu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Transfert de compétences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Conformité et certifications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Loi 09-08 (Protection des données)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Directives de l'ADD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Normes de sécurité nationales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ISO 27001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Hébergement national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89CB96-7EE3-4371-A994-A5B4DAA84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52" y="1748251"/>
            <a:ext cx="5654586" cy="21043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92530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Références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 dirty="0"/>
          </a:p>
        </p:txBody>
      </p:sp>
      <p:sp>
        <p:nvSpPr>
          <p:cNvPr id="10" name="Rectangle 11" descr="Bloc d’accentuation gauche">
            <a:extLst>
              <a:ext uri="{FF2B5EF4-FFF2-40B4-BE49-F238E27FC236}">
                <a16:creationId xmlns:a16="http://schemas.microsoft.com/office/drawing/2014/main" id="{B7153608-27E2-48A1-BB8A-50CFDC1D5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E33644C-B66D-458E-850B-061627485D88}"/>
              </a:ext>
            </a:extLst>
          </p:cNvPr>
          <p:cNvSpPr txBox="1">
            <a:spLocks/>
          </p:cNvSpPr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Il nous font confiance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6A4E7F-145B-4B76-B2E5-4E48C984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519" y="3852642"/>
            <a:ext cx="5119481" cy="20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1834E2-879A-49B7-A10C-8CA5B88A2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71" y="3865563"/>
            <a:ext cx="4949939" cy="11961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AB9808-288C-4CF5-AB75-B215593FA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397" y="1851572"/>
            <a:ext cx="4747753" cy="18476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2002" y="2810125"/>
            <a:ext cx="3277346" cy="571996"/>
          </a:xfrm>
        </p:spPr>
        <p:txBody>
          <a:bodyPr tIns="108000" rtlCol="0"/>
          <a:lstStyle/>
          <a:p>
            <a:pPr algn="ctr" rtl="0">
              <a:lnSpc>
                <a:spcPct val="70000"/>
              </a:lnSpc>
            </a:pPr>
            <a:r>
              <a:rPr lang="fr-FR" sz="4000" dirty="0"/>
              <a:t>Contact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32003" y="3419743"/>
            <a:ext cx="3277346" cy="316800"/>
          </a:xfrm>
        </p:spPr>
        <p:txBody>
          <a:bodyPr rtlCol="0">
            <a:normAutofit fontScale="62500" lnSpcReduction="20000"/>
          </a:bodyPr>
          <a:lstStyle/>
          <a:p>
            <a:pPr algn="ctr"/>
            <a:r>
              <a:rPr lang="fr-MA" dirty="0"/>
              <a:t>+</a:t>
            </a:r>
            <a:r>
              <a:rPr lang="fr-MA" b="1" dirty="0">
                <a:cs typeface="Calibri"/>
              </a:rPr>
              <a:t>212 660 737405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32002" y="3725913"/>
            <a:ext cx="3277347" cy="316800"/>
          </a:xfrm>
        </p:spPr>
        <p:txBody>
          <a:bodyPr rtlCol="0">
            <a:normAutofit fontScale="62500" lnSpcReduction="20000"/>
          </a:bodyPr>
          <a:lstStyle/>
          <a:p>
            <a:pPr marL="33020" lvl="0" algn="ctr">
              <a:defRPr/>
            </a:pPr>
            <a:r>
              <a:rPr lang="fr-MA" b="1" dirty="0">
                <a:cs typeface="Calibri"/>
              </a:rPr>
              <a:t>contact@ramaqs.com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2002" y="4032083"/>
            <a:ext cx="3277348" cy="316800"/>
          </a:xfrm>
        </p:spPr>
        <p:txBody>
          <a:bodyPr rtlCol="0">
            <a:normAutofit fontScale="62500" lnSpcReduction="20000"/>
          </a:bodyPr>
          <a:lstStyle/>
          <a:p>
            <a:pPr marL="33020" lvl="0" algn="ctr">
              <a:defRPr/>
            </a:pPr>
            <a:r>
              <a:rPr lang="fr-MA" b="1" dirty="0">
                <a:cs typeface="Calibri"/>
              </a:rPr>
              <a:t>www.ramaqs.com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2AC947-227A-49D9-9BC7-137B15A2A951}"/>
              </a:ext>
            </a:extLst>
          </p:cNvPr>
          <p:cNvSpPr/>
          <p:nvPr/>
        </p:nvSpPr>
        <p:spPr>
          <a:xfrm>
            <a:off x="1860133" y="1053984"/>
            <a:ext cx="762004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cap="all" dirty="0">
              <a:solidFill>
                <a:srgbClr val="C00000"/>
              </a:solidFill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algn="ctr"/>
            <a:r>
              <a:rPr lang="fr-FR" sz="2800" b="1" i="1" dirty="0"/>
              <a:t>Transformez votre établissement public pour l'ère digitale.</a:t>
            </a:r>
          </a:p>
          <a:p>
            <a:pPr algn="ctr"/>
            <a:endParaRPr lang="fr-FR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2F851D-66FB-491C-84CB-81F7CA3A4FEF}"/>
              </a:ext>
            </a:extLst>
          </p:cNvPr>
          <p:cNvSpPr/>
          <p:nvPr/>
        </p:nvSpPr>
        <p:spPr>
          <a:xfrm>
            <a:off x="4032002" y="4404710"/>
            <a:ext cx="3277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200" i="1" dirty="0"/>
          </a:p>
          <a:p>
            <a:pPr algn="ctr"/>
            <a:r>
              <a:rPr lang="fr-FR" sz="1200" b="1" i="1" dirty="0"/>
              <a:t>Demandez une démonstration personnalisée et découvrez comment digitaliser votre établissement</a:t>
            </a:r>
          </a:p>
          <a:p>
            <a:pPr algn="ctr"/>
            <a:endParaRPr lang="fr-FR" sz="16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B7227EC-BCEA-45ED-978C-99560583C2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9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58C1BA"/>
      </a:accent1>
      <a:accent2>
        <a:srgbClr val="D3D3D3"/>
      </a:accent2>
      <a:accent3>
        <a:srgbClr val="EBEBEB"/>
      </a:accent3>
      <a:accent4>
        <a:srgbClr val="477575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370</Words>
  <Application>Microsoft Office PowerPoint</Application>
  <PresentationFormat>Grand écran</PresentationFormat>
  <Paragraphs>166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Algerian</vt:lpstr>
      <vt:lpstr>Arial</vt:lpstr>
      <vt:lpstr>Book Antiqua</vt:lpstr>
      <vt:lpstr>Calibri</vt:lpstr>
      <vt:lpstr>Calibri Light</vt:lpstr>
      <vt:lpstr>Lucida Sans Typewriter</vt:lpstr>
      <vt:lpstr>Symbol</vt:lpstr>
      <vt:lpstr>Times New Roman</vt:lpstr>
      <vt:lpstr>Trebuchet MS</vt:lpstr>
      <vt:lpstr>Thème Office</vt:lpstr>
      <vt:lpstr>MarocDigital Pro</vt:lpstr>
      <vt:lpstr>Sommaire</vt:lpstr>
      <vt:lpstr>Votre besoin </vt:lpstr>
      <vt:lpstr>Notre solution</vt:lpstr>
      <vt:lpstr>Fonctionnalités</vt:lpstr>
      <vt:lpstr>Nos offres</vt:lpstr>
      <vt:lpstr>Notre  Engagement </vt:lpstr>
      <vt:lpstr>Références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AkdiTech 360°</dc:title>
  <dc:creator>chorok elfoula</dc:creator>
  <cp:lastModifiedBy>chorok elfoula</cp:lastModifiedBy>
  <cp:revision>8</cp:revision>
  <dcterms:created xsi:type="dcterms:W3CDTF">2025-01-10T14:07:17Z</dcterms:created>
  <dcterms:modified xsi:type="dcterms:W3CDTF">2025-01-11T11:33:20Z</dcterms:modified>
</cp:coreProperties>
</file>