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3"/>
  </p:sldMasterIdLst>
  <p:notesMasterIdLst>
    <p:notesMasterId r:id="rId15"/>
  </p:notesMasterIdLst>
  <p:handoutMasterIdLst>
    <p:handoutMasterId r:id="rId16"/>
  </p:handoutMasterIdLst>
  <p:sldIdLst>
    <p:sldId id="298" r:id="rId4"/>
    <p:sldId id="299" r:id="rId5"/>
    <p:sldId id="283" r:id="rId6"/>
    <p:sldId id="301" r:id="rId7"/>
    <p:sldId id="284" r:id="rId8"/>
    <p:sldId id="300" r:id="rId9"/>
    <p:sldId id="302" r:id="rId10"/>
    <p:sldId id="303" r:id="rId11"/>
    <p:sldId id="297" r:id="rId12"/>
    <p:sldId id="294" r:id="rId13"/>
    <p:sldId id="296" r:id="rId14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3A13DF-EF9E-467F-3AF4-145E43065616}" v="624" dt="2025-01-16T11:47:12.080"/>
    <p1510:client id="{EB2BA47C-65A7-1AEC-5F77-519BAE4674B9}" v="1461" dt="2025-01-15T16:01:22.298"/>
  </p1510:revLst>
</p1510:revInfo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74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0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B651C5-239C-481D-B679-C1853F3D7869}" type="datetime1">
              <a:rPr lang="fr-FR" smtClean="0"/>
              <a:t>16/01/2025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3F468-A24C-40BA-9BA0-927B9D8CEF08}" type="datetime1">
              <a:rPr lang="fr-FR" smtClean="0"/>
              <a:t>16/01/2025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fr-FR" noProof="0" smtClean="0"/>
              <a:t>‹N°›</a:t>
            </a:fld>
            <a:endParaRPr lang="fr-FR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73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649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 ici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360000" rIns="252000" bIns="180000" rtlCol="0" anchor="t">
            <a:noAutofit/>
          </a:bodyPr>
          <a:lstStyle>
            <a:lvl1pPr algn="r">
              <a:defRPr lang="en-ZA" sz="4000" b="1" spc="-300" dirty="0"/>
            </a:lvl1pPr>
          </a:lstStyle>
          <a:p>
            <a:pPr lvl="0" algn="r" rtl="0"/>
            <a:r>
              <a:rPr lang="fr-FR" noProof="0" dirty="0"/>
              <a:t>Cliquez pour modifier le titre de la présentation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fr-FR" noProof="0"/>
              <a:t>Modifiez le style des sous-titres du masque</a:t>
            </a:r>
          </a:p>
        </p:txBody>
      </p:sp>
      <p:sp>
        <p:nvSpPr>
          <p:cNvPr id="13" name="Rectangle 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 7"/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324000" rIns="252000" bIns="180000" rtlCol="0" anchor="t">
            <a:noAutofit/>
          </a:bodyPr>
          <a:lstStyle>
            <a:lvl1pPr algn="r">
              <a:defRPr lang="en-ZA" sz="4800" b="1" spc="-300" dirty="0"/>
            </a:lvl1pPr>
          </a:lstStyle>
          <a:p>
            <a:pPr lvl="0" algn="r"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/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 dirty="0"/>
              <a:t>Modifiez le style des sous-titres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  <p:sp>
        <p:nvSpPr>
          <p:cNvPr id="13" name="Rectangle 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Text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36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Modifier le titre de la page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Rectangle 7"/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Image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modifier le titre de la page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Rectangle 7"/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e comparaison gauche 1"/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e comparaison gauche 2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Entrez votre légende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de votre atten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 ici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08000" tIns="108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000" b="1" spc="-300" dirty="0"/>
            </a:lvl1pPr>
          </a:lstStyle>
          <a:p>
            <a:pPr lvl="0" algn="r" rtl="0"/>
            <a:r>
              <a:rPr lang="fr-FR" noProof="0" dirty="0"/>
              <a:t>Merci de votre attention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Numéro de téléphone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Poignée E-mail ou Réseaux sociaux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Site web de l’entreprise</a:t>
            </a:r>
          </a:p>
        </p:txBody>
      </p:sp>
      <p:sp>
        <p:nvSpPr>
          <p:cNvPr id="15" name="Rectangle 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 7"/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Rectangle 27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Forme libre : Forme 30"/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4" name="Zone de texte 3"/>
          <p:cNvSpPr txBox="1"/>
          <p:nvPr userDrawn="1"/>
        </p:nvSpPr>
        <p:spPr>
          <a:xfrm>
            <a:off x="9869374" y="6380952"/>
            <a:ext cx="1801350" cy="35393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fr-FR" sz="1200" b="1" i="0" spc="-100" noProof="0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9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fr-FR" sz="700" b="0" i="0" spc="14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Rectangle 28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8" name="Connecteur droit 17"/>
          <p:cNvCxnSpPr/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svg"/><Relationship Id="rId10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rtificial intelligence Free Stock Photos, Images, and Pictures of  Artificial intelligence">
            <a:extLst>
              <a:ext uri="{FF2B5EF4-FFF2-40B4-BE49-F238E27FC236}">
                <a16:creationId xmlns:a16="http://schemas.microsoft.com/office/drawing/2014/main" id="{9FDD1ED1-875A-79DC-41CA-46CBC90DA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82" y="2979"/>
            <a:ext cx="8065993" cy="67399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8" name="Zone de texte 3"/>
          <p:cNvSpPr txBox="1"/>
          <p:nvPr/>
        </p:nvSpPr>
        <p:spPr>
          <a:xfrm>
            <a:off x="10166634" y="3873920"/>
            <a:ext cx="2019064" cy="356815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fr-FR" sz="1400" b="1" i="0" spc="-100" noProof="0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10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fr-FR" sz="800" b="0" i="0" spc="14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14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5947442" y="3874561"/>
            <a:ext cx="4214146" cy="577721"/>
          </a:xfrm>
        </p:spPr>
        <p:txBody>
          <a:bodyPr vert="horz" lIns="180000" tIns="180000" rIns="180000" bIns="180000" rtlCol="0" anchor="t">
            <a:noAutofit/>
          </a:bodyPr>
          <a:lstStyle/>
          <a:p>
            <a:pPr>
              <a:defRPr/>
            </a:pPr>
            <a:r>
              <a:rPr lang="fr-FR" b="1" dirty="0">
                <a:ea typeface="+mn-lt"/>
                <a:cs typeface="+mn-lt"/>
              </a:rPr>
              <a:t>L'excellence opérationnelle augmentée</a:t>
            </a:r>
            <a:endParaRPr lang="fr-FR" dirty="0">
              <a:ea typeface="+mn-lt"/>
              <a:cs typeface="+mn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5947441" y="2796961"/>
            <a:ext cx="6244559" cy="1077601"/>
          </a:xfrm>
        </p:spPr>
        <p:txBody>
          <a:bodyPr vert="horz" lIns="180000" tIns="216000" rIns="252000" bIns="180000" rtlCol="0" anchor="ctr">
            <a:noAutofit/>
          </a:bodyPr>
          <a:lstStyle/>
          <a:p>
            <a:r>
              <a:rPr lang="fr-FR" sz="8800">
                <a:solidFill>
                  <a:srgbClr val="C00000"/>
                </a:solidFill>
                <a:latin typeface="Lucida Sans Typewriter"/>
              </a:rPr>
              <a:t>QHSE.AI</a:t>
            </a:r>
            <a:endParaRPr lang="en-US" sz="8800">
              <a:solidFill>
                <a:srgbClr val="C00000"/>
              </a:solidFill>
              <a:latin typeface="Lucida Sans Typewri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4" descr="Texto, Carta&#10;&#10;Descripción generada automáticamen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52" y="1748251"/>
            <a:ext cx="5654586" cy="21043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925306" cy="432000"/>
          </a:xfrm>
        </p:spPr>
        <p:txBody>
          <a:bodyPr rtlCol="0"/>
          <a:lstStyle/>
          <a:p>
            <a:pPr rtl="0"/>
            <a:r>
              <a:rPr lang="fr-FR" dirty="0"/>
              <a:t>Références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t>10</a:t>
            </a:fld>
            <a:endParaRPr lang="fr-FR" dirty="0"/>
          </a:p>
        </p:txBody>
      </p:sp>
      <p:sp>
        <p:nvSpPr>
          <p:cNvPr id="10" name="Rectangle 11" descr="Bloc d’accentuation gauche"/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12" name="object 2"/>
          <p:cNvSpPr txBox="1"/>
          <p:nvPr/>
        </p:nvSpPr>
        <p:spPr>
          <a:xfrm>
            <a:off x="3650498" y="1094485"/>
            <a:ext cx="4599305" cy="319959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Trebuchet MS" panose="020B0603020202020204"/>
              </a:rPr>
              <a:t>Il nous font confiance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6519" y="3852642"/>
            <a:ext cx="5119481" cy="206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71" y="3865563"/>
            <a:ext cx="4949939" cy="119611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397" y="1851572"/>
            <a:ext cx="4747753" cy="184761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rte, Police&#10;&#10;Description générée automatiquement">
            <a:extLst>
              <a:ext uri="{FF2B5EF4-FFF2-40B4-BE49-F238E27FC236}">
                <a16:creationId xmlns:a16="http://schemas.microsoft.com/office/drawing/2014/main" id="{EBB0FAC5-335C-01B7-0AF5-EEC8A1BF2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82" y="-4482"/>
            <a:ext cx="8480611" cy="6620436"/>
          </a:xfrm>
          <a:prstGeom prst="rect">
            <a:avLst/>
          </a:prstGeom>
        </p:spPr>
      </p:pic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8479368" y="2814257"/>
            <a:ext cx="3712631" cy="571996"/>
          </a:xfrm>
        </p:spPr>
        <p:txBody>
          <a:bodyPr tIns="108000" rtlCol="0"/>
          <a:lstStyle/>
          <a:p>
            <a:pPr rtl="0">
              <a:lnSpc>
                <a:spcPct val="70000"/>
              </a:lnSpc>
            </a:pPr>
            <a:r>
              <a:rPr lang="fr-FR" sz="4000" dirty="0"/>
              <a:t>Contact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8479368" y="3389208"/>
            <a:ext cx="3495060" cy="439263"/>
          </a:xfrm>
        </p:spPr>
        <p:txBody>
          <a:bodyPr rtlCol="0"/>
          <a:lstStyle/>
          <a:p>
            <a:r>
              <a:rPr lang="en-US" dirty="0"/>
              <a:t>+</a:t>
            </a:r>
            <a:r>
              <a:rPr lang="en-US" b="1" dirty="0">
                <a:cs typeface="Calibri" panose="020F0502020204030204"/>
              </a:rPr>
              <a:t>212 660 737405</a:t>
            </a:r>
            <a:endParaRPr lang="fr-FR" dirty="0"/>
          </a:p>
        </p:txBody>
      </p:sp>
      <p:pic>
        <p:nvPicPr>
          <p:cNvPr id="10" name="Graphisme 9" descr="Smartphone" title="Icône - Numéro de téléphone du présentateur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73100" y="3478979"/>
            <a:ext cx="218900" cy="218900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8479366" y="3826615"/>
            <a:ext cx="3495061" cy="303193"/>
          </a:xfrm>
        </p:spPr>
        <p:txBody>
          <a:bodyPr rtlCol="0"/>
          <a:lstStyle/>
          <a:p>
            <a:pPr marL="33020" lvl="0">
              <a:defRPr/>
            </a:pPr>
            <a:r>
              <a:rPr lang="en-US" b="1" dirty="0">
                <a:cs typeface="Calibri" panose="020F0502020204030204"/>
              </a:rPr>
              <a:t>contact@ramaqs.com</a:t>
            </a:r>
          </a:p>
        </p:txBody>
      </p:sp>
      <p:pic>
        <p:nvPicPr>
          <p:cNvPr id="9" name="Graphisme 8" descr="Enveloppe" title="Icône - Adresse e-mail du présentateur"/>
          <p:cNvPicPr>
            <a:picLocks noChangeAspect="1"/>
          </p:cNvPicPr>
          <p:nvPr/>
        </p:nvPicPr>
        <p:blipFill>
          <a:blip r:embed="rId6" cstate="screen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73100" y="3828905"/>
            <a:ext cx="218900" cy="218900"/>
          </a:xfrm>
          <a:prstGeom prst="rect">
            <a:avLst/>
          </a:prstGeom>
        </p:spPr>
      </p:pic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8479366" y="4146370"/>
            <a:ext cx="3495062" cy="248765"/>
          </a:xfrm>
        </p:spPr>
        <p:txBody>
          <a:bodyPr rtlCol="0"/>
          <a:lstStyle/>
          <a:p>
            <a:pPr marL="33020" lvl="0">
              <a:defRPr/>
            </a:pPr>
            <a:r>
              <a:rPr lang="en-US" b="1" dirty="0">
                <a:cs typeface="Calibri" panose="020F0502020204030204"/>
              </a:rPr>
              <a:t>www.ramaqs.com</a:t>
            </a:r>
          </a:p>
        </p:txBody>
      </p:sp>
      <p:pic>
        <p:nvPicPr>
          <p:cNvPr id="11" name="Graphisme 10" descr="Lien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947214" y="4171660"/>
            <a:ext cx="244786" cy="244786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t>11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719079" y="955245"/>
            <a:ext cx="3433665" cy="123110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US" sz="2000" b="1" cap="all" dirty="0">
              <a:solidFill>
                <a:srgbClr val="C00000"/>
              </a:solidFill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algn="ctr"/>
            <a:r>
              <a:rPr lang="fr-FR" b="1" i="1" dirty="0">
                <a:latin typeface="Candara"/>
                <a:ea typeface="Calibri"/>
                <a:cs typeface="Calibri"/>
              </a:rPr>
              <a:t>Optimiser</a:t>
            </a:r>
            <a:r>
              <a:rPr lang="fr-FR" b="1" i="1" dirty="0">
                <a:ea typeface="Calibri"/>
                <a:cs typeface="Calibri"/>
              </a:rPr>
              <a:t> votre système de management</a:t>
            </a:r>
            <a:r>
              <a:rPr lang="fr-FR" b="1" i="1" dirty="0"/>
              <a:t> à l'ère digitale.</a:t>
            </a:r>
            <a:endParaRPr lang="fr-FR" dirty="0"/>
          </a:p>
          <a:p>
            <a:pPr algn="ctr"/>
            <a:endParaRPr lang="fr-FR" i="1" dirty="0"/>
          </a:p>
        </p:txBody>
      </p:sp>
      <p:sp>
        <p:nvSpPr>
          <p:cNvPr id="26" name="Rectangle 25"/>
          <p:cNvSpPr/>
          <p:nvPr/>
        </p:nvSpPr>
        <p:spPr>
          <a:xfrm>
            <a:off x="8579376" y="4966657"/>
            <a:ext cx="3501436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1600" i="1" dirty="0">
                <a:ea typeface="Calibri"/>
                <a:cs typeface="Calibri"/>
              </a:rPr>
              <a:t>Contactez nos experts pour une démonstration et découvrez comment </a:t>
            </a:r>
            <a:r>
              <a:rPr lang="fr-FR" sz="1600" b="1" i="1" dirty="0">
                <a:ea typeface="Calibri"/>
                <a:cs typeface="Calibri"/>
              </a:rPr>
              <a:t>QHSE.AI</a:t>
            </a:r>
            <a:r>
              <a:rPr lang="fr-FR" sz="1600" i="1" dirty="0">
                <a:ea typeface="Calibri"/>
                <a:cs typeface="Calibri"/>
              </a:rPr>
              <a:t> peut révolutionner votre approche du management QHSE</a:t>
            </a:r>
            <a:endParaRPr lang="fr-FR" sz="2000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7F95953-4501-054E-9B49-30DCEF3419F3}"/>
              </a:ext>
            </a:extLst>
          </p:cNvPr>
          <p:cNvSpPr txBox="1"/>
          <p:nvPr/>
        </p:nvSpPr>
        <p:spPr>
          <a:xfrm>
            <a:off x="1" y="4594411"/>
            <a:ext cx="8477247" cy="2000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 sz="20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r>
              <a:rPr lang="fr-FR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Laissez nous vous faire découvrir comment </a:t>
            </a: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QHSE.AI</a:t>
            </a:r>
            <a:r>
              <a:rPr lang="fr-FR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peut transformer votre </a:t>
            </a: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système de management </a:t>
            </a:r>
            <a:r>
              <a:rPr lang="fr-FR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:</a:t>
            </a:r>
            <a:endParaRPr lang="fr-FR" sz="200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Démonstration personnalisée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Test gratuit de 30 jours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Audit de vos besoins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Proposition sur mesure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6061076" cy="432000"/>
          </a:xfrm>
        </p:spPr>
        <p:txBody>
          <a:bodyPr rtlCol="0"/>
          <a:lstStyle/>
          <a:p>
            <a:pPr rtl="0"/>
            <a:r>
              <a:rPr lang="fr-FR" dirty="0"/>
              <a:t>Sommaire</a:t>
            </a:r>
          </a:p>
        </p:txBody>
      </p:sp>
      <p:sp>
        <p:nvSpPr>
          <p:cNvPr id="12" name="Rectangle 11" descr="Bloc d’accentuation gauche"/>
          <p:cNvSpPr/>
          <p:nvPr/>
        </p:nvSpPr>
        <p:spPr>
          <a:xfrm>
            <a:off x="432000" y="1011834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t>2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232480" y="1458493"/>
            <a:ext cx="3089399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Votre Besoin</a:t>
            </a:r>
            <a:endParaRPr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32480" y="1998324"/>
            <a:ext cx="3089399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solution</a:t>
            </a:r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232481" y="2576905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Fonctionnalités </a:t>
            </a: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Principales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32481" y="4305094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 offres </a:t>
            </a:r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232480" y="4885745"/>
            <a:ext cx="3089397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accompagnement</a:t>
            </a:r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232479" y="5411968"/>
            <a:ext cx="3089397" cy="41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Références</a:t>
            </a:r>
            <a:endParaRPr lang="fr-FR"/>
          </a:p>
        </p:txBody>
      </p:sp>
      <p:sp>
        <p:nvSpPr>
          <p:cNvPr id="29" name="Arc 28"/>
          <p:cNvSpPr/>
          <p:nvPr/>
        </p:nvSpPr>
        <p:spPr>
          <a:xfrm rot="3960000">
            <a:off x="-3738275" y="-910205"/>
            <a:ext cx="8962419" cy="8025097"/>
          </a:xfrm>
          <a:prstGeom prst="arc">
            <a:avLst>
              <a:gd name="adj1" fmla="val 16200000"/>
              <a:gd name="adj2" fmla="val 19898012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425712" y="3106072"/>
            <a:ext cx="337271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600" dirty="0">
                <a:solidFill>
                  <a:srgbClr val="C00000"/>
                </a:solidFill>
                <a:latin typeface="Lucida Sans Typewriter"/>
              </a:rPr>
              <a:t>QHSE.AI</a:t>
            </a:r>
            <a:endParaRPr lang="fr-FR" sz="3200" dirty="0">
              <a:solidFill>
                <a:srgbClr val="C00000"/>
              </a:solidFill>
              <a:latin typeface="Lucida Sans Typewriter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20CB0D-EADF-AEE2-479F-2D678FE1D36A}"/>
              </a:ext>
            </a:extLst>
          </p:cNvPr>
          <p:cNvSpPr/>
          <p:nvPr/>
        </p:nvSpPr>
        <p:spPr>
          <a:xfrm>
            <a:off x="5232480" y="3736615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Nos Modules 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0EE477-A8B6-E6D3-2720-C809A0161C42}"/>
              </a:ext>
            </a:extLst>
          </p:cNvPr>
          <p:cNvSpPr/>
          <p:nvPr/>
        </p:nvSpPr>
        <p:spPr>
          <a:xfrm>
            <a:off x="5232480" y="3148405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Bénéfices</a:t>
            </a: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 clés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’image 8" descr="Mains sur un téléphone portable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362095" y="-1"/>
            <a:ext cx="5829905" cy="6371351"/>
          </a:xfrm>
        </p:spPr>
      </p:pic>
      <p:sp>
        <p:nvSpPr>
          <p:cNvPr id="20" name="Rectangle 19" descr="Bloc d’accentuation"/>
          <p:cNvSpPr/>
          <p:nvPr/>
        </p:nvSpPr>
        <p:spPr>
          <a:xfrm>
            <a:off x="9384874" y="3615504"/>
            <a:ext cx="2544459" cy="187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8086" y="3802899"/>
            <a:ext cx="4781247" cy="985000"/>
          </a:xfrm>
        </p:spPr>
        <p:txBody>
          <a:bodyPr rtlCol="0"/>
          <a:lstStyle/>
          <a:p>
            <a:r>
              <a:rPr lang="fr-FR" sz="6000" dirty="0"/>
              <a:t>Votre Besoin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2"/>
          </p:nvPr>
        </p:nvSpPr>
        <p:spPr>
          <a:xfrm>
            <a:off x="6366697" y="4788790"/>
            <a:ext cx="5820371" cy="705999"/>
          </a:xfrm>
        </p:spPr>
        <p:txBody>
          <a:bodyPr vert="horz" lIns="180000" tIns="180000" rIns="180000" bIns="180000" rtlCol="0" anchor="t">
            <a:noAutofit/>
          </a:bodyPr>
          <a:lstStyle/>
          <a:p>
            <a:r>
              <a:rPr lang="fr-FR" sz="2000" b="1" dirty="0">
                <a:ea typeface="+mn-lt"/>
                <a:cs typeface="+mn-lt"/>
              </a:rPr>
              <a:t>Transformez votre système de management QHSE</a:t>
            </a:r>
            <a:endParaRPr lang="fr-FR" sz="2000">
              <a:ea typeface="+mn-lt"/>
              <a:cs typeface="+mn-lt"/>
            </a:endParaRPr>
          </a:p>
          <a:p>
            <a:endParaRPr lang="fr-FR" sz="1600"/>
          </a:p>
          <a:p>
            <a:pPr rtl="0"/>
            <a:endParaRPr lang="fr-FR" sz="1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t>3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6992" y="2110624"/>
            <a:ext cx="6097345" cy="215443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000" dirty="0">
                <a:ea typeface="+mn-lt"/>
                <a:cs typeface="+mn-lt"/>
              </a:rPr>
              <a:t>Dans un monde où l'excellence opérationnelle est cruciale, les entreprises font face à des défis majeurs :</a:t>
            </a:r>
            <a:endParaRPr lang="fr-FR" dirty="0">
              <a:ea typeface="+mn-lt"/>
              <a:cs typeface="+mn-lt"/>
            </a:endParaRPr>
          </a:p>
          <a:p>
            <a:endParaRPr lang="fr-FR" sz="2000" dirty="0">
              <a:ea typeface="+mn-lt"/>
              <a:cs typeface="+mn-lt"/>
            </a:endParaRPr>
          </a:p>
          <a:p>
            <a:pPr marL="342900" indent="-342900">
              <a:buFont typeface="Wingdings"/>
              <a:buChar char="Ø"/>
            </a:pPr>
            <a:r>
              <a:rPr lang="fr-FR" sz="2000" dirty="0">
                <a:ea typeface="+mn-lt"/>
                <a:cs typeface="+mn-lt"/>
              </a:rPr>
              <a:t> </a:t>
            </a:r>
            <a:r>
              <a:rPr lang="fr-FR" dirty="0">
                <a:ea typeface="+mn-lt"/>
                <a:cs typeface="+mn-lt"/>
              </a:rPr>
              <a:t>Complexité croissante des normes et certifications</a:t>
            </a:r>
          </a:p>
          <a:p>
            <a:pPr marL="342900" indent="-342900">
              <a:buFont typeface="Wingdings"/>
              <a:buChar char="Ø"/>
            </a:pPr>
            <a:r>
              <a:rPr lang="fr-FR" dirty="0">
                <a:ea typeface="+mn-lt"/>
                <a:cs typeface="+mn-lt"/>
              </a:rPr>
              <a:t> Besoin de pilotage en temps réel</a:t>
            </a:r>
          </a:p>
          <a:p>
            <a:pPr marL="342900" indent="-342900">
              <a:buFont typeface="Wingdings"/>
              <a:buChar char="Ø"/>
            </a:pPr>
            <a:r>
              <a:rPr lang="en-US" dirty="0">
                <a:ea typeface="+mn-lt"/>
                <a:cs typeface="+mn-lt"/>
              </a:rPr>
              <a:t> Exigences accrues des parties </a:t>
            </a:r>
            <a:r>
              <a:rPr lang="en-US" dirty="0" err="1">
                <a:ea typeface="+mn-lt"/>
                <a:cs typeface="+mn-lt"/>
              </a:rPr>
              <a:t>prenantes</a:t>
            </a:r>
            <a:endParaRPr lang="fr-FR" dirty="0">
              <a:ea typeface="+mn-lt"/>
              <a:cs typeface="+mn-lt"/>
            </a:endParaRPr>
          </a:p>
          <a:p>
            <a:pPr marL="342900" indent="-342900">
              <a:buFont typeface="Wingdings"/>
              <a:buChar char="Ø"/>
            </a:pPr>
            <a:r>
              <a:rPr lang="en-US" dirty="0">
                <a:ea typeface="+mn-lt"/>
                <a:cs typeface="+mn-lt"/>
              </a:rPr>
              <a:t> </a:t>
            </a:r>
            <a:r>
              <a:rPr lang="en-US" err="1">
                <a:ea typeface="+mn-lt"/>
                <a:cs typeface="+mn-lt"/>
              </a:rPr>
              <a:t>Nécessité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d'une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amélioration</a:t>
            </a:r>
            <a:r>
              <a:rPr lang="en-US" dirty="0">
                <a:ea typeface="+mn-lt"/>
                <a:cs typeface="+mn-lt"/>
              </a:rPr>
              <a:t> continue proactive</a:t>
            </a:r>
            <a:endParaRPr lang="en-US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-2"/>
            <a:ext cx="1170533" cy="877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Qhse : 81 images, photos de stock, objets 3D et images vectorielles |  Shutterstock">
            <a:extLst>
              <a:ext uri="{FF2B5EF4-FFF2-40B4-BE49-F238E27FC236}">
                <a16:creationId xmlns:a16="http://schemas.microsoft.com/office/drawing/2014/main" id="{9EA1E0B7-5C50-32DF-7D0C-9847F4FA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495" r="26" b="9178"/>
          <a:stretch/>
        </p:blipFill>
        <p:spPr>
          <a:xfrm>
            <a:off x="5978476" y="0"/>
            <a:ext cx="6218142" cy="6372709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F219D6-EB39-9A06-54F8-51228A6F350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974848" y="4908853"/>
            <a:ext cx="6209018" cy="1332133"/>
          </a:xfrm>
        </p:spPr>
        <p:txBody>
          <a:bodyPr vert="horz" lIns="180000" tIns="180000" rIns="180000" bIns="180000" rtlCol="0" anchor="t">
            <a:noAutofit/>
          </a:bodyPr>
          <a:lstStyle/>
          <a:p>
            <a:pPr algn="l"/>
            <a:r>
              <a:rPr lang="fr-FR" sz="4000" b="1" dirty="0">
                <a:ea typeface="+mn-lt"/>
                <a:cs typeface="+mn-lt"/>
              </a:rPr>
              <a:t>QHSE.AI</a:t>
            </a:r>
            <a:endParaRPr lang="fr-FR" sz="4000" dirty="0">
              <a:ea typeface="+mn-lt"/>
              <a:cs typeface="+mn-lt"/>
            </a:endParaRPr>
          </a:p>
          <a:p>
            <a:pPr algn="l"/>
            <a:r>
              <a:rPr lang="fr-FR" sz="1700" dirty="0">
                <a:ea typeface="+mn-lt"/>
                <a:cs typeface="+mn-lt"/>
              </a:rPr>
              <a:t>Une plateforme intelligente qui révolutionne la gestion QHSE en intégrant l'intelligence artificielle.</a:t>
            </a:r>
            <a:r>
              <a:rPr lang="fr-FR" sz="1600" dirty="0">
                <a:ea typeface="+mn-lt"/>
                <a:cs typeface="+mn-lt"/>
              </a:rPr>
              <a:t> </a:t>
            </a:r>
            <a:endParaRPr lang="fr-FR" sz="1600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D1A3310-0CAE-4C89-EC6E-F06A41624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974" y="1708537"/>
            <a:ext cx="5665523" cy="2806436"/>
          </a:xfrm>
        </p:spPr>
        <p:txBody>
          <a:bodyPr/>
          <a:lstStyle/>
          <a:p>
            <a:pPr marL="0" indent="0">
              <a:buNone/>
            </a:pPr>
            <a:r>
              <a:rPr lang="fr-FR" sz="2800" b="1" dirty="0">
                <a:latin typeface="Calibri"/>
                <a:ea typeface="Calibri"/>
                <a:cs typeface="Calibri"/>
              </a:rPr>
              <a:t>QHSE.AI </a:t>
            </a:r>
            <a:r>
              <a:rPr lang="fr-FR" sz="2400" dirty="0">
                <a:latin typeface="Calibri"/>
                <a:ea typeface="Calibri"/>
                <a:cs typeface="Calibri"/>
              </a:rPr>
              <a:t>est une approche innovante du management QHSE</a:t>
            </a:r>
            <a:endParaRPr lang="fr-FR" sz="2400" dirty="0">
              <a:latin typeface="Candara"/>
              <a:ea typeface="Calibri"/>
              <a:cs typeface="Calibri"/>
            </a:endParaRPr>
          </a:p>
          <a:p>
            <a:pPr>
              <a:buNone/>
            </a:pPr>
            <a:r>
              <a:rPr lang="fr-FR" dirty="0">
                <a:ea typeface="+mn-lt"/>
                <a:cs typeface="+mn-lt"/>
              </a:rPr>
              <a:t>Notre solution s'appuie sur des technologies avancées pour :</a:t>
            </a:r>
          </a:p>
          <a:p>
            <a:pPr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Automatiser</a:t>
            </a:r>
            <a:r>
              <a:rPr lang="en-US" dirty="0">
                <a:ea typeface="+mn-lt"/>
                <a:cs typeface="+mn-lt"/>
              </a:rPr>
              <a:t> les processus QHSE</a:t>
            </a:r>
            <a:endParaRPr lang="fr-FR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Anticiper</a:t>
            </a:r>
            <a:r>
              <a:rPr lang="en-US" dirty="0">
                <a:ea typeface="+mn-lt"/>
                <a:cs typeface="+mn-lt"/>
              </a:rPr>
              <a:t> les </a:t>
            </a:r>
            <a:r>
              <a:rPr lang="en-US" err="1">
                <a:ea typeface="+mn-lt"/>
                <a:cs typeface="+mn-lt"/>
              </a:rPr>
              <a:t>risques</a:t>
            </a:r>
            <a:r>
              <a:rPr lang="en-US" dirty="0">
                <a:ea typeface="+mn-lt"/>
                <a:cs typeface="+mn-lt"/>
              </a:rPr>
              <a:t> et </a:t>
            </a:r>
            <a:r>
              <a:rPr lang="en-US" err="1">
                <a:ea typeface="+mn-lt"/>
                <a:cs typeface="+mn-lt"/>
              </a:rPr>
              <a:t>opportunités</a:t>
            </a:r>
            <a:endParaRPr lang="fr-FR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Optimiser</a:t>
            </a:r>
            <a:r>
              <a:rPr lang="en-US" dirty="0">
                <a:ea typeface="+mn-lt"/>
                <a:cs typeface="+mn-lt"/>
              </a:rPr>
              <a:t> la performance </a:t>
            </a:r>
            <a:r>
              <a:rPr lang="en-US" err="1">
                <a:ea typeface="+mn-lt"/>
                <a:cs typeface="+mn-lt"/>
              </a:rPr>
              <a:t>globale</a:t>
            </a:r>
            <a:endParaRPr lang="fr-FR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Faciliter</a:t>
            </a:r>
            <a:r>
              <a:rPr lang="en-US" dirty="0">
                <a:ea typeface="+mn-lt"/>
                <a:cs typeface="+mn-lt"/>
              </a:rPr>
              <a:t> les certifications multiples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760522-2A3A-24BC-EB7E-520647EEDC7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479059-54E4-7B2E-C5A5-1B1393C0799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t>4</a:t>
            </a:fld>
            <a:endParaRPr lang="fr-FR" noProof="0"/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F5AECE1A-41EB-794A-0B50-91F34B3F00BE}"/>
              </a:ext>
            </a:extLst>
          </p:cNvPr>
          <p:cNvSpPr txBox="1">
            <a:spLocks/>
          </p:cNvSpPr>
          <p:nvPr/>
        </p:nvSpPr>
        <p:spPr>
          <a:xfrm>
            <a:off x="5973347" y="3655108"/>
            <a:ext cx="6210418" cy="1257804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6000" dirty="0"/>
              <a:t>Notre solution</a:t>
            </a:r>
          </a:p>
        </p:txBody>
      </p:sp>
    </p:spTree>
    <p:extLst>
      <p:ext uri="{BB962C8B-B14F-4D97-AF65-F5344CB8AC3E}">
        <p14:creationId xmlns:p14="http://schemas.microsoft.com/office/powerpoint/2010/main" val="1206932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4810" y="316932"/>
            <a:ext cx="4422795" cy="486428"/>
          </a:xfrm>
        </p:spPr>
        <p:txBody>
          <a:bodyPr rtlCol="0"/>
          <a:lstStyle/>
          <a:p>
            <a:r>
              <a:rPr lang="fr-FR" dirty="0"/>
              <a:t>Fonctionnalités </a:t>
            </a:r>
            <a:r>
              <a:rPr lang="fr-FR" dirty="0">
                <a:latin typeface="Corbel"/>
                <a:ea typeface="Calibri"/>
                <a:cs typeface="Calibri"/>
              </a:rPr>
              <a:t>principales</a:t>
            </a:r>
            <a:endParaRPr lang="fr-FR" dirty="0">
              <a:latin typeface="Corbel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t>5</a:t>
            </a:fld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70156" y="1355418"/>
            <a:ext cx="3732832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ea typeface="+mn-lt"/>
                <a:cs typeface="+mn-lt"/>
              </a:rPr>
              <a:t>Pilotage </a:t>
            </a:r>
            <a:r>
              <a:rPr lang="en-US" sz="1600" b="1" err="1">
                <a:ea typeface="+mn-lt"/>
                <a:cs typeface="+mn-lt"/>
              </a:rPr>
              <a:t>intégré</a:t>
            </a:r>
            <a:r>
              <a:rPr lang="en-US" sz="1600" dirty="0">
                <a:ea typeface="+mn-lt"/>
                <a:cs typeface="+mn-lt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Tableaux de bord </a:t>
            </a:r>
            <a:r>
              <a:rPr lang="en-US" sz="1600" err="1">
                <a:ea typeface="+mn-lt"/>
                <a:cs typeface="+mn-lt"/>
              </a:rPr>
              <a:t>personnalisables</a:t>
            </a:r>
            <a:endParaRPr lang="en-US" sz="1600" dirty="0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KPI </a:t>
            </a:r>
            <a:r>
              <a:rPr lang="en-US" sz="1600" err="1">
                <a:ea typeface="+mn-lt"/>
                <a:cs typeface="+mn-lt"/>
              </a:rPr>
              <a:t>en</a:t>
            </a:r>
            <a:r>
              <a:rPr lang="en-US" sz="1600" dirty="0">
                <a:ea typeface="+mn-lt"/>
                <a:cs typeface="+mn-lt"/>
              </a:rPr>
              <a:t> temps </a:t>
            </a:r>
            <a:r>
              <a:rPr lang="en-US" sz="1600" err="1">
                <a:ea typeface="+mn-lt"/>
                <a:cs typeface="+mn-lt"/>
              </a:rPr>
              <a:t>réel</a:t>
            </a:r>
            <a:endParaRPr lang="en-US" sz="1600" dirty="0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Analyse </a:t>
            </a:r>
            <a:r>
              <a:rPr lang="en-US" sz="1600" err="1">
                <a:ea typeface="+mn-lt"/>
                <a:cs typeface="+mn-lt"/>
              </a:rPr>
              <a:t>prédictive</a:t>
            </a:r>
            <a:endParaRPr lang="en-US" sz="1600" dirty="0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Reporting </a:t>
            </a:r>
            <a:r>
              <a:rPr lang="en-US" sz="1600" err="1">
                <a:ea typeface="+mn-lt"/>
                <a:cs typeface="+mn-lt"/>
              </a:rPr>
              <a:t>automatisé</a:t>
            </a:r>
            <a:endParaRPr lang="en-US" sz="1600" dirty="0">
              <a:ea typeface="+mn-lt"/>
              <a:cs typeface="+mn-lt"/>
            </a:endParaRPr>
          </a:p>
          <a:p>
            <a:endParaRPr lang="en-US" sz="1600" dirty="0">
              <a:ea typeface="+mn-lt"/>
              <a:cs typeface="+mn-lt"/>
            </a:endParaRPr>
          </a:p>
          <a:p>
            <a:r>
              <a:rPr lang="en-US" sz="1600" b="1" dirty="0">
                <a:ea typeface="+mn-lt"/>
                <a:cs typeface="+mn-lt"/>
              </a:rPr>
              <a:t>Gestion </a:t>
            </a:r>
            <a:r>
              <a:rPr lang="en-US" sz="1600" b="1" dirty="0" err="1">
                <a:ea typeface="+mn-lt"/>
                <a:cs typeface="+mn-lt"/>
              </a:rPr>
              <a:t>documentaire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dirty="0" err="1">
                <a:ea typeface="+mn-lt"/>
                <a:cs typeface="+mn-lt"/>
              </a:rPr>
              <a:t>intelligente</a:t>
            </a:r>
            <a:r>
              <a:rPr lang="en-US" sz="1600" dirty="0">
                <a:ea typeface="+mn-lt"/>
                <a:cs typeface="+mn-lt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1600" err="1">
                <a:ea typeface="+mn-lt"/>
                <a:cs typeface="+mn-lt"/>
              </a:rPr>
              <a:t>Organisation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automatique</a:t>
            </a:r>
            <a:r>
              <a:rPr lang="en-US" sz="1600">
                <a:ea typeface="+mn-lt"/>
                <a:cs typeface="+mn-lt"/>
              </a:rPr>
              <a:t> des documents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Contrôle des versions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Workflow </a:t>
            </a:r>
            <a:r>
              <a:rPr lang="en-US" sz="1600" err="1">
                <a:ea typeface="+mn-lt"/>
                <a:cs typeface="+mn-lt"/>
              </a:rPr>
              <a:t>d'approbation</a:t>
            </a:r>
            <a:endParaRPr lang="en-US" sz="1600" dirty="0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Recherche </a:t>
            </a:r>
            <a:r>
              <a:rPr lang="en-US" sz="1600" err="1">
                <a:ea typeface="+mn-lt"/>
                <a:cs typeface="+mn-lt"/>
              </a:rPr>
              <a:t>avancée</a:t>
            </a:r>
            <a:r>
              <a:rPr lang="en-US" sz="1600" dirty="0">
                <a:ea typeface="+mn-lt"/>
                <a:cs typeface="+mn-lt"/>
              </a:rPr>
              <a:t> par IA</a:t>
            </a:r>
          </a:p>
          <a:p>
            <a:endParaRPr lang="en-US" sz="1600" dirty="0">
              <a:ea typeface="+mn-lt"/>
              <a:cs typeface="+mn-lt"/>
            </a:endParaRPr>
          </a:p>
          <a:p>
            <a:r>
              <a:rPr lang="en-US" sz="1600" b="1" dirty="0">
                <a:ea typeface="+mn-lt"/>
                <a:cs typeface="+mn-lt"/>
              </a:rPr>
              <a:t>Gestion des </a:t>
            </a:r>
            <a:r>
              <a:rPr lang="en-US" sz="1600" b="1" err="1">
                <a:ea typeface="+mn-lt"/>
                <a:cs typeface="+mn-lt"/>
              </a:rPr>
              <a:t>risques</a:t>
            </a:r>
            <a:r>
              <a:rPr lang="en-US" sz="1600" dirty="0">
                <a:ea typeface="+mn-lt"/>
                <a:cs typeface="+mn-lt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1600" err="1">
                <a:ea typeface="+mn-lt"/>
                <a:cs typeface="+mn-lt"/>
              </a:rPr>
              <a:t>Cartographie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dynamique</a:t>
            </a:r>
            <a:r>
              <a:rPr lang="en-US" sz="1600" dirty="0">
                <a:ea typeface="+mn-lt"/>
                <a:cs typeface="+mn-lt"/>
              </a:rPr>
              <a:t> des </a:t>
            </a:r>
            <a:r>
              <a:rPr lang="en-US" sz="1600" err="1">
                <a:ea typeface="+mn-lt"/>
                <a:cs typeface="+mn-lt"/>
              </a:rPr>
              <a:t>risques</a:t>
            </a:r>
            <a:endParaRPr lang="en-US" sz="1600" dirty="0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err="1">
                <a:ea typeface="+mn-lt"/>
                <a:cs typeface="+mn-lt"/>
              </a:rPr>
              <a:t>Évaluation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automatisée</a:t>
            </a:r>
            <a:endParaRPr lang="en-US" sz="1600" dirty="0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Plans </a:t>
            </a:r>
            <a:r>
              <a:rPr lang="en-US" sz="1600" err="1">
                <a:ea typeface="+mn-lt"/>
                <a:cs typeface="+mn-lt"/>
              </a:rPr>
              <a:t>d'actions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intelligents</a:t>
            </a:r>
            <a:endParaRPr lang="en-US" sz="1600" dirty="0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Suivi des </a:t>
            </a:r>
            <a:r>
              <a:rPr lang="en-US" sz="1600" err="1">
                <a:ea typeface="+mn-lt"/>
                <a:cs typeface="+mn-lt"/>
              </a:rPr>
              <a:t>indicateurs</a:t>
            </a:r>
            <a:endParaRPr lang="en-US" sz="1600">
              <a:ea typeface="+mn-lt"/>
              <a:cs typeface="+mn-lt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104" y="2301002"/>
            <a:ext cx="2301877" cy="2245849"/>
          </a:xfrm>
          <a:prstGeom prst="rect">
            <a:avLst/>
          </a:prstGeom>
        </p:spPr>
      </p:pic>
      <p:sp>
        <p:nvSpPr>
          <p:cNvPr id="27" name="Rectangle 11" descr="Bloc d’accentuation gauche"/>
          <p:cNvSpPr/>
          <p:nvPr/>
        </p:nvSpPr>
        <p:spPr>
          <a:xfrm>
            <a:off x="574810" y="809504"/>
            <a:ext cx="2594037" cy="92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7797BFC-BA29-3B62-899B-5DCAE78E04F5}"/>
              </a:ext>
            </a:extLst>
          </p:cNvPr>
          <p:cNvSpPr txBox="1"/>
          <p:nvPr/>
        </p:nvSpPr>
        <p:spPr>
          <a:xfrm>
            <a:off x="7875245" y="1482021"/>
            <a:ext cx="3731914" cy="42780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ea typeface="+mn-lt"/>
                <a:cs typeface="+mn-lt"/>
              </a:rPr>
              <a:t>Audits et inspections</a:t>
            </a:r>
            <a:r>
              <a:rPr lang="en-US" sz="1600" dirty="0">
                <a:ea typeface="+mn-lt"/>
                <a:cs typeface="+mn-lt"/>
              </a:rPr>
              <a:t> 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Planification </a:t>
            </a:r>
            <a:r>
              <a:rPr lang="en-US" sz="1600" err="1">
                <a:ea typeface="+mn-lt"/>
                <a:cs typeface="+mn-lt"/>
              </a:rPr>
              <a:t>automatique</a:t>
            </a:r>
            <a:endParaRPr lang="en-US" sz="1600" dirty="0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err="1">
                <a:ea typeface="+mn-lt"/>
                <a:cs typeface="+mn-lt"/>
              </a:rPr>
              <a:t>Formulaires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digitaux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personnalisables</a:t>
            </a:r>
            <a:endParaRPr lang="en-US" sz="1600" dirty="0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Analyse des </a:t>
            </a:r>
            <a:r>
              <a:rPr lang="en-US" sz="1600" err="1">
                <a:ea typeface="+mn-lt"/>
                <a:cs typeface="+mn-lt"/>
              </a:rPr>
              <a:t>résultats</a:t>
            </a:r>
            <a:r>
              <a:rPr lang="en-US" sz="1600">
                <a:ea typeface="+mn-lt"/>
                <a:cs typeface="+mn-lt"/>
              </a:rPr>
              <a:t> par IA</a:t>
            </a:r>
            <a:endParaRPr lang="en-US" sz="16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err="1">
                <a:ea typeface="+mn-lt"/>
                <a:cs typeface="+mn-lt"/>
              </a:rPr>
              <a:t>Recommandations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d'actions</a:t>
            </a:r>
            <a:endParaRPr lang="en-US" sz="1600">
              <a:ea typeface="+mn-lt"/>
              <a:cs typeface="+mn-lt"/>
            </a:endParaRPr>
          </a:p>
          <a:p>
            <a:endParaRPr lang="en-US" sz="1600" b="1" dirty="0">
              <a:ea typeface="+mn-lt"/>
              <a:cs typeface="+mn-lt"/>
            </a:endParaRPr>
          </a:p>
          <a:p>
            <a:r>
              <a:rPr lang="en-US" sz="1600" b="1">
                <a:ea typeface="+mn-lt"/>
                <a:cs typeface="+mn-lt"/>
              </a:rPr>
              <a:t>Gestion des non-</a:t>
            </a:r>
            <a:r>
              <a:rPr lang="en-US" sz="1600" b="1" err="1">
                <a:ea typeface="+mn-lt"/>
                <a:cs typeface="+mn-lt"/>
              </a:rPr>
              <a:t>conformités</a:t>
            </a:r>
            <a:r>
              <a:rPr lang="en-US" sz="1600" dirty="0">
                <a:ea typeface="+mn-lt"/>
                <a:cs typeface="+mn-lt"/>
              </a:rPr>
              <a:t> 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err="1">
                <a:ea typeface="+mn-lt"/>
                <a:cs typeface="+mn-lt"/>
              </a:rPr>
              <a:t>Détection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précoce</a:t>
            </a:r>
            <a:endParaRPr lang="en-US" sz="1600" dirty="0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Analyse des causes </a:t>
            </a:r>
            <a:r>
              <a:rPr lang="en-US" sz="1600" err="1">
                <a:ea typeface="+mn-lt"/>
                <a:cs typeface="+mn-lt"/>
              </a:rPr>
              <a:t>racines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assistée</a:t>
            </a:r>
            <a:endParaRPr lang="en-US" sz="1600" dirty="0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Actions correctives </a:t>
            </a:r>
            <a:r>
              <a:rPr lang="en-US" sz="1600" err="1">
                <a:ea typeface="+mn-lt"/>
                <a:cs typeface="+mn-lt"/>
              </a:rPr>
              <a:t>automatisées</a:t>
            </a:r>
            <a:endParaRPr lang="en-US" sz="1600" dirty="0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Suivi de </a:t>
            </a:r>
            <a:r>
              <a:rPr lang="en-US" sz="1600" err="1">
                <a:ea typeface="+mn-lt"/>
                <a:cs typeface="+mn-lt"/>
              </a:rPr>
              <a:t>l'efficacité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sz="1600" b="1" dirty="0">
              <a:ea typeface="+mn-lt"/>
              <a:cs typeface="+mn-lt"/>
            </a:endParaRPr>
          </a:p>
          <a:p>
            <a:pPr>
              <a:buFont typeface="Arial"/>
            </a:pPr>
            <a:r>
              <a:rPr lang="en-US" sz="1600" b="1" dirty="0">
                <a:ea typeface="+mn-lt"/>
                <a:cs typeface="+mn-lt"/>
              </a:rPr>
              <a:t>Formation et </a:t>
            </a:r>
            <a:r>
              <a:rPr lang="en-US" sz="1600" b="1" err="1">
                <a:ea typeface="+mn-lt"/>
                <a:cs typeface="+mn-lt"/>
              </a:rPr>
              <a:t>compétences</a:t>
            </a:r>
            <a:r>
              <a:rPr lang="en-US" sz="1600" dirty="0">
                <a:ea typeface="+mn-lt"/>
                <a:cs typeface="+mn-lt"/>
              </a:rPr>
              <a:t> 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err="1">
                <a:ea typeface="+mn-lt"/>
                <a:cs typeface="+mn-lt"/>
              </a:rPr>
              <a:t>Parcours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personnalisés</a:t>
            </a:r>
            <a:endParaRPr lang="en-US" sz="1600" dirty="0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E-learning </a:t>
            </a:r>
            <a:r>
              <a:rPr lang="en-US" sz="1600" err="1">
                <a:ea typeface="+mn-lt"/>
                <a:cs typeface="+mn-lt"/>
              </a:rPr>
              <a:t>intégré</a:t>
            </a:r>
            <a:endParaRPr lang="en-US" sz="1600" dirty="0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err="1">
                <a:ea typeface="+mn-lt"/>
                <a:cs typeface="+mn-lt"/>
              </a:rPr>
              <a:t>Évaluation</a:t>
            </a:r>
            <a:r>
              <a:rPr lang="en-US" sz="1600" dirty="0">
                <a:ea typeface="+mn-lt"/>
                <a:cs typeface="+mn-lt"/>
              </a:rPr>
              <a:t> des </a:t>
            </a:r>
            <a:r>
              <a:rPr lang="en-US" sz="1600" err="1">
                <a:ea typeface="+mn-lt"/>
                <a:cs typeface="+mn-lt"/>
              </a:rPr>
              <a:t>compétences</a:t>
            </a:r>
            <a:endParaRPr lang="en-US" sz="1600" dirty="0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Gestion des habilitations</a:t>
            </a:r>
            <a:endParaRPr lang="en-US" sz="1600" dirty="0"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000" y="339721"/>
            <a:ext cx="11340000" cy="432000"/>
          </a:xfrm>
        </p:spPr>
        <p:txBody>
          <a:bodyPr rtlCol="0"/>
          <a:lstStyle/>
          <a:p>
            <a:r>
              <a:rPr lang="fr-FR" sz="3600" dirty="0">
                <a:ea typeface="+mj-lt"/>
                <a:cs typeface="+mj-lt"/>
              </a:rPr>
              <a:t>Bénéfices </a:t>
            </a:r>
            <a:r>
              <a:rPr lang="fr-FR" sz="3600" dirty="0">
                <a:solidFill>
                  <a:srgbClr val="404040"/>
                </a:solidFill>
                <a:latin typeface="Corbel"/>
                <a:ea typeface="+mj-lt"/>
                <a:cs typeface="+mj-lt"/>
              </a:rPr>
              <a:t>clés</a:t>
            </a:r>
          </a:p>
        </p:txBody>
      </p:sp>
      <p:cxnSp>
        <p:nvCxnSpPr>
          <p:cNvPr id="11" name="Connecteur droit 10" descr="Séparateur de diapositive"/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t>6</a:t>
            </a:fld>
            <a:endParaRPr lang="fr-FR"/>
          </a:p>
        </p:txBody>
      </p:sp>
      <p:sp>
        <p:nvSpPr>
          <p:cNvPr id="27" name="Rectangle 11" descr="Bloc d’accentuation gauche"/>
          <p:cNvSpPr/>
          <p:nvPr/>
        </p:nvSpPr>
        <p:spPr>
          <a:xfrm>
            <a:off x="426000" y="883573"/>
            <a:ext cx="2503289" cy="136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pic>
        <p:nvPicPr>
          <p:cNvPr id="6" name="Image 5" descr="Une image contenant jaune, conception&#10;&#10;Description générée automatiquement">
            <a:extLst>
              <a:ext uri="{FF2B5EF4-FFF2-40B4-BE49-F238E27FC236}">
                <a16:creationId xmlns:a16="http://schemas.microsoft.com/office/drawing/2014/main" id="{EF161AF5-4988-BCD2-3296-C61B6705D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9668" y="2063026"/>
            <a:ext cx="2040319" cy="1962829"/>
          </a:xfrm>
          <a:prstGeom prst="rect">
            <a:avLst/>
          </a:prstGeom>
        </p:spPr>
      </p:pic>
      <p:sp>
        <p:nvSpPr>
          <p:cNvPr id="7" name="ZoneTexte 33">
            <a:extLst>
              <a:ext uri="{FF2B5EF4-FFF2-40B4-BE49-F238E27FC236}">
                <a16:creationId xmlns:a16="http://schemas.microsoft.com/office/drawing/2014/main" id="{02475338-CCA9-12F0-359A-4F225F316C29}"/>
              </a:ext>
            </a:extLst>
          </p:cNvPr>
          <p:cNvSpPr txBox="1"/>
          <p:nvPr/>
        </p:nvSpPr>
        <p:spPr>
          <a:xfrm>
            <a:off x="4198695" y="4492874"/>
            <a:ext cx="3797839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rtl="0"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ea typeface="+mn-lt"/>
                <a:cs typeface="+mn-lt"/>
              </a:rPr>
              <a:t>Pour </a:t>
            </a:r>
            <a:r>
              <a:rPr lang="en-US" b="1" err="1">
                <a:ea typeface="+mn-lt"/>
                <a:cs typeface="+mn-lt"/>
              </a:rPr>
              <a:t>l'ensemble</a:t>
            </a:r>
            <a:r>
              <a:rPr lang="en-US" b="1">
                <a:ea typeface="+mn-lt"/>
                <a:cs typeface="+mn-lt"/>
              </a:rPr>
              <a:t> du personnel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>
                <a:ea typeface="+mn-lt"/>
                <a:cs typeface="+mn-lt"/>
              </a:rPr>
              <a:t>Interface intuitive</a:t>
            </a:r>
          </a:p>
          <a:p>
            <a:pPr marL="285750" indent="-285750">
              <a:buFont typeface="Symbol"/>
              <a:buChar char="•"/>
            </a:pPr>
            <a:r>
              <a:rPr lang="en-US" err="1">
                <a:ea typeface="+mn-lt"/>
                <a:cs typeface="+mn-lt"/>
              </a:rPr>
              <a:t>Accès</a:t>
            </a:r>
            <a:r>
              <a:rPr lang="en-US">
                <a:ea typeface="+mn-lt"/>
                <a:cs typeface="+mn-lt"/>
              </a:rPr>
              <a:t> mobile</a:t>
            </a:r>
          </a:p>
          <a:p>
            <a:pPr marL="285750" indent="-285750">
              <a:buFont typeface="Symbol"/>
              <a:buChar char="•"/>
            </a:pPr>
            <a:r>
              <a:rPr lang="en-US">
                <a:ea typeface="+mn-lt"/>
                <a:cs typeface="+mn-lt"/>
              </a:rPr>
              <a:t>Participation </a:t>
            </a:r>
            <a:r>
              <a:rPr lang="en-US" err="1">
                <a:ea typeface="+mn-lt"/>
                <a:cs typeface="+mn-lt"/>
              </a:rPr>
              <a:t>facilitée</a:t>
            </a:r>
          </a:p>
          <a:p>
            <a:pPr marL="285750" indent="-285750">
              <a:buFont typeface="Symbol"/>
              <a:buChar char="•"/>
            </a:pPr>
            <a:r>
              <a:rPr lang="en-US" dirty="0" err="1">
                <a:ea typeface="+mn-lt"/>
                <a:cs typeface="+mn-lt"/>
              </a:rPr>
              <a:t>Responsabilisation</a:t>
            </a:r>
            <a:r>
              <a:rPr lang="en-US" dirty="0">
                <a:ea typeface="+mn-lt"/>
                <a:cs typeface="+mn-lt"/>
              </a:rPr>
              <a:t> accrue</a:t>
            </a:r>
            <a:endParaRPr lang="en-US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F0D8BE3-97CD-82F0-7F6F-18D2388E574A}"/>
              </a:ext>
            </a:extLst>
          </p:cNvPr>
          <p:cNvSpPr txBox="1"/>
          <p:nvPr/>
        </p:nvSpPr>
        <p:spPr>
          <a:xfrm>
            <a:off x="774095" y="1415142"/>
            <a:ext cx="412020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+mn-lt"/>
                <a:cs typeface="+mn-lt"/>
              </a:rPr>
              <a:t>Pour la Direction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fr-FR">
                <a:ea typeface="+mn-lt"/>
                <a:cs typeface="+mn-lt"/>
              </a:rPr>
              <a:t>Vision globale de la performance QHSE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>
                <a:ea typeface="+mn-lt"/>
                <a:cs typeface="+mn-lt"/>
              </a:rPr>
              <a:t>Aide à la </a:t>
            </a:r>
            <a:r>
              <a:rPr lang="en-US" err="1">
                <a:ea typeface="+mn-lt"/>
                <a:cs typeface="+mn-lt"/>
              </a:rPr>
              <a:t>décision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stratégique</a:t>
            </a:r>
            <a:endParaRPr lang="en-US" dirty="0" err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err="1">
                <a:ea typeface="+mn-lt"/>
                <a:cs typeface="+mn-lt"/>
              </a:rPr>
              <a:t>Réduction</a:t>
            </a:r>
            <a:r>
              <a:rPr lang="en-US">
                <a:ea typeface="+mn-lt"/>
                <a:cs typeface="+mn-lt"/>
              </a:rPr>
              <a:t> des </a:t>
            </a:r>
            <a:r>
              <a:rPr lang="en-US" err="1">
                <a:ea typeface="+mn-lt"/>
                <a:cs typeface="+mn-lt"/>
              </a:rPr>
              <a:t>coûts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opérationnels</a:t>
            </a:r>
            <a:endParaRPr lang="en-US" dirty="0" err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dirty="0" err="1">
                <a:ea typeface="+mn-lt"/>
                <a:cs typeface="+mn-lt"/>
              </a:rPr>
              <a:t>Conformité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assurée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4B2FC12-11F2-1FE3-7CD2-C776248B94E7}"/>
              </a:ext>
            </a:extLst>
          </p:cNvPr>
          <p:cNvSpPr txBox="1"/>
          <p:nvPr/>
        </p:nvSpPr>
        <p:spPr>
          <a:xfrm>
            <a:off x="7452101" y="1524000"/>
            <a:ext cx="412186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Pour les équipes QHSE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fr-FR" dirty="0">
                <a:ea typeface="+mn-lt"/>
                <a:cs typeface="+mn-lt"/>
              </a:rPr>
              <a:t>Gain de temps sur les tâches administratives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dirty="0">
                <a:ea typeface="+mn-lt"/>
                <a:cs typeface="+mn-lt"/>
              </a:rPr>
              <a:t>Analyses </a:t>
            </a:r>
            <a:r>
              <a:rPr lang="en-US" dirty="0" err="1">
                <a:ea typeface="+mn-lt"/>
                <a:cs typeface="+mn-lt"/>
              </a:rPr>
              <a:t>approfondies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automatisées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ea typeface="+mn-lt"/>
                <a:cs typeface="+mn-lt"/>
              </a:rPr>
              <a:t>Pilotage </a:t>
            </a:r>
            <a:r>
              <a:rPr lang="en-US" dirty="0" err="1">
                <a:ea typeface="+mn-lt"/>
                <a:cs typeface="+mn-lt"/>
              </a:rPr>
              <a:t>facilité</a:t>
            </a:r>
          </a:p>
          <a:p>
            <a:pPr marL="285750" indent="-285750">
              <a:buFont typeface="Symbol"/>
              <a:buChar char="•"/>
            </a:pPr>
            <a:r>
              <a:rPr lang="en-US" dirty="0" err="1">
                <a:ea typeface="+mn-lt"/>
                <a:cs typeface="+mn-lt"/>
              </a:rPr>
              <a:t>Preuves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d'efficacité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immédiates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000" y="339721"/>
            <a:ext cx="11340000" cy="432000"/>
          </a:xfrm>
        </p:spPr>
        <p:txBody>
          <a:bodyPr rtlCol="0"/>
          <a:lstStyle/>
          <a:p>
            <a:pPr rtl="0"/>
            <a:r>
              <a:rPr lang="fr-FR" dirty="0"/>
              <a:t>Nos Modules</a:t>
            </a:r>
          </a:p>
        </p:txBody>
      </p:sp>
      <p:cxnSp>
        <p:nvCxnSpPr>
          <p:cNvPr id="11" name="Connecteur droit 10" descr="Séparateur de diapositive"/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t>7</a:t>
            </a:fld>
            <a:endParaRPr lang="fr-FR"/>
          </a:p>
        </p:txBody>
      </p:sp>
      <p:sp>
        <p:nvSpPr>
          <p:cNvPr id="27" name="Rectangle 11" descr="Bloc d’accentuation gauche"/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D0B1102-5CFD-39E4-6D2F-6F35D983F82B}"/>
              </a:ext>
            </a:extLst>
          </p:cNvPr>
          <p:cNvSpPr txBox="1"/>
          <p:nvPr/>
        </p:nvSpPr>
        <p:spPr>
          <a:xfrm>
            <a:off x="425821" y="1771329"/>
            <a:ext cx="3123241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+mn-lt"/>
                <a:cs typeface="+mn-lt"/>
              </a:rPr>
              <a:t>Module </a:t>
            </a:r>
            <a:r>
              <a:rPr lang="en-US" sz="2000" b="1" dirty="0" err="1">
                <a:ea typeface="+mn-lt"/>
                <a:cs typeface="+mn-lt"/>
              </a:rPr>
              <a:t>Qualité</a:t>
            </a:r>
            <a:endParaRPr lang="fr-FR" sz="2000" dirty="0" err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ea typeface="+mn-lt"/>
                <a:cs typeface="+mn-lt"/>
              </a:rPr>
              <a:t>Gestion des processus</a:t>
            </a:r>
            <a:endParaRPr lang="fr-FR" sz="200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ea typeface="+mn-lt"/>
                <a:cs typeface="+mn-lt"/>
              </a:rPr>
              <a:t>Contrôle </a:t>
            </a:r>
            <a:r>
              <a:rPr lang="en-US" sz="2000" dirty="0" err="1">
                <a:ea typeface="+mn-lt"/>
                <a:cs typeface="+mn-lt"/>
              </a:rPr>
              <a:t>qualité</a:t>
            </a:r>
            <a:endParaRPr lang="fr-FR" sz="2000" dirty="0" err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ea typeface="+mn-lt"/>
                <a:cs typeface="+mn-lt"/>
              </a:rPr>
              <a:t>Satisfaction client</a:t>
            </a:r>
            <a:endParaRPr lang="fr-FR" sz="200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 err="1">
                <a:ea typeface="+mn-lt"/>
                <a:cs typeface="+mn-lt"/>
              </a:rPr>
              <a:t>Amélioration</a:t>
            </a:r>
            <a:r>
              <a:rPr lang="en-US" sz="2000" dirty="0">
                <a:ea typeface="+mn-lt"/>
                <a:cs typeface="+mn-lt"/>
              </a:rPr>
              <a:t> continue</a:t>
            </a:r>
            <a:endParaRPr lang="fr-FR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r>
              <a:rPr lang="en-US" sz="2000" b="1" dirty="0">
                <a:ea typeface="+mn-lt"/>
                <a:cs typeface="+mn-lt"/>
              </a:rPr>
              <a:t>Module </a:t>
            </a:r>
            <a:r>
              <a:rPr lang="en-US" sz="2000" b="1" dirty="0" err="1">
                <a:ea typeface="+mn-lt"/>
                <a:cs typeface="+mn-lt"/>
              </a:rPr>
              <a:t>Hygiène</a:t>
            </a:r>
            <a:endParaRPr lang="fr-FR" sz="2000" dirty="0" err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 err="1">
                <a:ea typeface="+mn-lt"/>
                <a:cs typeface="+mn-lt"/>
              </a:rPr>
              <a:t>Contrôles</a:t>
            </a:r>
            <a:r>
              <a:rPr lang="en-US" sz="2000" dirty="0">
                <a:ea typeface="+mn-lt"/>
                <a:cs typeface="+mn-lt"/>
              </a:rPr>
              <a:t> sanitaires</a:t>
            </a:r>
            <a:endParaRPr lang="fr-FR" sz="200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 err="1">
                <a:ea typeface="+mn-lt"/>
                <a:cs typeface="+mn-lt"/>
              </a:rPr>
              <a:t>Traçabilité</a:t>
            </a:r>
            <a:endParaRPr lang="fr-FR" sz="2000" dirty="0" err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ea typeface="+mn-lt"/>
                <a:cs typeface="+mn-lt"/>
              </a:rPr>
              <a:t>Plans de </a:t>
            </a:r>
            <a:r>
              <a:rPr lang="en-US" sz="2000" dirty="0" err="1">
                <a:ea typeface="+mn-lt"/>
                <a:cs typeface="+mn-lt"/>
              </a:rPr>
              <a:t>nettoyage</a:t>
            </a:r>
            <a:endParaRPr lang="fr-FR" sz="2000" dirty="0" err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ea typeface="+mn-lt"/>
                <a:cs typeface="+mn-lt"/>
              </a:rPr>
              <a:t>Analyses </a:t>
            </a:r>
            <a:r>
              <a:rPr lang="en-US" sz="2000" dirty="0" err="1">
                <a:ea typeface="+mn-lt"/>
                <a:cs typeface="+mn-lt"/>
              </a:rPr>
              <a:t>microbiologiques</a:t>
            </a:r>
            <a:endParaRPr lang="fr-FR" sz="1600" dirty="0" err="1"/>
          </a:p>
          <a:p>
            <a:endParaRPr lang="fr-FR" sz="20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9D7C60B-8378-56CC-8766-17322A186284}"/>
              </a:ext>
            </a:extLst>
          </p:cNvPr>
          <p:cNvSpPr txBox="1"/>
          <p:nvPr/>
        </p:nvSpPr>
        <p:spPr>
          <a:xfrm>
            <a:off x="8023412" y="1688087"/>
            <a:ext cx="3781984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+mn-lt"/>
                <a:cs typeface="+mn-lt"/>
              </a:rPr>
              <a:t>Module Sécurité</a:t>
            </a:r>
            <a:endParaRPr lang="fr-FR" sz="200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 err="1">
                <a:ea typeface="+mn-lt"/>
                <a:cs typeface="+mn-lt"/>
              </a:rPr>
              <a:t>Évaluation</a:t>
            </a:r>
            <a:r>
              <a:rPr lang="en-US" sz="2000" dirty="0">
                <a:ea typeface="+mn-lt"/>
                <a:cs typeface="+mn-lt"/>
              </a:rPr>
              <a:t> des </a:t>
            </a:r>
            <a:r>
              <a:rPr lang="en-US" sz="2000" dirty="0" err="1">
                <a:ea typeface="+mn-lt"/>
                <a:cs typeface="+mn-lt"/>
              </a:rPr>
              <a:t>risques</a:t>
            </a:r>
            <a:endParaRPr lang="fr-FR" sz="2000" dirty="0" err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ea typeface="+mn-lt"/>
                <a:cs typeface="+mn-lt"/>
              </a:rPr>
              <a:t>Accidents et </a:t>
            </a:r>
            <a:r>
              <a:rPr lang="en-US" sz="2000" dirty="0" err="1">
                <a:ea typeface="+mn-lt"/>
                <a:cs typeface="+mn-lt"/>
              </a:rPr>
              <a:t>presqu'accidents</a:t>
            </a:r>
            <a:endParaRPr lang="fr-FR" sz="2000" dirty="0" err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ea typeface="+mn-lt"/>
                <a:cs typeface="+mn-lt"/>
              </a:rPr>
              <a:t>EPI et habilitations</a:t>
            </a:r>
            <a:endParaRPr lang="fr-FR" sz="200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ea typeface="+mn-lt"/>
                <a:cs typeface="+mn-lt"/>
              </a:rPr>
              <a:t>Plans </a:t>
            </a:r>
            <a:r>
              <a:rPr lang="en-US" sz="2000" dirty="0" err="1">
                <a:ea typeface="+mn-lt"/>
                <a:cs typeface="+mn-lt"/>
              </a:rPr>
              <a:t>d'urgence</a:t>
            </a:r>
            <a:endParaRPr lang="fr-FR" sz="2000" dirty="0" err="1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r>
              <a:rPr lang="en-US" sz="2000" b="1" dirty="0">
                <a:ea typeface="+mn-lt"/>
                <a:cs typeface="+mn-lt"/>
              </a:rPr>
              <a:t>Module Environnement</a:t>
            </a:r>
            <a:endParaRPr lang="fr-FR" sz="200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ea typeface="+mn-lt"/>
                <a:cs typeface="+mn-lt"/>
              </a:rPr>
              <a:t>Aspects </a:t>
            </a:r>
            <a:r>
              <a:rPr lang="en-US" sz="2000" dirty="0" err="1">
                <a:ea typeface="+mn-lt"/>
                <a:cs typeface="+mn-lt"/>
              </a:rPr>
              <a:t>environnementaux</a:t>
            </a:r>
            <a:endParaRPr lang="fr-FR" sz="2000" dirty="0" err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ea typeface="+mn-lt"/>
                <a:cs typeface="+mn-lt"/>
              </a:rPr>
              <a:t>Gestion des </a:t>
            </a:r>
            <a:r>
              <a:rPr lang="en-US" sz="2000" dirty="0" err="1">
                <a:ea typeface="+mn-lt"/>
                <a:cs typeface="+mn-lt"/>
              </a:rPr>
              <a:t>déchets</a:t>
            </a:r>
            <a:endParaRPr lang="fr-FR" sz="2000" dirty="0" err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 err="1">
                <a:ea typeface="+mn-lt"/>
                <a:cs typeface="+mn-lt"/>
              </a:rPr>
              <a:t>Consommations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énergétiques</a:t>
            </a:r>
            <a:endParaRPr lang="fr-FR" sz="2000" dirty="0" err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 err="1">
                <a:ea typeface="+mn-lt"/>
                <a:cs typeface="+mn-lt"/>
              </a:rPr>
              <a:t>Conformité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réglementaire</a:t>
            </a:r>
            <a:endParaRPr lang="fr-FR" sz="2000" dirty="0" err="1">
              <a:ea typeface="+mn-lt"/>
              <a:cs typeface="+mn-lt"/>
            </a:endParaRPr>
          </a:p>
        </p:txBody>
      </p:sp>
      <p:pic>
        <p:nvPicPr>
          <p:cNvPr id="5" name="Image 4" descr="Logiciel suivi performance énergétique en temps réel">
            <a:extLst>
              <a:ext uri="{FF2B5EF4-FFF2-40B4-BE49-F238E27FC236}">
                <a16:creationId xmlns:a16="http://schemas.microsoft.com/office/drawing/2014/main" id="{EB253667-1737-20C7-8F68-1A95A11C3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079" y="2026589"/>
            <a:ext cx="3964636" cy="2816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752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000" y="339721"/>
            <a:ext cx="11340000" cy="432000"/>
          </a:xfrm>
        </p:spPr>
        <p:txBody>
          <a:bodyPr rtlCol="0"/>
          <a:lstStyle/>
          <a:p>
            <a:pPr rtl="0"/>
            <a:r>
              <a:rPr lang="fr-FR" dirty="0"/>
              <a:t>Nos offres</a:t>
            </a:r>
          </a:p>
        </p:txBody>
      </p:sp>
      <p:cxnSp>
        <p:nvCxnSpPr>
          <p:cNvPr id="11" name="Connecteur droit 10" descr="Séparateur de diapositive"/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t>8</a:t>
            </a:fld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463538" y="1025054"/>
            <a:ext cx="3486303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kern="0" dirty="0">
                <a:ea typeface="+mn-lt"/>
                <a:cs typeface="+mn-lt"/>
              </a:rPr>
              <a:t>Pack Standard</a:t>
            </a:r>
            <a:endParaRPr lang="fr-FR" kern="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kern="0" dirty="0">
                <a:ea typeface="+mn-lt"/>
                <a:cs typeface="+mn-lt"/>
              </a:rPr>
              <a:t>Modules de base</a:t>
            </a:r>
          </a:p>
          <a:p>
            <a:pPr marL="285750" indent="-285750">
              <a:buFont typeface="Symbol"/>
              <a:buChar char="•"/>
            </a:pPr>
            <a:r>
              <a:rPr lang="en-US" kern="0" dirty="0" err="1">
                <a:ea typeface="+mn-lt"/>
                <a:cs typeface="+mn-lt"/>
              </a:rPr>
              <a:t>Fonctionnalités</a:t>
            </a:r>
            <a:r>
              <a:rPr lang="en-US" kern="0" dirty="0">
                <a:ea typeface="+mn-lt"/>
                <a:cs typeface="+mn-lt"/>
              </a:rPr>
              <a:t> </a:t>
            </a:r>
            <a:r>
              <a:rPr lang="en-US" kern="0" dirty="0" err="1">
                <a:ea typeface="+mn-lt"/>
                <a:cs typeface="+mn-lt"/>
              </a:rPr>
              <a:t>essentielles</a:t>
            </a:r>
            <a:endParaRPr lang="fr-FR" kern="0" dirty="0" err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kern="0" dirty="0">
                <a:ea typeface="+mn-lt"/>
                <a:cs typeface="+mn-lt"/>
              </a:rPr>
              <a:t>Support par email</a:t>
            </a:r>
          </a:p>
          <a:p>
            <a:pPr marL="285750" indent="-285750">
              <a:buFont typeface="Symbol"/>
              <a:buChar char="•"/>
            </a:pPr>
            <a:r>
              <a:rPr lang="en-US" kern="0" dirty="0">
                <a:ea typeface="+mn-lt"/>
                <a:cs typeface="+mn-lt"/>
              </a:rPr>
              <a:t>Mises à jour </a:t>
            </a:r>
            <a:r>
              <a:rPr lang="en-US" kern="0" dirty="0" err="1">
                <a:ea typeface="+mn-lt"/>
                <a:cs typeface="+mn-lt"/>
              </a:rPr>
              <a:t>incluses</a:t>
            </a:r>
            <a:endParaRPr lang="fr-FR" kern="0" dirty="0" err="1">
              <a:ea typeface="+mn-lt"/>
              <a:cs typeface="+mn-lt"/>
            </a:endParaRPr>
          </a:p>
          <a:p>
            <a:endParaRPr lang="en-US" kern="0" dirty="0">
              <a:ea typeface="+mn-lt"/>
              <a:cs typeface="+mn-lt"/>
            </a:endParaRPr>
          </a:p>
          <a:p>
            <a:r>
              <a:rPr lang="en-US" b="1" kern="0" dirty="0">
                <a:ea typeface="+mn-lt"/>
                <a:cs typeface="+mn-lt"/>
              </a:rPr>
              <a:t>Pack Premium</a:t>
            </a:r>
            <a:endParaRPr lang="fr-FR" kern="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kern="0" dirty="0">
                <a:ea typeface="+mn-lt"/>
                <a:cs typeface="+mn-lt"/>
              </a:rPr>
              <a:t>Tous les modules</a:t>
            </a:r>
            <a:endParaRPr lang="fr-FR" kern="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kern="0" dirty="0">
                <a:ea typeface="+mn-lt"/>
                <a:cs typeface="+mn-lt"/>
              </a:rPr>
              <a:t>IA </a:t>
            </a:r>
            <a:r>
              <a:rPr lang="en-US" kern="0" dirty="0" err="1">
                <a:ea typeface="+mn-lt"/>
                <a:cs typeface="+mn-lt"/>
              </a:rPr>
              <a:t>avancée</a:t>
            </a:r>
            <a:endParaRPr lang="fr-FR" kern="0" dirty="0" err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kern="0" dirty="0">
                <a:ea typeface="+mn-lt"/>
                <a:cs typeface="+mn-lt"/>
              </a:rPr>
              <a:t>Support </a:t>
            </a:r>
            <a:r>
              <a:rPr lang="en-US" kern="0" dirty="0" err="1">
                <a:ea typeface="+mn-lt"/>
                <a:cs typeface="+mn-lt"/>
              </a:rPr>
              <a:t>prioritaire</a:t>
            </a:r>
            <a:endParaRPr lang="en-US" kern="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kern="0" dirty="0">
                <a:ea typeface="+mn-lt"/>
                <a:cs typeface="+mn-lt"/>
              </a:rPr>
              <a:t>Formation continue</a:t>
            </a:r>
            <a:endParaRPr lang="fr-FR" kern="0">
              <a:ea typeface="+mn-lt"/>
              <a:cs typeface="+mn-lt"/>
            </a:endParaRPr>
          </a:p>
          <a:p>
            <a:endParaRPr lang="en-US" kern="0" dirty="0">
              <a:ea typeface="+mn-lt"/>
              <a:cs typeface="+mn-lt"/>
            </a:endParaRPr>
          </a:p>
          <a:p>
            <a:r>
              <a:rPr lang="en-US" b="1" kern="0" dirty="0">
                <a:ea typeface="+mn-lt"/>
                <a:cs typeface="+mn-lt"/>
              </a:rPr>
              <a:t>Pack Enterprise</a:t>
            </a:r>
            <a:endParaRPr lang="en-US" kern="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kern="0" dirty="0">
                <a:ea typeface="+mn-lt"/>
                <a:cs typeface="+mn-lt"/>
              </a:rPr>
              <a:t>Solution sur </a:t>
            </a:r>
            <a:r>
              <a:rPr lang="en-US" kern="0" dirty="0" err="1">
                <a:ea typeface="+mn-lt"/>
                <a:cs typeface="+mn-lt"/>
              </a:rPr>
              <a:t>mesure</a:t>
            </a:r>
            <a:endParaRPr lang="fr-FR" kern="0" dirty="0" err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kern="0" dirty="0" err="1">
                <a:ea typeface="+mn-lt"/>
                <a:cs typeface="+mn-lt"/>
              </a:rPr>
              <a:t>Intégration</a:t>
            </a:r>
            <a:r>
              <a:rPr lang="en-US" kern="0" dirty="0">
                <a:ea typeface="+mn-lt"/>
                <a:cs typeface="+mn-lt"/>
              </a:rPr>
              <a:t> </a:t>
            </a:r>
            <a:r>
              <a:rPr lang="en-US" kern="0" dirty="0" err="1">
                <a:ea typeface="+mn-lt"/>
                <a:cs typeface="+mn-lt"/>
              </a:rPr>
              <a:t>complète</a:t>
            </a:r>
            <a:endParaRPr lang="en-US" kern="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kern="0" dirty="0" err="1">
                <a:ea typeface="+mn-lt"/>
                <a:cs typeface="+mn-lt"/>
              </a:rPr>
              <a:t>Accompagnement</a:t>
            </a:r>
            <a:r>
              <a:rPr lang="en-US" kern="0" dirty="0">
                <a:ea typeface="+mn-lt"/>
                <a:cs typeface="+mn-lt"/>
              </a:rPr>
              <a:t> </a:t>
            </a:r>
            <a:r>
              <a:rPr lang="en-US" kern="0" dirty="0" err="1">
                <a:ea typeface="+mn-lt"/>
                <a:cs typeface="+mn-lt"/>
              </a:rPr>
              <a:t>dédié</a:t>
            </a:r>
            <a:endParaRPr lang="en-US" kern="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kern="0" dirty="0" err="1">
                <a:ea typeface="+mn-lt"/>
                <a:cs typeface="+mn-lt"/>
              </a:rPr>
              <a:t>Développements</a:t>
            </a:r>
            <a:r>
              <a:rPr lang="en-US" kern="0" dirty="0">
                <a:ea typeface="+mn-lt"/>
                <a:cs typeface="+mn-lt"/>
              </a:rPr>
              <a:t> </a:t>
            </a:r>
            <a:r>
              <a:rPr lang="en-US" kern="0" dirty="0" err="1">
                <a:ea typeface="+mn-lt"/>
                <a:cs typeface="+mn-lt"/>
              </a:rPr>
              <a:t>spécifiques</a:t>
            </a:r>
            <a:endParaRPr lang="fr-FR" kern="0" dirty="0" err="1">
              <a:ea typeface="+mn-lt"/>
              <a:cs typeface="+mn-l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949232" y="1293995"/>
            <a:ext cx="3065487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 err="1">
                <a:solidFill>
                  <a:srgbClr val="C00000"/>
                </a:solidFill>
                <a:ea typeface="+mn-lt"/>
                <a:cs typeface="+mn-lt"/>
              </a:rPr>
              <a:t>Résultats</a:t>
            </a:r>
            <a:r>
              <a:rPr lang="en-US" sz="1600" b="1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ea typeface="+mn-lt"/>
                <a:cs typeface="+mn-lt"/>
              </a:rPr>
              <a:t>garantis</a:t>
            </a:r>
            <a:endParaRPr lang="en-US" sz="1600" dirty="0" err="1">
              <a:solidFill>
                <a:srgbClr val="C00000"/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1600" dirty="0">
                <a:solidFill>
                  <a:srgbClr val="C00000"/>
                </a:solidFill>
                <a:ea typeface="+mn-lt"/>
                <a:cs typeface="+mn-lt"/>
              </a:rPr>
              <a:t>50% de </a:t>
            </a:r>
            <a:r>
              <a:rPr lang="en-US" sz="1600" dirty="0" err="1">
                <a:solidFill>
                  <a:srgbClr val="C00000"/>
                </a:solidFill>
                <a:ea typeface="+mn-lt"/>
                <a:cs typeface="+mn-lt"/>
              </a:rPr>
              <a:t>réduction</a:t>
            </a:r>
            <a:r>
              <a:rPr lang="en-US" sz="1600" dirty="0">
                <a:solidFill>
                  <a:srgbClr val="C00000"/>
                </a:solidFill>
                <a:ea typeface="+mn-lt"/>
                <a:cs typeface="+mn-lt"/>
              </a:rPr>
              <a:t> du temps </a:t>
            </a:r>
            <a:r>
              <a:rPr lang="en-US" sz="1600" dirty="0" err="1">
                <a:solidFill>
                  <a:srgbClr val="C00000"/>
                </a:solidFill>
                <a:ea typeface="+mn-lt"/>
                <a:cs typeface="+mn-lt"/>
              </a:rPr>
              <a:t>administratif</a:t>
            </a:r>
          </a:p>
          <a:p>
            <a:pPr marL="285750" indent="-285750">
              <a:buFont typeface="Symbol"/>
              <a:buChar char="•"/>
            </a:pPr>
            <a:r>
              <a:rPr lang="en-US" sz="1600" dirty="0">
                <a:solidFill>
                  <a:srgbClr val="C00000"/>
                </a:solidFill>
                <a:ea typeface="+mn-lt"/>
                <a:cs typeface="+mn-lt"/>
              </a:rPr>
              <a:t>30% </a:t>
            </a:r>
            <a:r>
              <a:rPr lang="en-US" sz="1600" dirty="0" err="1">
                <a:solidFill>
                  <a:srgbClr val="C00000"/>
                </a:solidFill>
                <a:ea typeface="+mn-lt"/>
                <a:cs typeface="+mn-lt"/>
              </a:rPr>
              <a:t>d'amélioration</a:t>
            </a:r>
            <a:r>
              <a:rPr lang="en-US" sz="1600" dirty="0">
                <a:solidFill>
                  <a:srgbClr val="C00000"/>
                </a:solidFill>
                <a:ea typeface="+mn-lt"/>
                <a:cs typeface="+mn-lt"/>
              </a:rPr>
              <a:t> de la performance QHSE</a:t>
            </a:r>
          </a:p>
          <a:p>
            <a:pPr marL="285750" indent="-285750">
              <a:buFont typeface="Symbol"/>
              <a:buChar char="•"/>
            </a:pPr>
            <a:r>
              <a:rPr lang="en-US" sz="1600" dirty="0">
                <a:solidFill>
                  <a:srgbClr val="C00000"/>
                </a:solidFill>
                <a:ea typeface="+mn-lt"/>
                <a:cs typeface="+mn-lt"/>
              </a:rPr>
              <a:t>100% de </a:t>
            </a:r>
            <a:r>
              <a:rPr lang="en-US" sz="1600" dirty="0" err="1">
                <a:solidFill>
                  <a:srgbClr val="C00000"/>
                </a:solidFill>
                <a:ea typeface="+mn-lt"/>
                <a:cs typeface="+mn-lt"/>
              </a:rPr>
              <a:t>conformité</a:t>
            </a:r>
            <a:r>
              <a:rPr lang="en-US" sz="1600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C00000"/>
                </a:solidFill>
                <a:ea typeface="+mn-lt"/>
                <a:cs typeface="+mn-lt"/>
              </a:rPr>
              <a:t>réglementaire</a:t>
            </a:r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1600" dirty="0">
                <a:solidFill>
                  <a:srgbClr val="C00000"/>
                </a:solidFill>
                <a:ea typeface="+mn-lt"/>
                <a:cs typeface="+mn-lt"/>
              </a:rPr>
              <a:t>ROI </a:t>
            </a:r>
            <a:r>
              <a:rPr lang="en-US" sz="1600" dirty="0" err="1">
                <a:solidFill>
                  <a:srgbClr val="C00000"/>
                </a:solidFill>
                <a:ea typeface="+mn-lt"/>
                <a:cs typeface="+mn-lt"/>
              </a:rPr>
              <a:t>en</a:t>
            </a:r>
            <a:r>
              <a:rPr lang="en-US" sz="1600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C00000"/>
                </a:solidFill>
                <a:ea typeface="+mn-lt"/>
                <a:cs typeface="+mn-lt"/>
              </a:rPr>
              <a:t>moins</a:t>
            </a:r>
            <a:r>
              <a:rPr lang="en-US" sz="1600" dirty="0">
                <a:solidFill>
                  <a:srgbClr val="C00000"/>
                </a:solidFill>
                <a:ea typeface="+mn-lt"/>
                <a:cs typeface="+mn-lt"/>
              </a:rPr>
              <a:t> de 12 </a:t>
            </a:r>
            <a:r>
              <a:rPr lang="en-US" sz="1600" dirty="0" err="1">
                <a:solidFill>
                  <a:srgbClr val="C00000"/>
                </a:solidFill>
                <a:ea typeface="+mn-lt"/>
                <a:cs typeface="+mn-lt"/>
              </a:rPr>
              <a:t>mois</a:t>
            </a:r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pPr>
              <a:buFont typeface="Symbol"/>
            </a:pPr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sz="1600" b="1" dirty="0" err="1">
                <a:solidFill>
                  <a:srgbClr val="C00000"/>
                </a:solidFill>
                <a:ea typeface="+mn-lt"/>
                <a:cs typeface="+mn-lt"/>
              </a:rPr>
              <a:t>Références</a:t>
            </a:r>
            <a:r>
              <a:rPr lang="en-US" sz="1600" b="1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ea typeface="+mn-lt"/>
                <a:cs typeface="+mn-lt"/>
              </a:rPr>
              <a:t>sectorielles</a:t>
            </a:r>
            <a:endParaRPr lang="en-US" sz="1600" dirty="0" err="1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fr-FR" sz="1600" dirty="0">
                <a:solidFill>
                  <a:srgbClr val="C00000"/>
                </a:solidFill>
                <a:ea typeface="+mn-lt"/>
                <a:cs typeface="+mn-lt"/>
              </a:rPr>
              <a:t>Nous accompagnons des leaders dans tous les secteurs :</a:t>
            </a:r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pPr marL="285750" lvl="0" indent="-285750">
              <a:buFont typeface="Symbol"/>
              <a:buChar char="•"/>
            </a:pPr>
            <a:r>
              <a:rPr lang="en-US" sz="1600" dirty="0">
                <a:solidFill>
                  <a:srgbClr val="C00000"/>
                </a:solidFill>
                <a:ea typeface="+mn-lt"/>
                <a:cs typeface="+mn-lt"/>
              </a:rPr>
              <a:t>Industrie</a:t>
            </a:r>
          </a:p>
          <a:p>
            <a:pPr marL="285750" indent="-285750">
              <a:buFont typeface="Symbol"/>
              <a:buChar char="•"/>
            </a:pPr>
            <a:r>
              <a:rPr lang="en-US" sz="1600" dirty="0">
                <a:solidFill>
                  <a:srgbClr val="C00000"/>
                </a:solidFill>
                <a:ea typeface="+mn-lt"/>
                <a:cs typeface="+mn-lt"/>
              </a:rPr>
              <a:t>BTP</a:t>
            </a:r>
          </a:p>
          <a:p>
            <a:pPr marL="285750" indent="-285750">
              <a:buFont typeface="Symbol"/>
              <a:buChar char="•"/>
            </a:pPr>
            <a:r>
              <a:rPr lang="en-US" sz="1600" dirty="0" err="1">
                <a:solidFill>
                  <a:srgbClr val="C00000"/>
                </a:solidFill>
                <a:ea typeface="+mn-lt"/>
                <a:cs typeface="+mn-lt"/>
              </a:rPr>
              <a:t>Agroalimentaire</a:t>
            </a:r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1600" dirty="0">
                <a:solidFill>
                  <a:srgbClr val="C00000"/>
                </a:solidFill>
                <a:ea typeface="+mn-lt"/>
                <a:cs typeface="+mn-lt"/>
              </a:rPr>
              <a:t>Services</a:t>
            </a:r>
          </a:p>
        </p:txBody>
      </p:sp>
      <p:sp>
        <p:nvSpPr>
          <p:cNvPr id="27" name="Rectangle 11" descr="Bloc d’accentuation gauche"/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10" name="Picture 2" descr="Notre offre - Quelle est notre proposition de valeur, notre offre de 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00" y="2350683"/>
            <a:ext cx="2620853" cy="21697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6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 descr="Bloc d’accentuation"/>
          <p:cNvSpPr/>
          <p:nvPr/>
        </p:nvSpPr>
        <p:spPr>
          <a:xfrm>
            <a:off x="9775824" y="1717246"/>
            <a:ext cx="2409998" cy="1708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t>9</a:t>
            </a:fld>
            <a:endParaRPr lang="fr-FR"/>
          </a:p>
        </p:txBody>
      </p:sp>
      <p:pic>
        <p:nvPicPr>
          <p:cNvPr id="19" name="Espace réservé pour une image  18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34114" r="34114"/>
          <a:stretch>
            <a:fillRect/>
          </a:stretch>
        </p:blipFill>
        <p:spPr>
          <a:xfrm>
            <a:off x="0" y="0"/>
            <a:ext cx="6191075" cy="637135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82658" y="1883402"/>
            <a:ext cx="6025577" cy="1110738"/>
          </a:xfrm>
        </p:spPr>
        <p:txBody>
          <a:bodyPr rtlCol="0"/>
          <a:lstStyle/>
          <a:p>
            <a:r>
              <a:rPr lang="fr-FR" dirty="0"/>
              <a:t>Notre  Accompagnement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2"/>
          </p:nvPr>
        </p:nvSpPr>
        <p:spPr>
          <a:xfrm>
            <a:off x="6182892" y="2994141"/>
            <a:ext cx="6025303" cy="590155"/>
          </a:xfrm>
        </p:spPr>
        <p:txBody>
          <a:bodyPr vert="horz" lIns="180000" tIns="180000" rIns="180000" bIns="180000" rtlCol="0" anchor="t">
            <a:noAutofit/>
          </a:bodyPr>
          <a:lstStyle/>
          <a:p>
            <a:r>
              <a:rPr lang="en-US" b="1" dirty="0">
                <a:latin typeface="Candara"/>
                <a:ea typeface="Calibri"/>
                <a:cs typeface="Calibri"/>
              </a:rPr>
              <a:t>Pack Essential</a:t>
            </a:r>
            <a:r>
              <a:rPr lang="en-US" b="1" dirty="0"/>
              <a:t>, Pack Advanced, Pack Enterprise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4" name="ZoneTexte 20">
            <a:extLst>
              <a:ext uri="{FF2B5EF4-FFF2-40B4-BE49-F238E27FC236}">
                <a16:creationId xmlns:a16="http://schemas.microsoft.com/office/drawing/2014/main" id="{F6BF8851-66A2-4CFF-E571-E0DE1074585F}"/>
              </a:ext>
            </a:extLst>
          </p:cNvPr>
          <p:cNvSpPr txBox="1"/>
          <p:nvPr/>
        </p:nvSpPr>
        <p:spPr>
          <a:xfrm>
            <a:off x="6410926" y="4082590"/>
            <a:ext cx="2170731" cy="1046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rtl="0"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err="1">
                <a:ea typeface="Calibri"/>
                <a:cs typeface="Calibri"/>
              </a:rPr>
              <a:t>Déploiement</a:t>
            </a:r>
            <a:r>
              <a:rPr lang="en-US" sz="1400" b="1" dirty="0">
                <a:ea typeface="Calibri"/>
                <a:cs typeface="Calibri"/>
              </a:rPr>
              <a:t> </a:t>
            </a:r>
            <a:r>
              <a:rPr lang="en-US" sz="1400" b="1" err="1">
                <a:ea typeface="Calibri"/>
                <a:cs typeface="Calibri"/>
              </a:rPr>
              <a:t>structuré</a:t>
            </a:r>
            <a:r>
              <a:rPr lang="en-US" sz="1200" dirty="0">
                <a:ea typeface="Calibri"/>
                <a:cs typeface="Calibri"/>
              </a:rPr>
              <a:t> </a:t>
            </a:r>
            <a:endParaRPr lang="fr-FR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200">
                <a:ea typeface="Calibri"/>
                <a:cs typeface="Calibri"/>
              </a:rPr>
              <a:t>Analyse des </a:t>
            </a:r>
            <a:r>
              <a:rPr lang="en-US" sz="1200" err="1">
                <a:ea typeface="Calibri"/>
                <a:cs typeface="Calibri"/>
              </a:rPr>
              <a:t>besoins</a:t>
            </a:r>
            <a:endParaRPr lang="en-US" sz="1200" dirty="0" err="1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200" err="1">
                <a:ea typeface="Calibri"/>
                <a:cs typeface="Calibri"/>
              </a:rPr>
              <a:t>Paramétrage</a:t>
            </a:r>
            <a:r>
              <a:rPr lang="en-US" sz="1200">
                <a:ea typeface="Calibri"/>
                <a:cs typeface="Calibri"/>
              </a:rPr>
              <a:t> </a:t>
            </a:r>
            <a:r>
              <a:rPr lang="en-US" sz="1200" err="1">
                <a:ea typeface="Calibri"/>
                <a:cs typeface="Calibri"/>
              </a:rPr>
              <a:t>personnalisé</a:t>
            </a:r>
            <a:endParaRPr lang="en-US" sz="1200" err="1">
              <a:ea typeface="+mn-lt"/>
              <a:cs typeface="+mn-lt"/>
            </a:endParaRPr>
          </a:p>
          <a:p>
            <a:pPr marL="171450" indent="-171450">
              <a:buFont typeface="Arial"/>
              <a:buChar char="•"/>
            </a:pPr>
            <a:r>
              <a:rPr lang="en-US" sz="1200">
                <a:ea typeface="Calibri"/>
                <a:cs typeface="Calibri"/>
              </a:rPr>
              <a:t>Migration des données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ea typeface="Calibri"/>
                <a:cs typeface="Calibri"/>
              </a:rPr>
              <a:t>Formation des </a:t>
            </a:r>
            <a:r>
              <a:rPr lang="en-US" sz="1200" dirty="0" err="1">
                <a:ea typeface="Calibri"/>
                <a:cs typeface="Calibri"/>
              </a:rPr>
              <a:t>utilisateurs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43375-CA44-37BB-654D-0DF3C110588B}"/>
              </a:ext>
            </a:extLst>
          </p:cNvPr>
          <p:cNvSpPr/>
          <p:nvPr/>
        </p:nvSpPr>
        <p:spPr>
          <a:xfrm>
            <a:off x="9366067" y="4082590"/>
            <a:ext cx="2035689" cy="10464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 rtl="0"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Calibri"/>
                <a:ea typeface="Calibri"/>
                <a:cs typeface="Calibri"/>
              </a:rPr>
              <a:t>Support </a:t>
            </a:r>
            <a:r>
              <a:rPr lang="en-US" sz="1400" b="1" err="1">
                <a:latin typeface="Calibri"/>
                <a:ea typeface="Calibri"/>
                <a:cs typeface="Calibri"/>
              </a:rPr>
              <a:t>continu</a:t>
            </a:r>
            <a:r>
              <a:rPr lang="en-US" sz="1400" dirty="0">
                <a:latin typeface="Calibri"/>
                <a:ea typeface="Calibri"/>
                <a:cs typeface="Calibri"/>
              </a:rPr>
              <a:t> </a:t>
            </a:r>
            <a:endParaRPr lang="fr-FR" sz="1400" dirty="0">
              <a:latin typeface="Candara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200">
                <a:latin typeface="Calibri"/>
                <a:ea typeface="Calibri"/>
                <a:cs typeface="Calibri"/>
              </a:rPr>
              <a:t>Assistance technique</a:t>
            </a:r>
          </a:p>
          <a:p>
            <a:pPr marL="171450" indent="-171450">
              <a:buFont typeface="Arial"/>
              <a:buChar char="•"/>
            </a:pPr>
            <a:r>
              <a:rPr lang="en-US" sz="1200">
                <a:latin typeface="Calibri"/>
                <a:ea typeface="Calibri"/>
                <a:cs typeface="Calibri"/>
              </a:rPr>
              <a:t>Mises à jour </a:t>
            </a:r>
            <a:r>
              <a:rPr lang="en-US" sz="1200" err="1">
                <a:latin typeface="Calibri"/>
                <a:ea typeface="Calibri"/>
                <a:cs typeface="Calibri"/>
              </a:rPr>
              <a:t>régulières</a:t>
            </a:r>
            <a:endParaRPr lang="en-US" sz="1200" dirty="0">
              <a:latin typeface="Calibri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err="1">
                <a:latin typeface="Calibri"/>
                <a:ea typeface="Calibri"/>
                <a:cs typeface="Calibri"/>
              </a:rPr>
              <a:t>Webinaires</a:t>
            </a:r>
            <a:r>
              <a:rPr lang="en-US" sz="1200" dirty="0">
                <a:latin typeface="Calibri"/>
                <a:ea typeface="Calibri"/>
                <a:cs typeface="Calibri"/>
              </a:rPr>
              <a:t> de formation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err="1">
                <a:latin typeface="Calibri"/>
                <a:ea typeface="Calibri"/>
                <a:cs typeface="Calibri"/>
              </a:rPr>
              <a:t>Communauté</a:t>
            </a:r>
            <a:r>
              <a:rPr lang="en-US" sz="1200" dirty="0">
                <a:latin typeface="Calibri"/>
                <a:ea typeface="Calibri"/>
                <a:cs typeface="Calibri"/>
              </a:rPr>
              <a:t> </a:t>
            </a:r>
            <a:r>
              <a:rPr lang="en-US" sz="1200" dirty="0" err="1">
                <a:latin typeface="Calibri"/>
                <a:ea typeface="Calibri"/>
                <a:cs typeface="Calibri"/>
              </a:rPr>
              <a:t>d'utilisateurs</a:t>
            </a:r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1C2C7A8C-A2A0-47F3-D7FC-CE2CB1BD03E0}"/>
              </a:ext>
            </a:extLst>
          </p:cNvPr>
          <p:cNvSpPr txBox="1"/>
          <p:nvPr/>
        </p:nvSpPr>
        <p:spPr>
          <a:xfrm>
            <a:off x="7920069" y="5138520"/>
            <a:ext cx="2031999" cy="104644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rtl="0"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a typeface="+mn-lt"/>
                <a:cs typeface="+mn-lt"/>
              </a:rPr>
              <a:t>Engagement </a:t>
            </a:r>
            <a:r>
              <a:rPr lang="en-US" sz="1400" b="1" dirty="0" err="1">
                <a:ea typeface="+mn-lt"/>
                <a:cs typeface="+mn-lt"/>
              </a:rPr>
              <a:t>qualité</a:t>
            </a:r>
            <a:endParaRPr lang="fr-FR" dirty="0" err="1"/>
          </a:p>
          <a:p>
            <a:pPr marL="285750" indent="-285750">
              <a:buFont typeface="Symbol"/>
              <a:buChar char="•"/>
            </a:pPr>
            <a:r>
              <a:rPr lang="en-US" sz="1200" dirty="0" err="1">
                <a:latin typeface="Calibri"/>
                <a:ea typeface="Calibri"/>
                <a:cs typeface="Calibri"/>
              </a:rPr>
              <a:t>Disponibilité</a:t>
            </a:r>
            <a:r>
              <a:rPr lang="en-US" sz="1200" dirty="0">
                <a:latin typeface="Calibri"/>
                <a:ea typeface="Calibri"/>
                <a:cs typeface="Calibri"/>
              </a:rPr>
              <a:t> 99,9%</a:t>
            </a:r>
          </a:p>
          <a:p>
            <a:pPr marL="285750" indent="-285750">
              <a:buFont typeface="Symbol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</a:rPr>
              <a:t>Support </a:t>
            </a:r>
            <a:r>
              <a:rPr lang="en-US" sz="1200" dirty="0" err="1">
                <a:latin typeface="Calibri"/>
                <a:ea typeface="Calibri"/>
                <a:cs typeface="Calibri"/>
              </a:rPr>
              <a:t>réactif</a:t>
            </a:r>
          </a:p>
          <a:p>
            <a:pPr marL="285750" indent="-285750">
              <a:buFont typeface="Symbol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</a:rPr>
              <a:t>Mises à jour </a:t>
            </a:r>
            <a:r>
              <a:rPr lang="en-US" sz="1200" dirty="0" err="1">
                <a:latin typeface="Calibri"/>
                <a:ea typeface="Calibri"/>
                <a:cs typeface="Calibri"/>
              </a:rPr>
              <a:t>régulières</a:t>
            </a:r>
          </a:p>
          <a:p>
            <a:pPr marL="285750" indent="-285750">
              <a:buFont typeface="Symbol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</a:rPr>
              <a:t>Sécurité des données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Rouge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/>
</ds:datastoreItem>
</file>

<file path=customXml/itemProps2.xml><?xml version="1.0" encoding="utf-8"?>
<ds:datastoreItem xmlns:ds="http://schemas.openxmlformats.org/officeDocument/2006/customXml" ds:itemID="{B64A4C9D-F801-4923-BC6D-E0006F51233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professionnelle percutante</Template>
  <TotalTime>0</TotalTime>
  <Words>2973</Words>
  <Application>Microsoft Office PowerPoint</Application>
  <PresentationFormat>Grand écran</PresentationFormat>
  <Paragraphs>199</Paragraphs>
  <Slides>11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QHSE.AI</vt:lpstr>
      <vt:lpstr>Sommaire</vt:lpstr>
      <vt:lpstr>Votre Besoin </vt:lpstr>
      <vt:lpstr>Présentation PowerPoint</vt:lpstr>
      <vt:lpstr>Fonctionnalités principales</vt:lpstr>
      <vt:lpstr>Bénéfices clés</vt:lpstr>
      <vt:lpstr>Nos Modules</vt:lpstr>
      <vt:lpstr>Nos offres</vt:lpstr>
      <vt:lpstr>Notre  Accompagnement </vt:lpstr>
      <vt:lpstr>Références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Samuel Etchoudinan Olushegun</cp:lastModifiedBy>
  <cp:revision>870</cp:revision>
  <dcterms:created xsi:type="dcterms:W3CDTF">2025-01-10T10:42:00Z</dcterms:created>
  <dcterms:modified xsi:type="dcterms:W3CDTF">2025-01-16T11:47:36Z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7D6FE543217848EEBC8DB4267961DB0B_12</vt:lpwstr>
  </property>
  <property fmtid="{D5CDD505-2E9C-101B-9397-08002B2CF9AE}" pid="3" name="KSOProductBuildVer">
    <vt:lpwstr>1033-12.2.0.19307</vt:lpwstr>
  </property>
</Properties>
</file>