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08" r:id="rId2"/>
    <p:sldId id="317" r:id="rId3"/>
    <p:sldId id="283" r:id="rId4"/>
    <p:sldId id="310" r:id="rId5"/>
    <p:sldId id="311" r:id="rId6"/>
    <p:sldId id="312" r:id="rId7"/>
    <p:sldId id="300" r:id="rId8"/>
    <p:sldId id="313" r:id="rId9"/>
    <p:sldId id="315" r:id="rId10"/>
    <p:sldId id="318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6ADA8-3837-4F7B-BF23-1E41BD6DE264}" type="datetimeFigureOut">
              <a:rPr lang="fr-FR" smtClean="0"/>
              <a:t>15/01/2025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19CEBE-0168-417B-8C6E-90BC147567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6307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00236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8363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2168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6499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647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0411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00790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4478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51770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6871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DEE427-1281-41DB-B7F0-393553F5E4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DF2297E-5062-456C-A273-244CA67AED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B74A3F-CDF1-47E2-9412-1FB2FAA60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CDB34-BA51-4768-AEB8-AD37493D74CB}" type="datetimeFigureOut">
              <a:rPr lang="fr-FR" smtClean="0"/>
              <a:t>15/01/2025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BF84295-C040-4B35-A670-BB680A626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24CEDE0-C02D-40FD-9205-C2AD059F7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C7B00-B986-4595-873A-0774B02B5F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7293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D3D181-491B-4BC7-9619-2AD5C182B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DC1F2AD-974A-454C-8417-4C0A5A6F46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F32183B-88E1-4289-B403-1BE6808DC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CDB34-BA51-4768-AEB8-AD37493D74CB}" type="datetimeFigureOut">
              <a:rPr lang="fr-FR" smtClean="0"/>
              <a:t>15/01/2025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686D4A5-6701-4C4F-96FC-193C5B9FC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ECAB4A3-2B05-4532-826D-BEA19E522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C7B00-B986-4595-873A-0774B02B5F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9755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5561A5F-E422-48D3-9FC7-1E4BE91ECB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5A0F359-7F20-4EC4-9DB9-BCEE591D8A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412EFEB-55D7-4313-A6EF-31BE1E51B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CDB34-BA51-4768-AEB8-AD37493D74CB}" type="datetimeFigureOut">
              <a:rPr lang="fr-FR" smtClean="0"/>
              <a:t>15/01/2025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5FA4F10-6AA1-4581-B9F3-5644A5DE8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12A05A9-FF14-4701-8096-35954D9AA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C7B00-B986-4595-873A-0774B02B5F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2935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Cliquez pour modifier le titre de la page</a:t>
            </a:r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e comparaison gauche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515834"/>
            <a:ext cx="5472000" cy="360000"/>
          </a:xfrm>
        </p:spPr>
        <p:txBody>
          <a:bodyPr rtlCol="0" anchor="t"/>
          <a:lstStyle>
            <a:lvl1pPr marL="0" indent="0"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2023668"/>
            <a:ext cx="5472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2" name="Espace réservé de comparaison gauche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00000" y="1516361"/>
            <a:ext cx="5472000" cy="358775"/>
          </a:xfrm>
        </p:spPr>
        <p:txBody>
          <a:bodyPr rtlCol="0"/>
          <a:lstStyle>
            <a:lvl1pPr marL="0" indent="0">
              <a:buNone/>
              <a:defRPr sz="1800" b="1"/>
            </a:lvl1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9889" y="2020361"/>
            <a:ext cx="5472113" cy="4170891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6" name="Espace réservé du numéro de diapositive 5">
            <a:extLst>
              <a:ext uri="{FF2B5EF4-FFF2-40B4-BE49-F238E27FC236}">
                <a16:creationId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003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position Text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’image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 dirty="0"/>
              <a:t>Insérez ou glissez-déplacez votre photo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1800" y="3802899"/>
            <a:ext cx="4648200" cy="985000"/>
          </a:xfrm>
          <a:solidFill>
            <a:schemeClr val="bg1"/>
          </a:solidFill>
        </p:spPr>
        <p:txBody>
          <a:bodyPr lIns="180000" tIns="180000" rIns="180000" bIns="180000" rtlCol="0"/>
          <a:lstStyle>
            <a:lvl1pPr algn="r">
              <a:defRPr sz="36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 dirty="0"/>
              <a:t>Modifier le titre de la page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11800" y="4787900"/>
            <a:ext cx="4648200" cy="11628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2668686"/>
            <a:ext cx="5472000" cy="2999426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5" name="Espace réservé du numéro de diapositive 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08F53F-6AA2-4060-904A-BC90211DC043}"/>
              </a:ext>
            </a:extLst>
          </p:cNvPr>
          <p:cNvSpPr/>
          <p:nvPr userDrawn="1"/>
        </p:nvSpPr>
        <p:spPr>
          <a:xfrm>
            <a:off x="9348588" y="3700775"/>
            <a:ext cx="2411412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1767913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Cliquez pour modifier le titre de la page</a:t>
            </a:r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4" name="Espace réservé du numéro de diapositive 3">
            <a:extLst>
              <a:ext uri="{FF2B5EF4-FFF2-40B4-BE49-F238E27FC236}">
                <a16:creationId xmlns:a16="http://schemas.microsoft.com/office/drawing/2014/main" id="{853CF994-8B2C-443F-B695-7378DD360D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071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465920-3EBE-4C5E-9F10-FB7A1851D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F58EAD8-BD03-4885-B0EA-5656932DF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DAD9FFE-E18D-4D9E-BE43-41806AD08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CDB34-BA51-4768-AEB8-AD37493D74CB}" type="datetimeFigureOut">
              <a:rPr lang="fr-FR" smtClean="0"/>
              <a:t>15/01/2025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EA80FD1-2685-4A29-94A5-B5DC26558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1C2ACF9-300B-4E8C-998B-FCF1D88B3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C7B00-B986-4595-873A-0774B02B5F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1152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1CA28F-96CC-4FE9-B90B-EBF3F8785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FE5F0DE-2786-436F-B104-33BB730834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96D142E-8241-4CC2-9029-13F62CB8B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CDB34-BA51-4768-AEB8-AD37493D74CB}" type="datetimeFigureOut">
              <a:rPr lang="fr-FR" smtClean="0"/>
              <a:t>15/01/2025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EF03EEE-0FFF-439F-9BAB-A3CC25A8D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AECC71-68D7-4939-AE45-DF5F6BF75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C7B00-B986-4595-873A-0774B02B5F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8769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1E5EE9-EFEA-46F7-8296-5FDB61DDD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C74378F-9903-4E06-BE02-17FF01EF0A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43B14C4-821C-4A00-B54D-598EACFC18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AF80B30-3520-4EAD-8F2F-509993CBB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CDB34-BA51-4768-AEB8-AD37493D74CB}" type="datetimeFigureOut">
              <a:rPr lang="fr-FR" smtClean="0"/>
              <a:t>15/01/2025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2C8CC78-5DF4-4555-8CC7-AEAE97D5C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2FE3F55-5AFF-4B61-B47F-C587CAB00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C7B00-B986-4595-873A-0774B02B5F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6541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621C7F-8484-448D-9A60-DC73C1264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036B8E-78F4-45DE-9DDD-7E95081D4A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1927CCC-FC26-4855-9D38-0D938C3D1B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8B43FFA-36ED-4D06-A37D-061C695826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32CE708-8076-4174-AEDF-7A535DF7C1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DC56AB4-1449-47CB-AE2F-82012E17F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CDB34-BA51-4768-AEB8-AD37493D74CB}" type="datetimeFigureOut">
              <a:rPr lang="fr-FR" smtClean="0"/>
              <a:t>15/01/2025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26F8FE1-58BE-45CF-A83C-BF3204570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EDF1F64-5A89-42F1-A541-7958037B9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C7B00-B986-4595-873A-0774B02B5F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7609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D2912A-283B-4B6C-BFA0-3FA1B4B8F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F2C0FCB-D006-4724-A840-E01F6D764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CDB34-BA51-4768-AEB8-AD37493D74CB}" type="datetimeFigureOut">
              <a:rPr lang="fr-FR" smtClean="0"/>
              <a:t>15/01/2025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A7F6AE8-AC30-4A9D-9E44-E8368DBBC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399332A-72D9-4B29-B75A-B508D125F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C7B00-B986-4595-873A-0774B02B5F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1043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F31E53B-8FA3-4280-B8B0-40EE4F96E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CDB34-BA51-4768-AEB8-AD37493D74CB}" type="datetimeFigureOut">
              <a:rPr lang="fr-FR" smtClean="0"/>
              <a:t>15/01/2025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B8E106D-BFCF-4D6E-9D62-5310B546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B09A88A-957D-4526-ADAA-FB5207655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C7B00-B986-4595-873A-0774B02B5F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2027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77B85F-BC5E-4F5E-AC26-D7F2D6579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2D0F840-FF39-44F2-B2DB-456ACA45C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54F06EF-A23D-4EA0-923A-56BAE52E2A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E0FFF4C-2734-42F6-9429-BBF2351D6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CDB34-BA51-4768-AEB8-AD37493D74CB}" type="datetimeFigureOut">
              <a:rPr lang="fr-FR" smtClean="0"/>
              <a:t>15/01/2025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D8C3265-CD6B-4E9A-8F9F-5A2E77A02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BC09940-6FE5-46AC-B9BC-92FB0D8B8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C7B00-B986-4595-873A-0774B02B5F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7590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52CA1D-8346-4F48-89F8-0E9DDD0CF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8AFAA8A-A5C6-463E-96B5-103723B2BD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19B9F55-AE35-43F8-9D49-8BB2934027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FC8234C-5AAB-45F7-BC47-036ECDE86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CDB34-BA51-4768-AEB8-AD37493D74CB}" type="datetimeFigureOut">
              <a:rPr lang="fr-FR" smtClean="0"/>
              <a:t>15/01/2025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A70259B-E067-4DF8-9CF9-6957EB856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E876FE4-7CF0-4CE3-9DC0-BB9AAD6EE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C7B00-B986-4595-873A-0774B02B5F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0378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184031D-6332-404A-A7B0-4EFA3C5C4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3D2DB16-7783-4744-BC3A-5175E9593B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D7E5163-518B-4DAC-A14F-4BB907A6EB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CDB34-BA51-4768-AEB8-AD37493D74CB}" type="datetimeFigureOut">
              <a:rPr lang="fr-FR" smtClean="0"/>
              <a:t>15/01/2025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CBBCD3E-A884-49A3-9881-DF4DE9AF4C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FD98DB6-4A27-48CA-B766-274FB86C3F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C7B00-B986-4595-873A-0774B02B5F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9850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jp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9.jpe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smtClean="0"/>
              <a:pPr rtl="0"/>
              <a:t>1</a:t>
            </a:fld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99937A2-8F45-4EC5-914A-D1E3277B97B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1467" y="0"/>
            <a:ext cx="1170533" cy="877900"/>
          </a:xfrm>
          <a:prstGeom prst="rect">
            <a:avLst/>
          </a:prstGeom>
        </p:spPr>
      </p:pic>
      <p:sp>
        <p:nvSpPr>
          <p:cNvPr id="19" name="Titre 2">
            <a:extLst>
              <a:ext uri="{FF2B5EF4-FFF2-40B4-BE49-F238E27FC236}">
                <a16:creationId xmlns:a16="http://schemas.microsoft.com/office/drawing/2014/main" id="{C18CAD0F-C733-4FDC-8108-81F66DAF17FE}"/>
              </a:ext>
            </a:extLst>
          </p:cNvPr>
          <p:cNvSpPr txBox="1">
            <a:spLocks/>
          </p:cNvSpPr>
          <p:nvPr/>
        </p:nvSpPr>
        <p:spPr>
          <a:xfrm>
            <a:off x="1444905" y="2202680"/>
            <a:ext cx="8162387" cy="153553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21600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8000" dirty="0">
                <a:solidFill>
                  <a:srgbClr val="0070C0"/>
                </a:solidFill>
                <a:latin typeface="Playfair display" panose="00000500000000000000" pitchFamily="2" charset="0"/>
                <a:ea typeface="+mn-ea"/>
                <a:cs typeface="+mn-cs"/>
              </a:rPr>
              <a:t>SmartLearn </a:t>
            </a:r>
            <a:r>
              <a:rPr lang="fr-FR" sz="8000" b="1" dirty="0">
                <a:solidFill>
                  <a:srgbClr val="0070C0"/>
                </a:solidFill>
                <a:latin typeface="Playfair display" panose="00000500000000000000" pitchFamily="2" charset="0"/>
                <a:ea typeface="+mn-ea"/>
                <a:cs typeface="+mn-cs"/>
              </a:rPr>
              <a:t>Pro</a:t>
            </a:r>
            <a:endParaRPr lang="fr-MA" sz="8000" b="1" dirty="0">
              <a:solidFill>
                <a:srgbClr val="0070C0"/>
              </a:solidFill>
              <a:latin typeface="Playfair display" panose="00000500000000000000" pitchFamily="2" charset="0"/>
              <a:ea typeface="+mn-ea"/>
              <a:cs typeface="+mn-cs"/>
            </a:endParaRPr>
          </a:p>
        </p:txBody>
      </p:sp>
      <p:sp>
        <p:nvSpPr>
          <p:cNvPr id="20" name="Sous-titre 3">
            <a:extLst>
              <a:ext uri="{FF2B5EF4-FFF2-40B4-BE49-F238E27FC236}">
                <a16:creationId xmlns:a16="http://schemas.microsoft.com/office/drawing/2014/main" id="{D75BA568-751C-4A7E-A269-F16674043EA2}"/>
              </a:ext>
            </a:extLst>
          </p:cNvPr>
          <p:cNvSpPr txBox="1">
            <a:spLocks/>
          </p:cNvSpPr>
          <p:nvPr/>
        </p:nvSpPr>
        <p:spPr>
          <a:xfrm>
            <a:off x="2236004" y="3738214"/>
            <a:ext cx="6580188" cy="71895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7200" b="0" dirty="0">
                <a:solidFill>
                  <a:schemeClr val="tx1"/>
                </a:solidFill>
                <a:latin typeface="Montserratou"/>
              </a:rPr>
              <a:t>La solution LMS nouvelle génération pour une formation et une gestion des compétences intelligentes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8AF67666-7EFF-4C4C-8A3F-349F867341C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1467" y="0"/>
            <a:ext cx="1170533" cy="877900"/>
          </a:xfrm>
          <a:prstGeom prst="rect">
            <a:avLst/>
          </a:prstGeom>
        </p:spPr>
      </p:pic>
      <p:sp>
        <p:nvSpPr>
          <p:cNvPr id="22" name="Zone de texte 3">
            <a:extLst>
              <a:ext uri="{FF2B5EF4-FFF2-40B4-BE49-F238E27FC236}">
                <a16:creationId xmlns:a16="http://schemas.microsoft.com/office/drawing/2014/main" id="{C215C517-9F73-43E8-8F97-2BDCCA959873}"/>
              </a:ext>
            </a:extLst>
          </p:cNvPr>
          <p:cNvSpPr txBox="1"/>
          <p:nvPr/>
        </p:nvSpPr>
        <p:spPr>
          <a:xfrm>
            <a:off x="10325100" y="6115132"/>
            <a:ext cx="1866900" cy="353930"/>
          </a:xfrm>
          <a:prstGeom prst="rect">
            <a:avLst/>
          </a:prstGeom>
          <a:noFill/>
        </p:spPr>
        <p:txBody>
          <a:bodyPr wrap="square" tIns="108000" bIns="0" rtlCol="0" anchor="ctr">
            <a:spAutoFit/>
          </a:bodyPr>
          <a:lstStyle/>
          <a:p>
            <a:pPr algn="ctr" rtl="0">
              <a:lnSpc>
                <a:spcPts val="1000"/>
              </a:lnSpc>
            </a:pPr>
            <a:r>
              <a:rPr lang="fr-FR" sz="1200" b="1" i="0" spc="-100" noProof="0" dirty="0">
                <a:solidFill>
                  <a:schemeClr val="accent1"/>
                </a:solidFill>
                <a:latin typeface="+mj-lt"/>
              </a:rPr>
              <a:t>Ramaqs  Consulting</a:t>
            </a:r>
            <a:r>
              <a:rPr lang="fr-FR" sz="900" b="1" i="0" spc="-100" noProof="0" dirty="0">
                <a:solidFill>
                  <a:schemeClr val="accent1"/>
                </a:solidFill>
                <a:latin typeface="+mj-lt"/>
              </a:rPr>
              <a:t> </a:t>
            </a:r>
            <a:br>
              <a:rPr lang="fr-FR" sz="1600" b="1" i="0" spc="-100" baseline="0" noProof="0" dirty="0">
                <a:solidFill>
                  <a:schemeClr val="accent1"/>
                </a:solidFill>
                <a:latin typeface="+mj-lt"/>
              </a:rPr>
            </a:br>
            <a:r>
              <a:rPr lang="fr-FR" sz="700" b="0" i="0" spc="14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dreams, our challenge</a:t>
            </a:r>
            <a:endParaRPr lang="fr-FR" sz="1200" b="0" i="0" spc="140" noProof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42F579A5-6447-4747-9922-6D9D5DBFF4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094" y="2319572"/>
            <a:ext cx="2313245" cy="1301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  <a:scene3d>
            <a:camera prst="perspectiveLeft"/>
            <a:lightRig rig="threePt" dir="t"/>
          </a:scene3d>
          <a:sp3d/>
        </p:spPr>
      </p:pic>
    </p:spTree>
    <p:extLst>
      <p:ext uri="{BB962C8B-B14F-4D97-AF65-F5344CB8AC3E}">
        <p14:creationId xmlns:p14="http://schemas.microsoft.com/office/powerpoint/2010/main" val="1218953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0A34EBD-7DEA-4599-A81B-0A363A0E17F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sz="1100" smtClean="0"/>
              <a:pPr rtl="0"/>
              <a:t>10</a:t>
            </a:fld>
            <a:endParaRPr lang="fr-FR" sz="1100" dirty="0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D62E63C6-C704-433A-B95F-D38C6DB20FD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86021" y="103603"/>
            <a:ext cx="1205979" cy="904484"/>
          </a:xfrm>
          <a:prstGeom prst="rect">
            <a:avLst/>
          </a:prstGeom>
        </p:spPr>
      </p:pic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2E35344E-F937-427A-81BD-CF57D67AAA19}"/>
              </a:ext>
            </a:extLst>
          </p:cNvPr>
          <p:cNvSpPr txBox="1">
            <a:spLocks/>
          </p:cNvSpPr>
          <p:nvPr/>
        </p:nvSpPr>
        <p:spPr>
          <a:xfrm>
            <a:off x="4238067" y="4552907"/>
            <a:ext cx="2698038" cy="428997"/>
          </a:xfrm>
          <a:prstGeom prst="rect">
            <a:avLst/>
          </a:prstGeom>
        </p:spPr>
        <p:txBody>
          <a:bodyPr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MA" sz="2400" dirty="0"/>
              <a:t>+</a:t>
            </a:r>
            <a:r>
              <a:rPr lang="fr-MA" sz="2400" b="1" dirty="0">
                <a:cs typeface="Calibri"/>
              </a:rPr>
              <a:t>212 660 737405</a:t>
            </a:r>
            <a:endParaRPr lang="fr-FR" sz="2400" dirty="0"/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7FEA0456-D185-4199-A810-7F51F5F75515}"/>
              </a:ext>
            </a:extLst>
          </p:cNvPr>
          <p:cNvSpPr txBox="1">
            <a:spLocks/>
          </p:cNvSpPr>
          <p:nvPr/>
        </p:nvSpPr>
        <p:spPr>
          <a:xfrm>
            <a:off x="4201872" y="5395474"/>
            <a:ext cx="3063797" cy="324523"/>
          </a:xfrm>
          <a:prstGeom prst="rect">
            <a:avLst/>
          </a:prstGeom>
        </p:spPr>
        <p:txBody>
          <a:bodyPr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fr-MA" sz="2400" b="1" dirty="0">
                <a:cs typeface="Calibri"/>
              </a:rPr>
              <a:t>contact@ramaqs.com</a:t>
            </a:r>
          </a:p>
        </p:txBody>
      </p:sp>
      <p:sp>
        <p:nvSpPr>
          <p:cNvPr id="21" name="Espace réservé du texte 15">
            <a:extLst>
              <a:ext uri="{FF2B5EF4-FFF2-40B4-BE49-F238E27FC236}">
                <a16:creationId xmlns:a16="http://schemas.microsoft.com/office/drawing/2014/main" id="{384BE0AB-24BC-467D-8EA9-9887DC04FD49}"/>
              </a:ext>
            </a:extLst>
          </p:cNvPr>
          <p:cNvSpPr txBox="1">
            <a:spLocks/>
          </p:cNvSpPr>
          <p:nvPr/>
        </p:nvSpPr>
        <p:spPr>
          <a:xfrm>
            <a:off x="4055187" y="4994132"/>
            <a:ext cx="3063798" cy="324523"/>
          </a:xfrm>
          <a:prstGeom prst="rect">
            <a:avLst/>
          </a:prstGeom>
        </p:spPr>
        <p:txBody>
          <a:bodyPr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fr-MA" sz="2400" b="1" dirty="0">
                <a:cs typeface="Calibri"/>
              </a:rPr>
              <a:t>www.ramaqs.com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3661552-EF70-4AF3-81A8-3238459C10F7}"/>
              </a:ext>
            </a:extLst>
          </p:cNvPr>
          <p:cNvSpPr/>
          <p:nvPr/>
        </p:nvSpPr>
        <p:spPr>
          <a:xfrm>
            <a:off x="1703614" y="2436630"/>
            <a:ext cx="88451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50000"/>
              </a:lnSpc>
            </a:pPr>
            <a:r>
              <a:rPr lang="fr-FR" sz="2400" dirty="0"/>
              <a:t>Transformez votre stratégie de formation et de gestion des</a:t>
            </a:r>
          </a:p>
          <a:p>
            <a:pPr algn="ctr">
              <a:lnSpc>
                <a:spcPct val="50000"/>
              </a:lnSpc>
            </a:pPr>
            <a:endParaRPr lang="fr-FR" sz="2400" dirty="0"/>
          </a:p>
          <a:p>
            <a:pPr algn="ctr">
              <a:lnSpc>
                <a:spcPct val="50000"/>
              </a:lnSpc>
            </a:pPr>
            <a:r>
              <a:rPr lang="fr-FR" sz="2400" dirty="0"/>
              <a:t>compétences avec SmartLearn Pro.</a:t>
            </a:r>
          </a:p>
          <a:p>
            <a:pPr algn="ctr">
              <a:lnSpc>
                <a:spcPct val="50000"/>
              </a:lnSpc>
            </a:pPr>
            <a:endParaRPr lang="fr-FR" sz="2400" dirty="0"/>
          </a:p>
          <a:p>
            <a:pPr algn="ctr"/>
            <a:r>
              <a:rPr lang="fr-FR" sz="2400" dirty="0"/>
              <a:t>Demandez une démonstration personnalisée et découvrez comment SmartLearn Pro peut répondre à vos besoins spécifiques</a:t>
            </a:r>
            <a:endParaRPr lang="fr-FR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BA6E7F7-860F-4D17-ADAB-6AD95D15AF4E}"/>
              </a:ext>
            </a:extLst>
          </p:cNvPr>
          <p:cNvSpPr txBox="1"/>
          <p:nvPr/>
        </p:nvSpPr>
        <p:spPr>
          <a:xfrm>
            <a:off x="3890010" y="1138003"/>
            <a:ext cx="6092190" cy="7217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40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Contactez-nous</a:t>
            </a:r>
            <a:endParaRPr lang="fr-FR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 11" descr="Bloc d’accentuation gauche">
            <a:extLst>
              <a:ext uri="{FF2B5EF4-FFF2-40B4-BE49-F238E27FC236}">
                <a16:creationId xmlns:a16="http://schemas.microsoft.com/office/drawing/2014/main" id="{7010D17D-3BA8-447D-BCCB-7EEF554718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80155" y="1776209"/>
            <a:ext cx="1813861" cy="1006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1946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6061076" cy="432000"/>
          </a:xfrm>
        </p:spPr>
        <p:txBody>
          <a:bodyPr rtlCol="0">
            <a:normAutofit fontScale="90000"/>
          </a:bodyPr>
          <a:lstStyle/>
          <a:p>
            <a:pPr rtl="0"/>
            <a:r>
              <a:rPr lang="fr-FR" dirty="0"/>
              <a:t>Sommaire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smtClean="0"/>
              <a:pPr rtl="0"/>
              <a:t>2</a:t>
            </a:fld>
            <a:endParaRPr lang="fr-FR"/>
          </a:p>
        </p:txBody>
      </p:sp>
      <p:sp>
        <p:nvSpPr>
          <p:cNvPr id="12" name="Rectangle 11" descr="Bloc d’accentuation gauche">
            <a:extLst>
              <a:ext uri="{FF2B5EF4-FFF2-40B4-BE49-F238E27FC236}">
                <a16:creationId xmlns:a16="http://schemas.microsoft.com/office/drawing/2014/main" id="{7F65E93D-09FF-42EE-B9DD-750638966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2000" y="1011834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99937A2-8F45-4EC5-914A-D1E3277B97B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1467" y="0"/>
            <a:ext cx="1170533" cy="8779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B9279AD9-D0A4-4F23-8213-4DC0E2F9220A}"/>
              </a:ext>
            </a:extLst>
          </p:cNvPr>
          <p:cNvSpPr/>
          <p:nvPr/>
        </p:nvSpPr>
        <p:spPr>
          <a:xfrm>
            <a:off x="5232472" y="1577164"/>
            <a:ext cx="3089399" cy="4110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>
                <a:solidFill>
                  <a:schemeClr val="bg1"/>
                </a:solidFill>
                <a:latin typeface="Calibri" panose="020F0502020204030204"/>
              </a:rPr>
              <a:t>Votre besoin 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E8F7550-8628-4491-B688-A5E2DA961ACB}"/>
              </a:ext>
            </a:extLst>
          </p:cNvPr>
          <p:cNvSpPr/>
          <p:nvPr/>
        </p:nvSpPr>
        <p:spPr>
          <a:xfrm>
            <a:off x="5232472" y="2157732"/>
            <a:ext cx="3089399" cy="4110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Notre solution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23E3722-D4FA-4C40-AD87-DE895EC85544}"/>
              </a:ext>
            </a:extLst>
          </p:cNvPr>
          <p:cNvSpPr/>
          <p:nvPr/>
        </p:nvSpPr>
        <p:spPr>
          <a:xfrm>
            <a:off x="5232472" y="3341343"/>
            <a:ext cx="3089398" cy="4110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Bénéfices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61B6315-A285-49E2-AD7C-36CFC2978092}"/>
              </a:ext>
            </a:extLst>
          </p:cNvPr>
          <p:cNvSpPr/>
          <p:nvPr/>
        </p:nvSpPr>
        <p:spPr>
          <a:xfrm>
            <a:off x="5232471" y="3920803"/>
            <a:ext cx="3089398" cy="4110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Nos offres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F21AF4A-6D04-4BFF-9503-7466C75083E6}"/>
              </a:ext>
            </a:extLst>
          </p:cNvPr>
          <p:cNvSpPr/>
          <p:nvPr/>
        </p:nvSpPr>
        <p:spPr>
          <a:xfrm>
            <a:off x="5232471" y="4540721"/>
            <a:ext cx="3089397" cy="4110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Notre engagement</a:t>
            </a:r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8411149E-340E-443B-9A64-209F00F41EE2}"/>
              </a:ext>
            </a:extLst>
          </p:cNvPr>
          <p:cNvSpPr/>
          <p:nvPr/>
        </p:nvSpPr>
        <p:spPr>
          <a:xfrm rot="3586131">
            <a:off x="-2438635" y="-296341"/>
            <a:ext cx="7269086" cy="7686429"/>
          </a:xfrm>
          <a:prstGeom prst="arc">
            <a:avLst>
              <a:gd name="adj1" fmla="val 16200000"/>
              <a:gd name="adj2" fmla="val 19898012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1A01819D-42B8-49D4-B6AA-B237201E69A3}"/>
              </a:ext>
            </a:extLst>
          </p:cNvPr>
          <p:cNvSpPr txBox="1"/>
          <p:nvPr/>
        </p:nvSpPr>
        <p:spPr>
          <a:xfrm>
            <a:off x="724189" y="3106072"/>
            <a:ext cx="4361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rgbClr val="0070C0"/>
                </a:solidFill>
                <a:latin typeface="Playfair display" panose="00000500000000000000" pitchFamily="2" charset="0"/>
              </a:rPr>
              <a:t>SmartLearn Pro</a:t>
            </a:r>
            <a:endParaRPr lang="fr-MA" sz="3600" b="1" dirty="0">
              <a:solidFill>
                <a:srgbClr val="0070C0"/>
              </a:solidFill>
              <a:latin typeface="Playfair display" panose="000005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229AC22-481F-4A35-BE7C-46818F7444FD}"/>
              </a:ext>
            </a:extLst>
          </p:cNvPr>
          <p:cNvSpPr/>
          <p:nvPr/>
        </p:nvSpPr>
        <p:spPr>
          <a:xfrm>
            <a:off x="5232471" y="5079723"/>
            <a:ext cx="3089397" cy="4110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Références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FA65941-133F-4D30-B8BE-7F9AC8C2A8F4}"/>
              </a:ext>
            </a:extLst>
          </p:cNvPr>
          <p:cNvSpPr/>
          <p:nvPr/>
        </p:nvSpPr>
        <p:spPr>
          <a:xfrm>
            <a:off x="5232472" y="2761883"/>
            <a:ext cx="3089398" cy="4110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Fonctionnalités</a:t>
            </a:r>
          </a:p>
        </p:txBody>
      </p:sp>
    </p:spTree>
    <p:extLst>
      <p:ext uri="{BB962C8B-B14F-4D97-AF65-F5344CB8AC3E}">
        <p14:creationId xmlns:p14="http://schemas.microsoft.com/office/powerpoint/2010/main" val="3390090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d’image 8" descr="Mains sur un téléphone portable">
            <a:extLst>
              <a:ext uri="{FF2B5EF4-FFF2-40B4-BE49-F238E27FC236}">
                <a16:creationId xmlns:a16="http://schemas.microsoft.com/office/drawing/2014/main" id="{A9A75888-22E3-1D43-9112-DA02186070B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66560" y="700848"/>
            <a:ext cx="5425440" cy="5670502"/>
          </a:xfr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r>
              <a:rPr lang="fr-FR" sz="4800" dirty="0"/>
              <a:t>Votre besoin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111800" y="4787900"/>
            <a:ext cx="4648200" cy="706889"/>
          </a:xfrm>
        </p:spPr>
        <p:txBody>
          <a:bodyPr rtlCol="0"/>
          <a:lstStyle/>
          <a:p>
            <a:r>
              <a:rPr lang="fr-FR" sz="2400" dirty="0"/>
              <a:t>Les défis de la formation moderne</a:t>
            </a:r>
          </a:p>
          <a:p>
            <a:pPr rtl="0"/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smtClean="0"/>
              <a:pPr rtl="0"/>
              <a:t>3</a:t>
            </a:fld>
            <a:endParaRPr lang="fr-FR"/>
          </a:p>
        </p:txBody>
      </p:sp>
      <p:sp>
        <p:nvSpPr>
          <p:cNvPr id="20" name="Rectangle 19" descr="Bloc d’accentuation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48588" y="3688075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FA6F5F-A98B-474C-AFC8-E7B20FEA5616}"/>
              </a:ext>
            </a:extLst>
          </p:cNvPr>
          <p:cNvSpPr/>
          <p:nvPr/>
        </p:nvSpPr>
        <p:spPr>
          <a:xfrm>
            <a:off x="432000" y="1494690"/>
            <a:ext cx="5664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Dans un monde professionnel en mutation rapide, les entreprises font face à des enjeux majeurs :</a:t>
            </a:r>
          </a:p>
          <a:p>
            <a:r>
              <a:rPr lang="fr-FR" sz="2400" dirty="0"/>
              <a:t>•</a:t>
            </a:r>
            <a:r>
              <a:rPr lang="fr-FR" sz="2400" b="1" dirty="0"/>
              <a:t>Montée en compétences accélérée des collaborateurs</a:t>
            </a:r>
          </a:p>
          <a:p>
            <a:r>
              <a:rPr lang="fr-FR" sz="2400" b="1" dirty="0"/>
              <a:t>•Personnalisation des parcours de formation</a:t>
            </a:r>
          </a:p>
          <a:p>
            <a:r>
              <a:rPr lang="fr-FR" sz="2400" b="1" dirty="0"/>
              <a:t>•Suivi précis du développement des compétences</a:t>
            </a:r>
          </a:p>
          <a:p>
            <a:r>
              <a:rPr lang="fr-FR" sz="2400" b="1" dirty="0"/>
              <a:t>•Engagement des apprenants</a:t>
            </a:r>
          </a:p>
          <a:p>
            <a:r>
              <a:rPr lang="fr-FR" sz="2400" b="1" dirty="0"/>
              <a:t>•Conformité réglementaire</a:t>
            </a:r>
            <a:endParaRPr lang="fr-FR" sz="2800" b="1" dirty="0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A50C9748-3092-47C6-AAA0-326C2CF2A56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1467" y="-2"/>
            <a:ext cx="1170533" cy="8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746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>
            <a:extLst>
              <a:ext uri="{FF2B5EF4-FFF2-40B4-BE49-F238E27FC236}">
                <a16:creationId xmlns:a16="http://schemas.microsoft.com/office/drawing/2014/main" id="{2BC46243-7213-4131-90E3-ED53078BEB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38"/>
          <a:stretch/>
        </p:blipFill>
        <p:spPr>
          <a:xfrm>
            <a:off x="996253" y="1985999"/>
            <a:ext cx="4163577" cy="29993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perspectiveRight"/>
            <a:lightRig rig="threePt" dir="t"/>
          </a:scene3d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8" y="316932"/>
            <a:ext cx="3408362" cy="432000"/>
          </a:xfrm>
        </p:spPr>
        <p:txBody>
          <a:bodyPr rtlCol="0">
            <a:normAutofit fontScale="90000"/>
          </a:bodyPr>
          <a:lstStyle/>
          <a:p>
            <a:pPr rtl="0"/>
            <a:r>
              <a:rPr lang="fr-FR" dirty="0"/>
              <a:t>Notre solution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smtClean="0"/>
              <a:pPr rtl="0"/>
              <a:t>4</a:t>
            </a:fld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BBC6B990-BA4B-4D49-8DAF-CADC09374DE7}"/>
              </a:ext>
            </a:extLst>
          </p:cNvPr>
          <p:cNvSpPr txBox="1"/>
          <p:nvPr/>
        </p:nvSpPr>
        <p:spPr>
          <a:xfrm>
            <a:off x="5652995" y="1280520"/>
            <a:ext cx="5965371" cy="5914440"/>
          </a:xfrm>
          <a:prstGeom prst="rect">
            <a:avLst/>
          </a:prstGeom>
          <a:noFill/>
          <a:ln>
            <a:noFill/>
          </a:ln>
        </p:spPr>
        <p:txBody>
          <a:bodyPr wrap="square" numCol="1" rtlCol="0">
            <a:spAutoFit/>
          </a:bodyPr>
          <a:lstStyle/>
          <a:p>
            <a:pPr>
              <a:lnSpc>
                <a:spcPct val="50000"/>
              </a:lnSpc>
              <a:spcAft>
                <a:spcPts val="800"/>
              </a:spcAft>
            </a:pPr>
            <a:r>
              <a:rPr lang="fr-FR" sz="1800" b="1" kern="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Une plateforme LMS innovante qui révolutionne</a:t>
            </a:r>
          </a:p>
          <a:p>
            <a:pPr>
              <a:lnSpc>
                <a:spcPct val="50000"/>
              </a:lnSpc>
              <a:spcAft>
                <a:spcPts val="800"/>
              </a:spcAft>
            </a:pPr>
            <a:r>
              <a:rPr lang="fr-FR" sz="1800" b="1" kern="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l'apprentissage et le développement des compétences :</a:t>
            </a:r>
          </a:p>
          <a:p>
            <a:pPr>
              <a:lnSpc>
                <a:spcPct val="50000"/>
              </a:lnSpc>
              <a:spcAft>
                <a:spcPts val="800"/>
              </a:spcAft>
            </a:pPr>
            <a:endParaRPr lang="fr-FR" b="1" kern="1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50000"/>
              </a:lnSpc>
              <a:spcAft>
                <a:spcPts val="800"/>
              </a:spcAft>
            </a:pPr>
            <a:r>
              <a:rPr lang="fr-FR" sz="18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Intelligence Artificielle au service de la formation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Parcours personnalisés adaptatifs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Recommandations de formation intelligentes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Évaluation automatique des compétences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Prédiction des besoins en formation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Analyse comportementale des apprenants</a:t>
            </a:r>
          </a:p>
          <a:p>
            <a:pPr lvl="0">
              <a:lnSpc>
                <a:spcPct val="50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50000"/>
              </a:lnSpc>
              <a:spcAft>
                <a:spcPts val="800"/>
              </a:spcAft>
            </a:pPr>
            <a:r>
              <a:rPr lang="fr-FR" sz="18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Gestion avancée des compétences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Cartographie dynamique des compétences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Référentiel personnalisable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Évaluation à 360°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Plans de développement automatisés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Identification des talents et des experts</a:t>
            </a:r>
          </a:p>
          <a:p>
            <a:pPr lvl="0">
              <a:lnSpc>
                <a:spcPct val="50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50000"/>
              </a:lnSpc>
              <a:spcAft>
                <a:spcPts val="800"/>
              </a:spcAft>
            </a:pPr>
            <a:r>
              <a:rPr lang="fr-FR" sz="18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Expérience utilisateur innovante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Interface intuitive et moderne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Application mobile native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Mode hors-ligne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Gamification avancée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Social Learning intégré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/>
            <a:endParaRPr lang="fr-FR" dirty="0"/>
          </a:p>
        </p:txBody>
      </p:sp>
      <p:sp>
        <p:nvSpPr>
          <p:cNvPr id="27" name="Rectangle 11" descr="Bloc d’accentuation gauche">
            <a:extLst>
              <a:ext uri="{FF2B5EF4-FFF2-40B4-BE49-F238E27FC236}">
                <a16:creationId xmlns:a16="http://schemas.microsoft.com/office/drawing/2014/main" id="{A2B41C1C-3EC3-49BD-B8B4-CB7EBBF1F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1052" y="785621"/>
            <a:ext cx="2594037" cy="922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/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549729BE-E6A1-4843-980B-52EC6EB4015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1467" y="0"/>
            <a:ext cx="1170533" cy="877900"/>
          </a:xfrm>
          <a:prstGeom prst="rect">
            <a:avLst/>
          </a:prstGeom>
        </p:spPr>
      </p:pic>
      <p:sp>
        <p:nvSpPr>
          <p:cNvPr id="12" name="Espace réservé du texte 9">
            <a:extLst>
              <a:ext uri="{FF2B5EF4-FFF2-40B4-BE49-F238E27FC236}">
                <a16:creationId xmlns:a16="http://schemas.microsoft.com/office/drawing/2014/main" id="{1C699CAF-E9FF-49CD-A229-D52D556C1A97}"/>
              </a:ext>
            </a:extLst>
          </p:cNvPr>
          <p:cNvSpPr txBox="1">
            <a:spLocks/>
          </p:cNvSpPr>
          <p:nvPr/>
        </p:nvSpPr>
        <p:spPr>
          <a:xfrm>
            <a:off x="3396102" y="402620"/>
            <a:ext cx="9862697" cy="1100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50000"/>
              </a:lnSpc>
              <a:spcBef>
                <a:spcPct val="0"/>
              </a:spcBef>
            </a:pPr>
            <a:r>
              <a:rPr lang="fr-F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SmartLearn Pro</a:t>
            </a:r>
          </a:p>
          <a:p>
            <a:pPr>
              <a:lnSpc>
                <a:spcPct val="50000"/>
              </a:lnSpc>
              <a:spcBef>
                <a:spcPct val="0"/>
              </a:spcBef>
            </a:pPr>
            <a:r>
              <a:rPr lang="fr-FR" sz="14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 solution LMS nouvelle génération pour une formation et une gestion des compétences intelligentes</a:t>
            </a:r>
            <a:endParaRPr lang="fr-FR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50000"/>
              </a:lnSpc>
              <a:spcBef>
                <a:spcPct val="0"/>
              </a:spcBef>
            </a:pP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4104682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87" y="313900"/>
            <a:ext cx="5033629" cy="339721"/>
          </a:xfrm>
        </p:spPr>
        <p:txBody>
          <a:bodyPr rtlCol="0">
            <a:normAutofit fontScale="90000"/>
          </a:bodyPr>
          <a:lstStyle/>
          <a:p>
            <a:pPr rtl="0"/>
            <a:r>
              <a:rPr lang="fr-FR" b="1" dirty="0"/>
              <a:t>Fonctionnalités Clés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smtClean="0"/>
              <a:pPr rtl="0"/>
              <a:t>5</a:t>
            </a:fld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BBC6B990-BA4B-4D49-8DAF-CADC09374DE7}"/>
              </a:ext>
            </a:extLst>
          </p:cNvPr>
          <p:cNvSpPr txBox="1"/>
          <p:nvPr/>
        </p:nvSpPr>
        <p:spPr>
          <a:xfrm>
            <a:off x="6199093" y="806099"/>
            <a:ext cx="6907306" cy="575606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fr-FR" sz="2000" b="1" noProof="1">
                <a:solidFill>
                  <a:schemeClr val="accent1"/>
                </a:solidFill>
              </a:rPr>
              <a:t>Fonctionnalités innovantes</a:t>
            </a:r>
          </a:p>
          <a:p>
            <a:endParaRPr lang="fr-FR" sz="2400" noProof="1"/>
          </a:p>
          <a:p>
            <a:pPr>
              <a:lnSpc>
                <a:spcPct val="50000"/>
              </a:lnSpc>
              <a:spcAft>
                <a:spcPts val="800"/>
              </a:spcAft>
            </a:pPr>
            <a:r>
              <a:rPr lang="fr-FR" sz="1800" b="1" kern="0" noProof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Formation innovante</a:t>
            </a:r>
            <a:endParaRPr lang="fr-FR" sz="1800" kern="100" noProof="1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kern="0" noProof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Contenus multimodaux (vidéo, audio, texte, VR)</a:t>
            </a:r>
            <a:endParaRPr lang="fr-FR" sz="1800" kern="100" noProof="1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kern="0" noProof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Classes virtuelles intégrées</a:t>
            </a:r>
            <a:endParaRPr lang="fr-FR" sz="1800" kern="100" noProof="1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kern="0" noProof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Création de contenu simplifiée</a:t>
            </a:r>
            <a:endParaRPr lang="fr-FR" sz="1800" kern="100" noProof="1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kern="0" noProof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Quiz adaptatifs</a:t>
            </a:r>
            <a:endParaRPr lang="fr-FR" sz="1800" kern="100" noProof="1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kern="0" noProof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Micro-learning</a:t>
            </a:r>
          </a:p>
          <a:p>
            <a:pPr lvl="0">
              <a:lnSpc>
                <a:spcPct val="50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fr-FR" sz="1800" kern="100" noProof="1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50000"/>
              </a:lnSpc>
              <a:spcAft>
                <a:spcPts val="800"/>
              </a:spcAft>
            </a:pPr>
            <a:r>
              <a:rPr lang="fr-FR" sz="1800" b="1" kern="0" noProof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Gestion des compétences</a:t>
            </a:r>
            <a:endParaRPr lang="fr-FR" sz="1800" kern="100" noProof="1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kern="0" noProof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Matrices de compétences</a:t>
            </a:r>
            <a:endParaRPr lang="fr-FR" sz="1800" kern="100" noProof="1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kern="0" noProof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Gaps analysis</a:t>
            </a:r>
            <a:endParaRPr lang="fr-FR" sz="1800" kern="100" noProof="1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kern="0" noProof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Planification des successions</a:t>
            </a:r>
            <a:endParaRPr lang="fr-FR" sz="1800" kern="100" noProof="1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kern="0" noProof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Tableaux de bord RH</a:t>
            </a:r>
            <a:endParaRPr lang="fr-FR" sz="1800" kern="100" noProof="1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kern="0" noProof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Reporting avancé</a:t>
            </a:r>
          </a:p>
          <a:p>
            <a:pPr lvl="0">
              <a:lnSpc>
                <a:spcPct val="50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fr-FR" sz="1800" kern="100" noProof="1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50000"/>
              </a:lnSpc>
              <a:spcAft>
                <a:spcPts val="800"/>
              </a:spcAft>
            </a:pPr>
            <a:r>
              <a:rPr lang="fr-FR" sz="1800" b="1" kern="0" noProof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Administration simplifiée</a:t>
            </a:r>
            <a:endParaRPr lang="fr-FR" sz="1800" kern="100" noProof="1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kern="0" noProof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Automatisation des tâches administratives</a:t>
            </a:r>
            <a:endParaRPr lang="fr-FR" sz="1800" kern="100" noProof="1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kern="0" noProof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Gestion des certifications</a:t>
            </a:r>
            <a:endParaRPr lang="fr-FR" sz="1800" kern="100" noProof="1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kern="0" noProof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Workflows personnalisables</a:t>
            </a:r>
            <a:endParaRPr lang="fr-FR" sz="1800" kern="100" noProof="1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kern="0" noProof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Intégration SIRH</a:t>
            </a:r>
            <a:endParaRPr lang="fr-FR" sz="1800" kern="100" noProof="1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kern="0" noProof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Conformité RGPD</a:t>
            </a:r>
            <a:endParaRPr lang="fr-FR" sz="1800" kern="100" noProof="1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50000"/>
              </a:lnSpc>
            </a:pPr>
            <a:endParaRPr lang="fr-FR" noProof="1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2BC46243-7213-4131-90E3-ED53078BEB5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52032" y="1750285"/>
            <a:ext cx="5033629" cy="33574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7" name="Rectangle 11" descr="Bloc d’accentuation gauche">
            <a:extLst>
              <a:ext uri="{FF2B5EF4-FFF2-40B4-BE49-F238E27FC236}">
                <a16:creationId xmlns:a16="http://schemas.microsoft.com/office/drawing/2014/main" id="{A2B41C1C-3EC3-49BD-B8B4-CB7EBBF1F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4810" y="809504"/>
            <a:ext cx="2594037" cy="922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/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549729BE-E6A1-4843-980B-52EC6EB4015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1467" y="0"/>
            <a:ext cx="1170533" cy="8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376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810" y="316932"/>
            <a:ext cx="3513096" cy="432000"/>
          </a:xfrm>
        </p:spPr>
        <p:txBody>
          <a:bodyPr rtlCol="0">
            <a:normAutofit fontScale="90000"/>
          </a:bodyPr>
          <a:lstStyle/>
          <a:p>
            <a:pPr rtl="0"/>
            <a:r>
              <a:rPr lang="fr-FR" dirty="0"/>
              <a:t>Bénéfices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smtClean="0"/>
              <a:pPr rtl="0"/>
              <a:t>6</a:t>
            </a:fld>
            <a:endParaRPr lang="fr-FR"/>
          </a:p>
        </p:txBody>
      </p:sp>
      <p:sp>
        <p:nvSpPr>
          <p:cNvPr id="27" name="Rectangle 11" descr="Bloc d’accentuation gauche">
            <a:extLst>
              <a:ext uri="{FF2B5EF4-FFF2-40B4-BE49-F238E27FC236}">
                <a16:creationId xmlns:a16="http://schemas.microsoft.com/office/drawing/2014/main" id="{A2B41C1C-3EC3-49BD-B8B4-CB7EBBF1F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4810" y="809504"/>
            <a:ext cx="2594037" cy="922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/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F7D8BD05-5E4B-4F1D-8E21-980D59C00DF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90135" y="2138008"/>
            <a:ext cx="4351659" cy="25819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4" name="ZoneTexte 33">
            <a:extLst>
              <a:ext uri="{FF2B5EF4-FFF2-40B4-BE49-F238E27FC236}">
                <a16:creationId xmlns:a16="http://schemas.microsoft.com/office/drawing/2014/main" id="{1E8469BD-E780-4EB0-A76F-4BF027594782}"/>
              </a:ext>
            </a:extLst>
          </p:cNvPr>
          <p:cNvSpPr txBox="1"/>
          <p:nvPr/>
        </p:nvSpPr>
        <p:spPr>
          <a:xfrm>
            <a:off x="5795682" y="748932"/>
            <a:ext cx="5964317" cy="5596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0070C0"/>
                </a:solidFill>
              </a:rPr>
              <a:t>Bénéfices concrets </a:t>
            </a:r>
          </a:p>
          <a:p>
            <a:endParaRPr lang="fr-FR" sz="1600" b="1" dirty="0">
              <a:solidFill>
                <a:schemeClr val="accent3"/>
              </a:solidFill>
            </a:endParaRPr>
          </a:p>
          <a:p>
            <a:pPr>
              <a:lnSpc>
                <a:spcPct val="50000"/>
              </a:lnSpc>
              <a:spcAft>
                <a:spcPts val="800"/>
              </a:spcAft>
            </a:pPr>
            <a:r>
              <a:rPr lang="fr-FR" sz="18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Pour les RH et managers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Réduction de 60% du temps administratif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Vision claire des compétences disponibles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Décisions RH basées sur les données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Optimisation du budget formation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ROI mesurable</a:t>
            </a:r>
          </a:p>
          <a:p>
            <a:pPr lvl="0">
              <a:lnSpc>
                <a:spcPct val="50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50000"/>
              </a:lnSpc>
              <a:spcAft>
                <a:spcPts val="800"/>
              </a:spcAft>
            </a:pPr>
            <a:r>
              <a:rPr lang="fr-FR" sz="18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Pour les apprenants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Parcours personnalisés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Apprentissage à son rythme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Reconnaissance des acquis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Développement professionnel ciblé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Engagement accru</a:t>
            </a:r>
          </a:p>
          <a:p>
            <a:pPr lvl="0">
              <a:lnSpc>
                <a:spcPct val="50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50000"/>
              </a:lnSpc>
              <a:spcAft>
                <a:spcPts val="800"/>
              </a:spcAft>
            </a:pPr>
            <a:r>
              <a:rPr lang="fr-FR" sz="18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Pour l'entreprise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Montée en compétences accélérée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Rétention des talents améliorée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Adaptabilité accrue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Conformité assurée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Avantage concurrentiel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fr-FR" sz="1400" dirty="0"/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549729BE-E6A1-4843-980B-52EC6EB4015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1467" y="0"/>
            <a:ext cx="1170533" cy="8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081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000" y="339721"/>
            <a:ext cx="11340000" cy="432000"/>
          </a:xfrm>
        </p:spPr>
        <p:txBody>
          <a:bodyPr rtlCol="0">
            <a:normAutofit fontScale="90000"/>
          </a:bodyPr>
          <a:lstStyle/>
          <a:p>
            <a:pPr rtl="0"/>
            <a:r>
              <a:rPr lang="fr-FR" dirty="0"/>
              <a:t>Nos offres 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smtClean="0"/>
              <a:pPr rtl="0"/>
              <a:t>7</a:t>
            </a:fld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BBC6B990-BA4B-4D49-8DAF-CADC09374DE7}"/>
              </a:ext>
            </a:extLst>
          </p:cNvPr>
          <p:cNvSpPr txBox="1"/>
          <p:nvPr/>
        </p:nvSpPr>
        <p:spPr>
          <a:xfrm>
            <a:off x="5862918" y="1206209"/>
            <a:ext cx="4766981" cy="569386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50000"/>
              </a:lnSpc>
              <a:spcAft>
                <a:spcPts val="800"/>
              </a:spcAft>
            </a:pPr>
            <a:r>
              <a:rPr lang="fr-FR" sz="20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Essential</a:t>
            </a:r>
            <a:endParaRPr lang="fr-FR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Jusqu'à 100 utilisateurs</a:t>
            </a:r>
            <a:endParaRPr lang="fr-FR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Fonctionnalités LMS de base</a:t>
            </a:r>
            <a:endParaRPr lang="fr-FR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Support par email</a:t>
            </a:r>
            <a:endParaRPr lang="fr-FR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Modules e-learning standards</a:t>
            </a:r>
          </a:p>
          <a:p>
            <a:pPr lvl="0">
              <a:lnSpc>
                <a:spcPct val="50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fr-FR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50000"/>
              </a:lnSpc>
              <a:spcAft>
                <a:spcPts val="800"/>
              </a:spcAft>
            </a:pPr>
            <a:r>
              <a:rPr lang="fr-FR" sz="20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Professional</a:t>
            </a:r>
            <a:endParaRPr lang="fr-FR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Jusqu'à 1000 utilisateurs</a:t>
            </a:r>
            <a:endParaRPr lang="fr-FR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Gestion des compétences avancée</a:t>
            </a:r>
            <a:endParaRPr lang="fr-FR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Support prioritaire</a:t>
            </a:r>
            <a:endParaRPr lang="fr-FR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Création de contenu</a:t>
            </a:r>
            <a:endParaRPr lang="fr-FR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Gamification</a:t>
            </a:r>
            <a:endParaRPr lang="fr-FR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API disponible</a:t>
            </a:r>
          </a:p>
          <a:p>
            <a:pPr lvl="0">
              <a:lnSpc>
                <a:spcPct val="50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fr-FR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50000"/>
              </a:lnSpc>
              <a:spcAft>
                <a:spcPts val="800"/>
              </a:spcAft>
            </a:pPr>
            <a:r>
              <a:rPr lang="fr-FR" sz="20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Enterprise</a:t>
            </a:r>
            <a:endParaRPr lang="fr-FR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Utilisateurs illimités</a:t>
            </a:r>
            <a:endParaRPr lang="fr-FR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Solution personnalisée</a:t>
            </a:r>
            <a:endParaRPr lang="fr-FR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Accompagnement dédié</a:t>
            </a:r>
            <a:endParaRPr lang="fr-FR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Intégration sur mesure</a:t>
            </a:r>
            <a:endParaRPr lang="fr-FR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Module IA avancé</a:t>
            </a:r>
            <a:endParaRPr lang="fr-FR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White label</a:t>
            </a:r>
            <a:endParaRPr lang="fr-FR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/>
            <a:endParaRPr lang="fr-MA" sz="1400" dirty="0"/>
          </a:p>
        </p:txBody>
      </p:sp>
      <p:sp>
        <p:nvSpPr>
          <p:cNvPr id="27" name="Rectangle 11" descr="Bloc d’accentuation gauche">
            <a:extLst>
              <a:ext uri="{FF2B5EF4-FFF2-40B4-BE49-F238E27FC236}">
                <a16:creationId xmlns:a16="http://schemas.microsoft.com/office/drawing/2014/main" id="{A2B41C1C-3EC3-49BD-B8B4-CB7EBBF1F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6000" y="847288"/>
            <a:ext cx="1813861" cy="1006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/>
          </a:p>
        </p:txBody>
      </p:sp>
      <p:pic>
        <p:nvPicPr>
          <p:cNvPr id="10" name="Picture 2" descr="Notre offre - Quelle est notre proposition de valeur, notre offre de  services">
            <a:extLst>
              <a:ext uri="{FF2B5EF4-FFF2-40B4-BE49-F238E27FC236}">
                <a16:creationId xmlns:a16="http://schemas.microsoft.com/office/drawing/2014/main" id="{FC72798E-EBA7-40A1-BF64-700D7EB33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358" y="1812798"/>
            <a:ext cx="3886113" cy="31486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B8830FA-5F0C-4C71-A792-E81DD716FED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1467" y="0"/>
            <a:ext cx="1170533" cy="8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76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000" y="339721"/>
            <a:ext cx="11340000" cy="432000"/>
          </a:xfrm>
        </p:spPr>
        <p:txBody>
          <a:bodyPr rtlCol="0">
            <a:normAutofit fontScale="90000"/>
          </a:bodyPr>
          <a:lstStyle/>
          <a:p>
            <a:pPr rtl="0"/>
            <a:r>
              <a:rPr lang="fr-FR" dirty="0"/>
              <a:t>Notre Engagement 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smtClean="0"/>
              <a:pPr rtl="0"/>
              <a:t>8</a:t>
            </a:fld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BBC6B990-BA4B-4D49-8DAF-CADC09374DE7}"/>
              </a:ext>
            </a:extLst>
          </p:cNvPr>
          <p:cNvSpPr txBox="1"/>
          <p:nvPr/>
        </p:nvSpPr>
        <p:spPr>
          <a:xfrm>
            <a:off x="5632451" y="1770596"/>
            <a:ext cx="5535528" cy="358687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457200" lvl="0" indent="-457200">
              <a:lnSpc>
                <a:spcPct val="107000"/>
              </a:lnSpc>
              <a:spcAft>
                <a:spcPts val="800"/>
              </a:spcAft>
              <a:buSzPct val="100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fr-FR" sz="28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Accompagnement personnalisé</a:t>
            </a:r>
            <a:endParaRPr lang="fr-FR" sz="2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0" indent="-457200">
              <a:lnSpc>
                <a:spcPct val="107000"/>
              </a:lnSpc>
              <a:spcAft>
                <a:spcPts val="800"/>
              </a:spcAft>
              <a:buSzPct val="100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fr-FR" sz="28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Déploiement rapide (4 à 8 semaines)</a:t>
            </a:r>
            <a:endParaRPr lang="fr-FR" sz="2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0" indent="-457200">
              <a:lnSpc>
                <a:spcPct val="107000"/>
              </a:lnSpc>
              <a:spcAft>
                <a:spcPts val="800"/>
              </a:spcAft>
              <a:buSzPct val="100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fr-FR" sz="28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Support multilingue</a:t>
            </a:r>
            <a:endParaRPr lang="fr-FR" sz="2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0" indent="-457200">
              <a:lnSpc>
                <a:spcPct val="107000"/>
              </a:lnSpc>
              <a:spcAft>
                <a:spcPts val="800"/>
              </a:spcAft>
              <a:buSzPct val="100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fr-FR" sz="28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Mises à jour régulières</a:t>
            </a:r>
            <a:endParaRPr lang="fr-FR" sz="2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0" indent="-457200">
              <a:lnSpc>
                <a:spcPct val="107000"/>
              </a:lnSpc>
              <a:spcAft>
                <a:spcPts val="800"/>
              </a:spcAft>
              <a:buSzPct val="100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fr-FR" sz="28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Disponibilité 99.9%</a:t>
            </a:r>
            <a:endParaRPr lang="fr-FR" sz="2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/>
            <a:endParaRPr lang="fr-FR" sz="1400" dirty="0"/>
          </a:p>
        </p:txBody>
      </p:sp>
      <p:sp>
        <p:nvSpPr>
          <p:cNvPr id="27" name="Rectangle 11" descr="Bloc d’accentuation gauche">
            <a:extLst>
              <a:ext uri="{FF2B5EF4-FFF2-40B4-BE49-F238E27FC236}">
                <a16:creationId xmlns:a16="http://schemas.microsoft.com/office/drawing/2014/main" id="{A2B41C1C-3EC3-49BD-B8B4-CB7EBBF1F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6000" y="847288"/>
            <a:ext cx="1813861" cy="1006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6B8830FA-5F0C-4C71-A792-E81DD716FED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1467" y="0"/>
            <a:ext cx="1170533" cy="877900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1C47F480-5111-4D7B-B431-F5C8087387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/>
          <a:srcRect l="22737" r="21349"/>
          <a:stretch/>
        </p:blipFill>
        <p:spPr bwMode="auto">
          <a:xfrm>
            <a:off x="912668" y="1823034"/>
            <a:ext cx="3964199" cy="32119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761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4" descr="Texto, Carta&#10;&#10;Descripción generada automáticamente">
            <a:extLst>
              <a:ext uri="{FF2B5EF4-FFF2-40B4-BE49-F238E27FC236}">
                <a16:creationId xmlns:a16="http://schemas.microsoft.com/office/drawing/2014/main" id="{8A89CB96-7EE3-4371-A994-A5B4DAA845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271" y="1729459"/>
            <a:ext cx="6039729" cy="183811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23FB4D5-DA14-4F29-9320-2DE0A6B57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2782688" cy="432000"/>
          </a:xfrm>
        </p:spPr>
        <p:txBody>
          <a:bodyPr rtlCol="0">
            <a:normAutofit fontScale="90000"/>
          </a:bodyPr>
          <a:lstStyle/>
          <a:p>
            <a:pPr rtl="0"/>
            <a:r>
              <a:rPr lang="fr-FR" dirty="0"/>
              <a:t>Références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0A34EBD-7DEA-4599-A81B-0A363A0E17F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smtClean="0"/>
              <a:pPr rtl="0"/>
              <a:t>9</a:t>
            </a:fld>
            <a:endParaRPr lang="fr-FR" dirty="0"/>
          </a:p>
        </p:txBody>
      </p:sp>
      <p:sp>
        <p:nvSpPr>
          <p:cNvPr id="10" name="Rectangle 11" descr="Bloc d’accentuation gauche">
            <a:extLst>
              <a:ext uri="{FF2B5EF4-FFF2-40B4-BE49-F238E27FC236}">
                <a16:creationId xmlns:a16="http://schemas.microsoft.com/office/drawing/2014/main" id="{B7153608-27E2-48A1-BB8A-50CFDC1D5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6000" y="847288"/>
            <a:ext cx="1813861" cy="1006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/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2E33644C-B66D-458E-850B-061627485D88}"/>
              </a:ext>
            </a:extLst>
          </p:cNvPr>
          <p:cNvSpPr txBox="1">
            <a:spLocks/>
          </p:cNvSpPr>
          <p:nvPr/>
        </p:nvSpPr>
        <p:spPr>
          <a:xfrm>
            <a:off x="3650498" y="1094485"/>
            <a:ext cx="4599305" cy="319959"/>
          </a:xfrm>
          <a:prstGeom prst="rect">
            <a:avLst/>
          </a:prstGeom>
        </p:spPr>
        <p:txBody>
          <a:bodyPr vert="horz" wrap="square" lIns="0" tIns="12065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2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/>
                <a:ea typeface="+mj-ea"/>
                <a:cs typeface="Trebuchet MS"/>
              </a:rPr>
              <a:t>Il nous font confiance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076A4E7F-145B-4B76-B2E5-4E48C984E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" y="1729459"/>
            <a:ext cx="6221065" cy="2573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7D1834E2-879A-49B7-A10C-8CA5B88A25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6" y="4302817"/>
            <a:ext cx="6221064" cy="159677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ECAB9808-288C-4CF5-AB75-B215593FA3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1063" y="3567573"/>
            <a:ext cx="5970938" cy="2332015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D62E63C6-C704-433A-B95F-D38C6DB20FD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1467" y="0"/>
            <a:ext cx="1170533" cy="8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28701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450</Words>
  <Application>Microsoft Office PowerPoint</Application>
  <PresentationFormat>Grand écran</PresentationFormat>
  <Paragraphs>151</Paragraphs>
  <Slides>10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21" baseType="lpstr">
      <vt:lpstr>Arial</vt:lpstr>
      <vt:lpstr>Book Antiqua</vt:lpstr>
      <vt:lpstr>Calibri</vt:lpstr>
      <vt:lpstr>Calibri Light</vt:lpstr>
      <vt:lpstr>Montserratou</vt:lpstr>
      <vt:lpstr>Playfair display</vt:lpstr>
      <vt:lpstr>Symbol</vt:lpstr>
      <vt:lpstr>Times New Roman</vt:lpstr>
      <vt:lpstr>Trebuchet MS</vt:lpstr>
      <vt:lpstr>Wingdings</vt:lpstr>
      <vt:lpstr>Thème Office</vt:lpstr>
      <vt:lpstr>Présentation PowerPoint</vt:lpstr>
      <vt:lpstr>Sommaire</vt:lpstr>
      <vt:lpstr>Votre besoin </vt:lpstr>
      <vt:lpstr>Notre solution</vt:lpstr>
      <vt:lpstr>Fonctionnalités Clés</vt:lpstr>
      <vt:lpstr>Bénéfices</vt:lpstr>
      <vt:lpstr>Nos offres </vt:lpstr>
      <vt:lpstr>Notre Engagement </vt:lpstr>
      <vt:lpstr>Références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chorok elfoula</dc:creator>
  <cp:lastModifiedBy>chorok elfoula</cp:lastModifiedBy>
  <cp:revision>14</cp:revision>
  <dcterms:created xsi:type="dcterms:W3CDTF">2025-01-13T14:20:38Z</dcterms:created>
  <dcterms:modified xsi:type="dcterms:W3CDTF">2025-01-15T17:51:38Z</dcterms:modified>
</cp:coreProperties>
</file>