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08" r:id="rId2"/>
    <p:sldId id="317" r:id="rId3"/>
    <p:sldId id="283" r:id="rId4"/>
    <p:sldId id="310" r:id="rId5"/>
    <p:sldId id="311" r:id="rId6"/>
    <p:sldId id="312" r:id="rId7"/>
    <p:sldId id="300" r:id="rId8"/>
    <p:sldId id="313" r:id="rId9"/>
    <p:sldId id="315" r:id="rId10"/>
    <p:sldId id="318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D835B-F826-492A-99F7-3B02BD22C9EA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05A93-E508-4E84-889D-27BB4D9D81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85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2168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499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41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7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478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7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78B0ED-D370-4656-A3E5-D2E6961E3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D1BE30A-8355-4161-9C68-723AA6074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AE31BB3-033C-44EF-841A-9D17EA076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F26290-C514-4AB6-846B-4366EF35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8D4227-15D7-4E1D-A554-84AD0E97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682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1ED2F9-B9C1-4E00-8ECB-0EFFB84A1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B56493-C844-49DF-A4AE-9706281F9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B5C589-B273-4370-9B11-C8179DD6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D43FEB1-42CE-48A8-B464-5CDEDA1AB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C44EF6-2015-4081-A5FB-FA39647AE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765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11F4687-7850-47F6-BB90-0EC3C70158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5B4538-7138-4DEC-9A94-FA8438AFB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B6E18-A71B-451C-BE04-5E8EA4CB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A092D8A-7452-4C19-92EB-9D7A8A28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F8E77C-CE23-479E-BCCB-3A8BDDB0D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145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9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971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Text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36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 dirty="0"/>
              <a:t>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fr-FR" noProof="0"/>
              <a:t>Ajouter un pied de page</a:t>
            </a:r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noProof="0" smtClean="0"/>
              <a:pPr rtl="0"/>
              <a:t>‹N°›</a:t>
            </a:fld>
            <a:endParaRPr lang="fr-FR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564281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102A36-00C5-41BA-8FA9-DB869D312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ADC8CC-B38C-423B-9A2D-B90C3DCD8E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8BA99A-C646-4CEF-A3C5-A1F6116AC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26E4C-786A-4000-8E45-9470FFA9C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4EA5600-F0D1-4091-91B2-621A7B371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306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4A7EE0-7F63-41F3-9FB5-7DF5F3912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50594-D66B-4492-9536-EA5CD20D8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7B6D8C-A91D-4DC0-B2EC-B9C220E01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068EFF-321E-497E-9D1B-B3A6D5C9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99DCB8A-DF09-46ED-AB4B-DAB56F6F6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654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4EA23A-F63D-4FF9-97A6-F9A621C0C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CF5317-ABB3-47D2-B35D-B5E395373A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55D89B2-CA37-4F5E-B789-CDC793661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150D46D-D49B-48BE-817E-EC983374E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3CB83B3-E964-42DF-B2B6-3BA97E2E3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6DF0B56-DA63-45B2-A61C-0BA5AFF4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933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B447CD-9426-45ED-9193-7B77B3D9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99A1142-1510-4181-8BA6-27FF3AC1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9623B25-38BD-4CFF-B572-3854D9B91F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3C73AEF-1222-436B-8ED3-EC985A79B8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E24B724-3350-4598-A0B1-6998510E14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DCEEB7F-B82B-4BF3-8E51-1BA5AAFAF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C312C4C-D453-46A4-93FB-B9D8B1A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2AF95A8-B4A3-4E34-BC12-F742B9151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06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E7A95-2D3D-406F-89CF-1535C7EA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FA8C006-C11B-4DB2-86CE-2B8CEF4F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99F61C1-47EB-4738-BA13-0CD1A8B3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6CB0816-9696-4440-BEAC-6DFE1458E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6142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11CABBD-DCE3-49C9-A77E-817A17684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274BF13-CE13-4839-925F-0700B231F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57472E-DC33-4176-BA91-3318ABC8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22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9A208-AA19-417F-8363-688A887D5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35E928-1CE1-463A-B46D-6DAAC9C54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8AE5AC-C73E-44B0-A0C0-E26CCD524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4E2289-30A0-4D84-86D4-99D3911A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4D44825-1BC1-435B-89CC-19F61012E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E1030C-7C40-4026-A28F-523F6052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10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25227-E3CD-4B54-B9E8-B6D127741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36E51D5-AE05-4270-88CD-82EDF5E6D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1F77D4-02AF-4AF2-8E97-A24253911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F5C46F6-DA7A-414A-A6FC-53EEB9073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5FA930-99E6-4FB1-9874-91995347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987225-D74D-483C-B1B8-C32174E4C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75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88A2455-A1F1-4C0E-A05E-98BC165A1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FF7017-3FB7-44D8-AC0C-61D4FA863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42B39A4-FC81-465A-9186-0C24E7F5B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EB4D5-470D-4B44-A980-C1FA93D06D06}" type="datetimeFigureOut">
              <a:rPr lang="fr-FR" smtClean="0"/>
              <a:t>15/01/2025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427A34E-2336-430D-AB05-2B36D383EE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97DBDE1-3DDE-474C-A550-4A3B503DA9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6B803-339B-4BB9-B121-3E7B4A00B8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3231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1</a:t>
            </a:fld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9" name="Titre 2">
            <a:extLst>
              <a:ext uri="{FF2B5EF4-FFF2-40B4-BE49-F238E27FC236}">
                <a16:creationId xmlns:a16="http://schemas.microsoft.com/office/drawing/2014/main" id="{C18CAD0F-C733-4FDC-8108-81F66DAF17FE}"/>
              </a:ext>
            </a:extLst>
          </p:cNvPr>
          <p:cNvSpPr txBox="1">
            <a:spLocks/>
          </p:cNvSpPr>
          <p:nvPr/>
        </p:nvSpPr>
        <p:spPr>
          <a:xfrm>
            <a:off x="2546252" y="2180003"/>
            <a:ext cx="7343335" cy="15355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21600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7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SmartVSM 4.0</a:t>
            </a:r>
            <a:endParaRPr lang="fr-MA" sz="7200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0" name="Sous-titre 3">
            <a:extLst>
              <a:ext uri="{FF2B5EF4-FFF2-40B4-BE49-F238E27FC236}">
                <a16:creationId xmlns:a16="http://schemas.microsoft.com/office/drawing/2014/main" id="{D75BA568-751C-4A7E-A269-F16674043EA2}"/>
              </a:ext>
            </a:extLst>
          </p:cNvPr>
          <p:cNvSpPr txBox="1">
            <a:spLocks/>
          </p:cNvSpPr>
          <p:nvPr/>
        </p:nvSpPr>
        <p:spPr>
          <a:xfrm>
            <a:off x="2805906" y="3910230"/>
            <a:ext cx="6580188" cy="7189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0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Cartographie intelligente de la chaîne de valeur nouvelle génération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8AF67666-7EFF-4C4C-8A3F-349F867341C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2" name="Zone de texte 3">
            <a:extLst>
              <a:ext uri="{FF2B5EF4-FFF2-40B4-BE49-F238E27FC236}">
                <a16:creationId xmlns:a16="http://schemas.microsoft.com/office/drawing/2014/main" id="{C215C517-9F73-43E8-8F97-2BDCCA959873}"/>
              </a:ext>
            </a:extLst>
          </p:cNvPr>
          <p:cNvSpPr txBox="1"/>
          <p:nvPr/>
        </p:nvSpPr>
        <p:spPr>
          <a:xfrm>
            <a:off x="10453125" y="6179385"/>
            <a:ext cx="1801350" cy="353930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ctr" rtl="0">
              <a:lnSpc>
                <a:spcPts val="1000"/>
              </a:lnSpc>
            </a:pPr>
            <a:r>
              <a:rPr lang="fr-FR" sz="1200" b="1" i="0" spc="-100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9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700" b="0" i="0" spc="14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953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100" smtClean="0"/>
              <a:pPr rtl="0"/>
              <a:t>10</a:t>
            </a:fld>
            <a:endParaRPr lang="fr-FR" sz="11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86021" y="103603"/>
            <a:ext cx="1205979" cy="904484"/>
          </a:xfrm>
          <a:prstGeom prst="rect">
            <a:avLst/>
          </a:prstGeom>
        </p:spPr>
      </p:pic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E35344E-F937-427A-81BD-CF57D67AAA19}"/>
              </a:ext>
            </a:extLst>
          </p:cNvPr>
          <p:cNvSpPr txBox="1">
            <a:spLocks/>
          </p:cNvSpPr>
          <p:nvPr/>
        </p:nvSpPr>
        <p:spPr>
          <a:xfrm>
            <a:off x="4567631" y="4512248"/>
            <a:ext cx="2698038" cy="428997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MA" sz="2400" dirty="0"/>
              <a:t>+</a:t>
            </a:r>
            <a:r>
              <a:rPr lang="fr-MA" sz="2400" b="1" dirty="0">
                <a:cs typeface="Calibri"/>
              </a:rPr>
              <a:t>212 660 737405</a:t>
            </a:r>
            <a:endParaRPr lang="fr-FR" sz="2400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7FEA0456-D185-4199-A810-7F51F5F75515}"/>
              </a:ext>
            </a:extLst>
          </p:cNvPr>
          <p:cNvSpPr txBox="1">
            <a:spLocks/>
          </p:cNvSpPr>
          <p:nvPr/>
        </p:nvSpPr>
        <p:spPr>
          <a:xfrm>
            <a:off x="4384751" y="5368684"/>
            <a:ext cx="3063797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2400" b="1" dirty="0">
                <a:cs typeface="Calibri"/>
              </a:rPr>
              <a:t>contact@ramaqs.com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84BE0AB-24BC-467D-8EA9-9887DC04FD49}"/>
              </a:ext>
            </a:extLst>
          </p:cNvPr>
          <p:cNvSpPr txBox="1">
            <a:spLocks/>
          </p:cNvSpPr>
          <p:nvPr/>
        </p:nvSpPr>
        <p:spPr>
          <a:xfrm>
            <a:off x="4497408" y="4938444"/>
            <a:ext cx="3063798" cy="324523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2400" b="1" dirty="0">
                <a:cs typeface="Calibri"/>
              </a:rPr>
              <a:t>www.ramaqs.com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661552-EF70-4AF3-81A8-3238459C10F7}"/>
              </a:ext>
            </a:extLst>
          </p:cNvPr>
          <p:cNvSpPr/>
          <p:nvPr/>
        </p:nvSpPr>
        <p:spPr>
          <a:xfrm>
            <a:off x="1531620" y="2130309"/>
            <a:ext cx="10218420" cy="2039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Transformez votre chaîne de valeur avec SmartVSM 4.0.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FR" sz="2000" i="1" kern="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Demandez une démonstration personnalisée et découvrez comment optimiser vos processus</a:t>
            </a:r>
          </a:p>
          <a:p>
            <a:pPr marL="2628900" lvl="5" indent="-342900">
              <a:lnSpc>
                <a:spcPct val="7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fr-FR" sz="2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BA6E7F7-860F-4D17-ADAB-6AD95D15AF4E}"/>
              </a:ext>
            </a:extLst>
          </p:cNvPr>
          <p:cNvSpPr txBox="1"/>
          <p:nvPr/>
        </p:nvSpPr>
        <p:spPr>
          <a:xfrm>
            <a:off x="4395619" y="1065910"/>
            <a:ext cx="6092190" cy="72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Contactez-nous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 11" descr="Bloc d’accentuation gauche">
            <a:extLst>
              <a:ext uri="{FF2B5EF4-FFF2-40B4-BE49-F238E27FC236}">
                <a16:creationId xmlns:a16="http://schemas.microsoft.com/office/drawing/2014/main" id="{7010D17D-3BA8-447D-BCCB-7EEF55471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89069" y="1787646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946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606107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Sommaire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2</a:t>
            </a:fld>
            <a:endParaRPr lang="fr-FR"/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2000" y="1011834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232472" y="1577164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>
                <a:solidFill>
                  <a:schemeClr val="bg1"/>
                </a:solidFill>
                <a:latin typeface="Calibri" panose="020F0502020204030204"/>
              </a:rPr>
              <a:t>Votre besoin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232472" y="2157732"/>
            <a:ext cx="3089399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solution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E3722-D4FA-4C40-AD87-DE895EC85544}"/>
              </a:ext>
            </a:extLst>
          </p:cNvPr>
          <p:cNvSpPr/>
          <p:nvPr/>
        </p:nvSpPr>
        <p:spPr>
          <a:xfrm>
            <a:off x="5232472" y="3341343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Bénéfices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B6315-A285-49E2-AD7C-36CFC2978092}"/>
              </a:ext>
            </a:extLst>
          </p:cNvPr>
          <p:cNvSpPr/>
          <p:nvPr/>
        </p:nvSpPr>
        <p:spPr>
          <a:xfrm>
            <a:off x="5232471" y="3920803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 offres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F21AF4A-6D04-4BFF-9503-7466C75083E6}"/>
              </a:ext>
            </a:extLst>
          </p:cNvPr>
          <p:cNvSpPr/>
          <p:nvPr/>
        </p:nvSpPr>
        <p:spPr>
          <a:xfrm>
            <a:off x="5232471" y="4540721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Notre engagement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2438635" y="-296341"/>
            <a:ext cx="7269086" cy="7686429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M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1A01819D-42B8-49D4-B6AA-B237201E69A3}"/>
              </a:ext>
            </a:extLst>
          </p:cNvPr>
          <p:cNvSpPr txBox="1"/>
          <p:nvPr/>
        </p:nvSpPr>
        <p:spPr>
          <a:xfrm>
            <a:off x="724189" y="3106072"/>
            <a:ext cx="4074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SmartVSM 4.0</a:t>
            </a:r>
            <a:endParaRPr lang="fr-MA" sz="3600" b="1" dirty="0">
              <a:solidFill>
                <a:srgbClr val="C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229AC22-481F-4A35-BE7C-46818F7444FD}"/>
              </a:ext>
            </a:extLst>
          </p:cNvPr>
          <p:cNvSpPr/>
          <p:nvPr/>
        </p:nvSpPr>
        <p:spPr>
          <a:xfrm>
            <a:off x="5232471" y="5079723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Références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A65941-133F-4D30-B8BE-7F9AC8C2A8F4}"/>
              </a:ext>
            </a:extLst>
          </p:cNvPr>
          <p:cNvSpPr/>
          <p:nvPr/>
        </p:nvSpPr>
        <p:spPr>
          <a:xfrm>
            <a:off x="5232472" y="2761883"/>
            <a:ext cx="3089398" cy="4110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Fonctionnalités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3E7358-B882-4C3E-8231-844F9183562D}"/>
              </a:ext>
            </a:extLst>
          </p:cNvPr>
          <p:cNvSpPr/>
          <p:nvPr/>
        </p:nvSpPr>
        <p:spPr>
          <a:xfrm>
            <a:off x="5232471" y="5621023"/>
            <a:ext cx="3089397" cy="4110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Contactez-nous</a:t>
            </a:r>
            <a:endParaRPr lang="fr-FR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090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 descr="Mains sur un téléphone portable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6560" y="700848"/>
            <a:ext cx="5425440" cy="5670502"/>
          </a:xfr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fr-FR" sz="4800" dirty="0"/>
              <a:t>Votre besoin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111800" y="4787900"/>
            <a:ext cx="4648200" cy="706889"/>
          </a:xfrm>
        </p:spPr>
        <p:txBody>
          <a:bodyPr rtlCol="0"/>
          <a:lstStyle/>
          <a:p>
            <a:r>
              <a:rPr lang="fr-FR" sz="2400" dirty="0"/>
              <a:t>Les défis actuels de l’industrie</a:t>
            </a:r>
          </a:p>
          <a:p>
            <a:pPr rtl="0"/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20" name="Rectangle 19" descr="Bloc d’accentuation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FA6F5F-A98B-474C-AFC8-E7B20FEA5616}"/>
              </a:ext>
            </a:extLst>
          </p:cNvPr>
          <p:cNvSpPr/>
          <p:nvPr/>
        </p:nvSpPr>
        <p:spPr>
          <a:xfrm>
            <a:off x="432000" y="1494690"/>
            <a:ext cx="5902560" cy="418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MA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Les entreprises font face à des enjeux majeurs dans l'optimisation de leurs processus :</a:t>
            </a:r>
            <a:endParaRPr lang="fr-F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Complexité croissante des flux</a:t>
            </a:r>
            <a:endParaRPr lang="fr-FR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Manque de visibilité en temps réel</a:t>
            </a:r>
            <a:endParaRPr lang="fr-FR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Difficultés d'identification des gaspillages</a:t>
            </a:r>
            <a:endParaRPr lang="fr-FR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Besoin d'agilité et d'adaptation rapide</a:t>
            </a:r>
            <a:endParaRPr lang="fr-FR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Pression sur les délais et les coûts</a:t>
            </a:r>
            <a:endParaRPr lang="fr-FR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A50C9748-3092-47C6-AAA0-326C2CF2A56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-2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313" y="2264899"/>
            <a:ext cx="5795890" cy="3311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16932"/>
            <a:ext cx="3408362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Notre solution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6517072" y="1259544"/>
            <a:ext cx="6907306" cy="5598456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18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Une plateforme révolutionnaire qui digitalise et</a:t>
            </a:r>
          </a:p>
          <a:p>
            <a:pPr>
              <a:lnSpc>
                <a:spcPct val="70000"/>
              </a:lnSpc>
              <a:spcAft>
                <a:spcPts val="800"/>
              </a:spcAft>
            </a:pPr>
            <a:r>
              <a:rPr lang="fr-FR" sz="1800" b="1" kern="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automatise la cartographie de la chaîne de valeur :</a:t>
            </a:r>
          </a:p>
          <a:p>
            <a:pPr>
              <a:lnSpc>
                <a:spcPct val="70000"/>
              </a:lnSpc>
              <a:spcAft>
                <a:spcPts val="800"/>
              </a:spcAft>
            </a:pPr>
            <a:endParaRPr lang="fr-FR" sz="1800" b="1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Intelligence Artificielle intégrée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prédictive des flux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Détection automatique des goulots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Optimisation dynamique des processus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Recommandations d'amélioration en temps réel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Simulation avancée des scénarios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Connectivité IoT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Capteurs intelligents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Collecte automatique des données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Monitoring en temps réel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machines et ERP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Traçabilité totale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Visualisation innovante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Cartographie dynamique 3D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Réalité augmentée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Tableaux de bord interactifs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des flux en temps réel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Collaboration temps réel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51052" y="849856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1C699CAF-E9FF-49CD-A229-D52D556C1A97}"/>
              </a:ext>
            </a:extLst>
          </p:cNvPr>
          <p:cNvSpPr txBox="1">
            <a:spLocks/>
          </p:cNvSpPr>
          <p:nvPr/>
        </p:nvSpPr>
        <p:spPr>
          <a:xfrm>
            <a:off x="3396103" y="402620"/>
            <a:ext cx="4902200" cy="1100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  <a:spcBef>
                <a:spcPct val="0"/>
              </a:spcBef>
            </a:pPr>
            <a:r>
              <a:rPr lang="fr-F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SmartVSM 4.0</a:t>
            </a:r>
          </a:p>
          <a:p>
            <a:pPr>
              <a:lnSpc>
                <a:spcPct val="50000"/>
              </a:lnSpc>
            </a:pPr>
            <a:r>
              <a:rPr lang="fr-FR" sz="1200" dirty="0"/>
              <a:t>Cartographie intelligente de la chaîne de valeur nouvelle génération</a:t>
            </a:r>
          </a:p>
        </p:txBody>
      </p:sp>
    </p:spTree>
    <p:extLst>
      <p:ext uri="{BB962C8B-B14F-4D97-AF65-F5344CB8AC3E}">
        <p14:creationId xmlns:p14="http://schemas.microsoft.com/office/powerpoint/2010/main" val="410468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87" y="313900"/>
            <a:ext cx="5033629" cy="339721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Fonctionnalités Clés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6199093" y="806099"/>
            <a:ext cx="6907306" cy="551497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fr-FR" sz="2000" b="1" dirty="0">
                <a:solidFill>
                  <a:schemeClr val="accent1"/>
                </a:solidFill>
              </a:rPr>
              <a:t>Fonctionnalités innovantes</a:t>
            </a:r>
          </a:p>
          <a:p>
            <a:endParaRPr lang="fr-FR" sz="2400" dirty="0"/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Cartographie intelligente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Création automatisée des VSM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Template industriels préconfiguré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Mise à jour dynamique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Versions digitales et physiques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Annotations collaboratives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avancée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Calcul automatique des KPI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Identification des wastes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Analyse des temps de cycle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Évaluation de la valeur ajoutée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Simulation What-if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Optimisation continue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Suggestions d'amélioration IA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Plans d'action automatisés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Suivi des progrès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Benchmarking interne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Bibliothèque de best practices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BC46243-7213-4131-90E3-ED53078BEB5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2032" y="1750285"/>
            <a:ext cx="5033629" cy="33574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7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810" y="316932"/>
            <a:ext cx="3513096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Bénéfices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4810" y="809504"/>
            <a:ext cx="2594037" cy="922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32" name="Image 31">
            <a:extLst>
              <a:ext uri="{FF2B5EF4-FFF2-40B4-BE49-F238E27FC236}">
                <a16:creationId xmlns:a16="http://schemas.microsoft.com/office/drawing/2014/main" id="{F7D8BD05-5E4B-4F1D-8E21-980D59C00D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90135" y="2138008"/>
            <a:ext cx="4351659" cy="25819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1E8469BD-E780-4EB0-A76F-4BF027594782}"/>
              </a:ext>
            </a:extLst>
          </p:cNvPr>
          <p:cNvSpPr txBox="1"/>
          <p:nvPr/>
        </p:nvSpPr>
        <p:spPr>
          <a:xfrm>
            <a:off x="5795682" y="748932"/>
            <a:ext cx="5964317" cy="5391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Bénéfices concrets </a:t>
            </a:r>
          </a:p>
          <a:p>
            <a:endParaRPr lang="fr-FR" sz="1600" b="1" dirty="0">
              <a:solidFill>
                <a:schemeClr val="accent3"/>
              </a:solidFill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Gains opérationnels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Réduction de 30% des temps de cycle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Diminution de 25% des stocks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Amélioration de 40% du Lead Time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Optimisation des ressources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Qualité améliorée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Avantages stratégiques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Visibilité totale des processus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Prise de décision accélérée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Agilité accrue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Standardisation des pratiques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ROI rapide (6-12 mois)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Amélioration continue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Culture Lean renforcée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Engagement des équipes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Résolution rapide des problèmes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Innovation facilitée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Performance durable</a:t>
            </a:r>
            <a:endParaRPr lang="fr-FR" sz="1400" dirty="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081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Nos offres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5862919" y="1206209"/>
            <a:ext cx="3751728" cy="537070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VSM Essential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Cartographie digitale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KPIs basiques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5 utilisateurs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email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Mises à jour régulières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VSM Professional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Fonctionnalités Essential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IA et IoT intégrés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Utilisateurs illimités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24/7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complète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API disponible</a:t>
            </a:r>
          </a:p>
          <a:p>
            <a:pPr lvl="0">
              <a:lnSpc>
                <a:spcPct val="50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fr-FR" sz="18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VSM Enterprise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Solution personnalisée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Intégration sur mesure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 dédié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Module simulation avancé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50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18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Consulting Lean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MA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pic>
        <p:nvPicPr>
          <p:cNvPr id="10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FC72798E-EBA7-40A1-BF64-700D7EB33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8" y="1812798"/>
            <a:ext cx="3886113" cy="314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65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339721"/>
            <a:ext cx="11340000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Notre Engagement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 dirty="0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BC6B990-BA4B-4D49-8DAF-CADC09374DE7}"/>
              </a:ext>
            </a:extLst>
          </p:cNvPr>
          <p:cNvSpPr txBox="1"/>
          <p:nvPr/>
        </p:nvSpPr>
        <p:spPr>
          <a:xfrm>
            <a:off x="6230471" y="913821"/>
            <a:ext cx="4790995" cy="523220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Excellence opérationnelle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Méthodologie éprouvée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Expertise Lean/Six Sigma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expert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continue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Accompagnement personnalisé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fr-FR" sz="20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Déploiement AGILE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Installation rapide (2-4 semaines)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Formation sur site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Support multilingue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Mise à jour continue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sz="2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Documentation complète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fr-FR" sz="1400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C47F480-5111-4D7B-B431-F5C8087387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/>
          <a:srcRect l="22737" r="21349"/>
          <a:stretch/>
        </p:blipFill>
        <p:spPr bwMode="auto">
          <a:xfrm>
            <a:off x="912668" y="1823034"/>
            <a:ext cx="3964199" cy="32119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7618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271" y="1729459"/>
            <a:ext cx="6039729" cy="183811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2782688" cy="432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6000" y="847288"/>
            <a:ext cx="1813861" cy="100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3650498" y="1094485"/>
            <a:ext cx="4599305" cy="319959"/>
          </a:xfrm>
          <a:prstGeom prst="rect">
            <a:avLst/>
          </a:prstGeom>
        </p:spPr>
        <p:txBody>
          <a:bodyPr vert="horz" wrap="square" lIns="0" tIns="12065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MA" sz="2000" b="1" i="0" u="none" strike="noStrike" kern="1200" cap="none" spc="2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rebuchet MS"/>
                <a:ea typeface="+mj-ea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" y="1729459"/>
            <a:ext cx="6221065" cy="2573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6" y="4302817"/>
            <a:ext cx="6221064" cy="159677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063" y="3567573"/>
            <a:ext cx="5970938" cy="23320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21467" y="0"/>
            <a:ext cx="1170533" cy="8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28701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442</Words>
  <Application>Microsoft Office PowerPoint</Application>
  <PresentationFormat>Grand écran</PresentationFormat>
  <Paragraphs>157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1" baseType="lpstr">
      <vt:lpstr>Arial</vt:lpstr>
      <vt:lpstr>Arial Narrow</vt:lpstr>
      <vt:lpstr>Arial Rounded MT Bold</vt:lpstr>
      <vt:lpstr>Book Antiqua</vt:lpstr>
      <vt:lpstr>Calibri</vt:lpstr>
      <vt:lpstr>Calibri Light</vt:lpstr>
      <vt:lpstr>Symbol</vt:lpstr>
      <vt:lpstr>Times New Roman</vt:lpstr>
      <vt:lpstr>Trebuchet MS</vt:lpstr>
      <vt:lpstr>Wingdings</vt:lpstr>
      <vt:lpstr>Thème Office</vt:lpstr>
      <vt:lpstr>Présentation PowerPoint</vt:lpstr>
      <vt:lpstr>Sommaire</vt:lpstr>
      <vt:lpstr>Votre besoin </vt:lpstr>
      <vt:lpstr>Notre solution</vt:lpstr>
      <vt:lpstr>Fonctionnalités Clés</vt:lpstr>
      <vt:lpstr>Bénéfices</vt:lpstr>
      <vt:lpstr>Nos offres </vt:lpstr>
      <vt:lpstr>Notre Engagement </vt:lpstr>
      <vt:lpstr>Références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SmartVSM 4.0</dc:title>
  <dc:creator>chorok elfoula</dc:creator>
  <cp:lastModifiedBy>chorok elfoula</cp:lastModifiedBy>
  <cp:revision>13</cp:revision>
  <dcterms:created xsi:type="dcterms:W3CDTF">2025-01-13T10:29:52Z</dcterms:created>
  <dcterms:modified xsi:type="dcterms:W3CDTF">2025-01-15T17:47:07Z</dcterms:modified>
</cp:coreProperties>
</file>