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6" r:id="rId2"/>
    <p:sldMasterId id="2147483698" r:id="rId3"/>
    <p:sldMasterId id="2147483710" r:id="rId4"/>
  </p:sldMasterIdLst>
  <p:notesMasterIdLst>
    <p:notesMasterId r:id="rId17"/>
  </p:notesMasterIdLst>
  <p:sldIdLst>
    <p:sldId id="298" r:id="rId5"/>
    <p:sldId id="284" r:id="rId6"/>
    <p:sldId id="304" r:id="rId7"/>
    <p:sldId id="301" r:id="rId8"/>
    <p:sldId id="308" r:id="rId9"/>
    <p:sldId id="309" r:id="rId10"/>
    <p:sldId id="310" r:id="rId11"/>
    <p:sldId id="311" r:id="rId12"/>
    <p:sldId id="312" r:id="rId13"/>
    <p:sldId id="306" r:id="rId14"/>
    <p:sldId id="315" r:id="rId15"/>
    <p:sldId id="31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576B8-F87A-438F-B2B0-EAF8EB9D8C6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F3CACD3D-5DF3-47F9-9ADA-3F89D5A92D68}">
      <dgm:prSet/>
      <dgm:spPr/>
      <dgm:t>
        <a:bodyPr/>
        <a:lstStyle/>
        <a:p>
          <a:r>
            <a:rPr lang="fr-FR" b="1" dirty="0"/>
            <a:t>RAMAQS Consulting </a:t>
          </a:r>
          <a:r>
            <a:rPr lang="fr-FR" dirty="0"/>
            <a:t>se positionne comme un catalyseur d'innovation, accompagnant les entreprises dans leur transformation digitale et l'optimisation de leurs systèmes intelligents.</a:t>
          </a:r>
        </a:p>
      </dgm:t>
    </dgm:pt>
    <dgm:pt modelId="{BDB05D51-7C73-48A2-927F-41AF72B72180}" type="parTrans" cxnId="{97E82C23-6C81-4191-B041-61DBEC57614E}">
      <dgm:prSet/>
      <dgm:spPr/>
      <dgm:t>
        <a:bodyPr/>
        <a:lstStyle/>
        <a:p>
          <a:endParaRPr lang="fr-FR"/>
        </a:p>
      </dgm:t>
    </dgm:pt>
    <dgm:pt modelId="{770F74CA-4C53-4E6D-865B-78E981D4F590}" type="sibTrans" cxnId="{97E82C23-6C81-4191-B041-61DBEC57614E}">
      <dgm:prSet/>
      <dgm:spPr/>
      <dgm:t>
        <a:bodyPr/>
        <a:lstStyle/>
        <a:p>
          <a:endParaRPr lang="fr-FR"/>
        </a:p>
      </dgm:t>
    </dgm:pt>
    <dgm:pt modelId="{E58E9F0A-A2C2-415D-9888-52C648259460}">
      <dgm:prSet/>
      <dgm:spPr/>
      <dgm:t>
        <a:bodyPr/>
        <a:lstStyle/>
        <a:p>
          <a:r>
            <a:rPr lang="fr-FR" b="1" dirty="0"/>
            <a:t>Expertise pour libérer le plein potentiel technologique des organisations.</a:t>
          </a:r>
        </a:p>
      </dgm:t>
    </dgm:pt>
    <dgm:pt modelId="{087642ED-AF8B-4D45-A863-71233DF459BE}" type="parTrans" cxnId="{CACED4F0-6700-458D-BEE2-0A9A9667C916}">
      <dgm:prSet/>
      <dgm:spPr/>
      <dgm:t>
        <a:bodyPr/>
        <a:lstStyle/>
        <a:p>
          <a:endParaRPr lang="fr-FR"/>
        </a:p>
      </dgm:t>
    </dgm:pt>
    <dgm:pt modelId="{2972B1CC-3489-4B40-9E62-E8A941649AF9}" type="sibTrans" cxnId="{CACED4F0-6700-458D-BEE2-0A9A9667C916}">
      <dgm:prSet/>
      <dgm:spPr/>
      <dgm:t>
        <a:bodyPr/>
        <a:lstStyle/>
        <a:p>
          <a:endParaRPr lang="fr-FR"/>
        </a:p>
      </dgm:t>
    </dgm:pt>
    <dgm:pt modelId="{BA5676F0-0368-458E-9DDE-F7D30880A059}">
      <dgm:prSet/>
      <dgm:spPr/>
      <dgm:t>
        <a:bodyPr/>
        <a:lstStyle/>
        <a:p>
          <a:r>
            <a:rPr lang="fr-FR" b="1" dirty="0"/>
            <a:t>Adapté à toutes les tailles d'entreprise.</a:t>
          </a:r>
        </a:p>
      </dgm:t>
    </dgm:pt>
    <dgm:pt modelId="{007DC1C8-F83D-4A7E-86B3-D9B9D97879CA}" type="parTrans" cxnId="{82C69236-EFBC-40F9-8071-84C4CB6296CB}">
      <dgm:prSet/>
      <dgm:spPr/>
      <dgm:t>
        <a:bodyPr/>
        <a:lstStyle/>
        <a:p>
          <a:endParaRPr lang="fr-FR"/>
        </a:p>
      </dgm:t>
    </dgm:pt>
    <dgm:pt modelId="{488DFBE0-20AD-4938-BA32-EF002797BBD4}" type="sibTrans" cxnId="{82C69236-EFBC-40F9-8071-84C4CB6296CB}">
      <dgm:prSet/>
      <dgm:spPr/>
      <dgm:t>
        <a:bodyPr/>
        <a:lstStyle/>
        <a:p>
          <a:endParaRPr lang="fr-FR"/>
        </a:p>
      </dgm:t>
    </dgm:pt>
    <dgm:pt modelId="{3326AD50-CA58-4495-960C-16E28A1720AC}" type="pres">
      <dgm:prSet presAssocID="{097576B8-F87A-438F-B2B0-EAF8EB9D8C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18F59F-53D0-4CA0-83C9-1A73B7C90D66}" type="pres">
      <dgm:prSet presAssocID="{F3CACD3D-5DF3-47F9-9ADA-3F89D5A92D68}" presName="root" presStyleCnt="0"/>
      <dgm:spPr/>
    </dgm:pt>
    <dgm:pt modelId="{675B2AE0-D0DD-45BC-BF95-7287E7C2ACBC}" type="pres">
      <dgm:prSet presAssocID="{F3CACD3D-5DF3-47F9-9ADA-3F89D5A92D68}" presName="rootComposite" presStyleCnt="0"/>
      <dgm:spPr/>
    </dgm:pt>
    <dgm:pt modelId="{2BF6E756-D3F4-43C3-B572-6AF0E4BF3F32}" type="pres">
      <dgm:prSet presAssocID="{F3CACD3D-5DF3-47F9-9ADA-3F89D5A92D68}" presName="rootText" presStyleLbl="node1" presStyleIdx="0" presStyleCnt="1" custScaleX="200086"/>
      <dgm:spPr/>
    </dgm:pt>
    <dgm:pt modelId="{8CEDA352-23B6-400B-956A-20BF5F42BFEA}" type="pres">
      <dgm:prSet presAssocID="{F3CACD3D-5DF3-47F9-9ADA-3F89D5A92D68}" presName="rootConnector" presStyleLbl="node1" presStyleIdx="0" presStyleCnt="1"/>
      <dgm:spPr/>
    </dgm:pt>
    <dgm:pt modelId="{C5633491-1DD1-4E3B-A3D8-B588DE2DA17B}" type="pres">
      <dgm:prSet presAssocID="{F3CACD3D-5DF3-47F9-9ADA-3F89D5A92D68}" presName="childShape" presStyleCnt="0"/>
      <dgm:spPr/>
    </dgm:pt>
    <dgm:pt modelId="{C862A814-CBC3-498B-AA46-79B4FBC323AF}" type="pres">
      <dgm:prSet presAssocID="{087642ED-AF8B-4D45-A863-71233DF459BE}" presName="Name13" presStyleLbl="parChTrans1D2" presStyleIdx="0" presStyleCnt="2"/>
      <dgm:spPr/>
    </dgm:pt>
    <dgm:pt modelId="{399D9698-6F2E-4893-B59C-E46A454B5FAF}" type="pres">
      <dgm:prSet presAssocID="{E58E9F0A-A2C2-415D-9888-52C648259460}" presName="childText" presStyleLbl="bgAcc1" presStyleIdx="0" presStyleCnt="2">
        <dgm:presLayoutVars>
          <dgm:bulletEnabled val="1"/>
        </dgm:presLayoutVars>
      </dgm:prSet>
      <dgm:spPr/>
    </dgm:pt>
    <dgm:pt modelId="{2D3E5800-D653-454A-A102-354DF038DB39}" type="pres">
      <dgm:prSet presAssocID="{007DC1C8-F83D-4A7E-86B3-D9B9D97879CA}" presName="Name13" presStyleLbl="parChTrans1D2" presStyleIdx="1" presStyleCnt="2"/>
      <dgm:spPr/>
    </dgm:pt>
    <dgm:pt modelId="{76155C02-6E21-4820-A014-C7E580FB3B75}" type="pres">
      <dgm:prSet presAssocID="{BA5676F0-0368-458E-9DDE-F7D30880A059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97E82C23-6C81-4191-B041-61DBEC57614E}" srcId="{097576B8-F87A-438F-B2B0-EAF8EB9D8C66}" destId="{F3CACD3D-5DF3-47F9-9ADA-3F89D5A92D68}" srcOrd="0" destOrd="0" parTransId="{BDB05D51-7C73-48A2-927F-41AF72B72180}" sibTransId="{770F74CA-4C53-4E6D-865B-78E981D4F590}"/>
    <dgm:cxn modelId="{72531E34-5A64-44D9-AEE7-1D397815C9CF}" type="presOf" srcId="{007DC1C8-F83D-4A7E-86B3-D9B9D97879CA}" destId="{2D3E5800-D653-454A-A102-354DF038DB39}" srcOrd="0" destOrd="0" presId="urn:microsoft.com/office/officeart/2005/8/layout/hierarchy3"/>
    <dgm:cxn modelId="{82C69236-EFBC-40F9-8071-84C4CB6296CB}" srcId="{F3CACD3D-5DF3-47F9-9ADA-3F89D5A92D68}" destId="{BA5676F0-0368-458E-9DDE-F7D30880A059}" srcOrd="1" destOrd="0" parTransId="{007DC1C8-F83D-4A7E-86B3-D9B9D97879CA}" sibTransId="{488DFBE0-20AD-4938-BA32-EF002797BBD4}"/>
    <dgm:cxn modelId="{78F55B47-C389-4B8C-A473-12D79D28E883}" type="presOf" srcId="{BA5676F0-0368-458E-9DDE-F7D30880A059}" destId="{76155C02-6E21-4820-A014-C7E580FB3B75}" srcOrd="0" destOrd="0" presId="urn:microsoft.com/office/officeart/2005/8/layout/hierarchy3"/>
    <dgm:cxn modelId="{6F518151-08B5-4CC0-BCD5-27A8BB6DE1CD}" type="presOf" srcId="{F3CACD3D-5DF3-47F9-9ADA-3F89D5A92D68}" destId="{8CEDA352-23B6-400B-956A-20BF5F42BFEA}" srcOrd="1" destOrd="0" presId="urn:microsoft.com/office/officeart/2005/8/layout/hierarchy3"/>
    <dgm:cxn modelId="{17D53181-3335-4265-A053-002DC3D070D2}" type="presOf" srcId="{097576B8-F87A-438F-B2B0-EAF8EB9D8C66}" destId="{3326AD50-CA58-4495-960C-16E28A1720AC}" srcOrd="0" destOrd="0" presId="urn:microsoft.com/office/officeart/2005/8/layout/hierarchy3"/>
    <dgm:cxn modelId="{F98B6CAD-36B5-450A-A5CA-68E3E4E368C7}" type="presOf" srcId="{E58E9F0A-A2C2-415D-9888-52C648259460}" destId="{399D9698-6F2E-4893-B59C-E46A454B5FAF}" srcOrd="0" destOrd="0" presId="urn:microsoft.com/office/officeart/2005/8/layout/hierarchy3"/>
    <dgm:cxn modelId="{4357CFE4-2B07-4451-BB5F-B55DE803887F}" type="presOf" srcId="{F3CACD3D-5DF3-47F9-9ADA-3F89D5A92D68}" destId="{2BF6E756-D3F4-43C3-B572-6AF0E4BF3F32}" srcOrd="0" destOrd="0" presId="urn:microsoft.com/office/officeart/2005/8/layout/hierarchy3"/>
    <dgm:cxn modelId="{233ACFE6-0692-4F2E-B2FA-2D1A9971138A}" type="presOf" srcId="{087642ED-AF8B-4D45-A863-71233DF459BE}" destId="{C862A814-CBC3-498B-AA46-79B4FBC323AF}" srcOrd="0" destOrd="0" presId="urn:microsoft.com/office/officeart/2005/8/layout/hierarchy3"/>
    <dgm:cxn modelId="{CACED4F0-6700-458D-BEE2-0A9A9667C916}" srcId="{F3CACD3D-5DF3-47F9-9ADA-3F89D5A92D68}" destId="{E58E9F0A-A2C2-415D-9888-52C648259460}" srcOrd="0" destOrd="0" parTransId="{087642ED-AF8B-4D45-A863-71233DF459BE}" sibTransId="{2972B1CC-3489-4B40-9E62-E8A941649AF9}"/>
    <dgm:cxn modelId="{354F41E5-BCE8-4B79-8B0B-59A3CA5F33E3}" type="presParOf" srcId="{3326AD50-CA58-4495-960C-16E28A1720AC}" destId="{1C18F59F-53D0-4CA0-83C9-1A73B7C90D66}" srcOrd="0" destOrd="0" presId="urn:microsoft.com/office/officeart/2005/8/layout/hierarchy3"/>
    <dgm:cxn modelId="{32FB2116-BE7F-4420-99C1-F7523BB48635}" type="presParOf" srcId="{1C18F59F-53D0-4CA0-83C9-1A73B7C90D66}" destId="{675B2AE0-D0DD-45BC-BF95-7287E7C2ACBC}" srcOrd="0" destOrd="0" presId="urn:microsoft.com/office/officeart/2005/8/layout/hierarchy3"/>
    <dgm:cxn modelId="{FB9F1A20-7788-459C-8896-952C72ADF097}" type="presParOf" srcId="{675B2AE0-D0DD-45BC-BF95-7287E7C2ACBC}" destId="{2BF6E756-D3F4-43C3-B572-6AF0E4BF3F32}" srcOrd="0" destOrd="0" presId="urn:microsoft.com/office/officeart/2005/8/layout/hierarchy3"/>
    <dgm:cxn modelId="{5DDEC032-D523-455E-8C56-FC0807E514F3}" type="presParOf" srcId="{675B2AE0-D0DD-45BC-BF95-7287E7C2ACBC}" destId="{8CEDA352-23B6-400B-956A-20BF5F42BFEA}" srcOrd="1" destOrd="0" presId="urn:microsoft.com/office/officeart/2005/8/layout/hierarchy3"/>
    <dgm:cxn modelId="{F6B8035C-1F2F-466E-8E35-4586D87F4953}" type="presParOf" srcId="{1C18F59F-53D0-4CA0-83C9-1A73B7C90D66}" destId="{C5633491-1DD1-4E3B-A3D8-B588DE2DA17B}" srcOrd="1" destOrd="0" presId="urn:microsoft.com/office/officeart/2005/8/layout/hierarchy3"/>
    <dgm:cxn modelId="{D358D288-3652-48D9-8BFC-027C1317BD06}" type="presParOf" srcId="{C5633491-1DD1-4E3B-A3D8-B588DE2DA17B}" destId="{C862A814-CBC3-498B-AA46-79B4FBC323AF}" srcOrd="0" destOrd="0" presId="urn:microsoft.com/office/officeart/2005/8/layout/hierarchy3"/>
    <dgm:cxn modelId="{77C99BB1-A62E-4FBF-9898-963F47D4BD58}" type="presParOf" srcId="{C5633491-1DD1-4E3B-A3D8-B588DE2DA17B}" destId="{399D9698-6F2E-4893-B59C-E46A454B5FAF}" srcOrd="1" destOrd="0" presId="urn:microsoft.com/office/officeart/2005/8/layout/hierarchy3"/>
    <dgm:cxn modelId="{FDF4D0DF-682F-49DD-84D0-5DD7B040597D}" type="presParOf" srcId="{C5633491-1DD1-4E3B-A3D8-B588DE2DA17B}" destId="{2D3E5800-D653-454A-A102-354DF038DB39}" srcOrd="2" destOrd="0" presId="urn:microsoft.com/office/officeart/2005/8/layout/hierarchy3"/>
    <dgm:cxn modelId="{36EC1B23-9859-4775-A7CA-4AE07499FFAD}" type="presParOf" srcId="{C5633491-1DD1-4E3B-A3D8-B588DE2DA17B}" destId="{76155C02-6E21-4820-A014-C7E580FB3B75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6E756-D3F4-43C3-B572-6AF0E4BF3F32}">
      <dsp:nvSpPr>
        <dsp:cNvPr id="0" name=""/>
        <dsp:cNvSpPr/>
      </dsp:nvSpPr>
      <dsp:spPr>
        <a:xfrm>
          <a:off x="952143" y="354"/>
          <a:ext cx="5220849" cy="130465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/>
            <a:t>RAMAQS Consulting </a:t>
          </a:r>
          <a:r>
            <a:rPr lang="fr-FR" sz="2100" kern="1200" dirty="0"/>
            <a:t>se positionne comme un catalyseur d'innovation, accompagnant les entreprises dans leur transformation digitale et l'optimisation de leurs systèmes intelligents.</a:t>
          </a:r>
        </a:p>
      </dsp:txBody>
      <dsp:txXfrm>
        <a:off x="990355" y="38566"/>
        <a:ext cx="5144425" cy="1228227"/>
      </dsp:txXfrm>
    </dsp:sp>
    <dsp:sp modelId="{C862A814-CBC3-498B-AA46-79B4FBC323AF}">
      <dsp:nvSpPr>
        <dsp:cNvPr id="0" name=""/>
        <dsp:cNvSpPr/>
      </dsp:nvSpPr>
      <dsp:spPr>
        <a:xfrm>
          <a:off x="1474228" y="1305005"/>
          <a:ext cx="522084" cy="978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8488"/>
              </a:lnTo>
              <a:lnTo>
                <a:pt x="522084" y="97848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D9698-6F2E-4893-B59C-E46A454B5FAF}">
      <dsp:nvSpPr>
        <dsp:cNvPr id="0" name=""/>
        <dsp:cNvSpPr/>
      </dsp:nvSpPr>
      <dsp:spPr>
        <a:xfrm>
          <a:off x="1996313" y="1631168"/>
          <a:ext cx="2087442" cy="1304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Expertise pour libérer le plein potentiel technologique des organisations.</a:t>
          </a:r>
        </a:p>
      </dsp:txBody>
      <dsp:txXfrm>
        <a:off x="2034525" y="1669380"/>
        <a:ext cx="2011018" cy="1228227"/>
      </dsp:txXfrm>
    </dsp:sp>
    <dsp:sp modelId="{2D3E5800-D653-454A-A102-354DF038DB39}">
      <dsp:nvSpPr>
        <dsp:cNvPr id="0" name=""/>
        <dsp:cNvSpPr/>
      </dsp:nvSpPr>
      <dsp:spPr>
        <a:xfrm>
          <a:off x="1474228" y="1305005"/>
          <a:ext cx="522084" cy="2609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302"/>
              </a:lnTo>
              <a:lnTo>
                <a:pt x="522084" y="260930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55C02-6E21-4820-A014-C7E580FB3B75}">
      <dsp:nvSpPr>
        <dsp:cNvPr id="0" name=""/>
        <dsp:cNvSpPr/>
      </dsp:nvSpPr>
      <dsp:spPr>
        <a:xfrm>
          <a:off x="1996313" y="3261983"/>
          <a:ext cx="2087442" cy="1304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Adapté à toutes les tailles d'entreprise.</a:t>
          </a:r>
        </a:p>
      </dsp:txBody>
      <dsp:txXfrm>
        <a:off x="2034525" y="3300195"/>
        <a:ext cx="2011018" cy="1228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86F0D-6C0B-4706-8D22-19BC52EC9CBA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M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56984-4C63-4AA1-84A4-062EC352C623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7196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7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7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41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07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D651F-B0AC-E9D1-68B8-6D80D38A2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A0FF36-2DD2-7998-3198-8221E1E89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B64C78C-4812-3E1D-9C51-5DCF67AAE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1D02D8-40A3-C0F9-2CBC-9776EBBBC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18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33F6A-0C97-8A10-30B9-48EC8334B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9DFADFC-81BD-680C-14BC-C9A1C53C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BB1F907-2649-672D-D4FC-0598B8159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684172-A9B1-06C9-20E6-70E55A29F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15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B415C-D7C8-7CCA-629D-1C39C6F69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4AEB765-645E-FE1D-354F-98F867E30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4AA39B5-BFDD-08BE-91A2-B55A393C5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331420-8885-8406-2C8B-DC7494CBA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532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CB0C4-F9B1-66D4-44E7-2B6FDDE7C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875D51D-B905-5C56-D61B-C52E60AA1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7D4E2E7-B7F0-6C1D-D1FE-DBBB270F9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217C7E-0560-5684-9297-F42D6C43E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29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D39E3-2BDA-7CB0-CCEE-FB450E5B4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7D8FC0-BCDE-02B0-C697-CE832ECF1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FF69E6-A676-C596-0568-77D0399D9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A499DB-98AB-38A8-C3EA-39FCCBD1D7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87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D0676-A665-97A7-680C-E68436FB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4A2803-8404-B626-202E-58B38659F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7F938E-0769-D927-5318-5013012A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54C2BD-4DE2-D528-1973-8D90A942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60A15-1FDD-4BA7-9F9D-583D3129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4453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2509F-78E5-B393-5B7F-8FC17773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41ED9B-226B-F6EA-0610-3B2112ADA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D1DBA-4740-9598-987D-50324846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4D95B-D228-092E-639A-3C66559D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D2F78-3020-B3B5-E90C-DF16378B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6326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567530-9066-03D9-ACCF-68909FA7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EF5CE2-6E0D-996D-4AEC-8E2302EB6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DC23F-4C6F-F2ED-6C49-8B75506C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DB3A67-A7D4-B03D-346B-9A4370D9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BC6B4-C0C3-6749-BCB2-C2F421E7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75917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18594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5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3000" b="1" spc="-225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1" y="4061041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9780589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</p:spTree>
    <p:extLst>
      <p:ext uri="{BB962C8B-B14F-4D97-AF65-F5344CB8AC3E}">
        <p14:creationId xmlns:p14="http://schemas.microsoft.com/office/powerpoint/2010/main" val="1742826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61"/>
            <a:ext cx="5472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2020361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610600" y="6356352"/>
            <a:ext cx="2743200" cy="365125"/>
          </a:xfrm>
        </p:spPr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48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1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3600" b="1" spc="-225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1" y="414886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200025" indent="0" algn="r">
              <a:buNone/>
              <a:defRPr sz="1350">
                <a:solidFill>
                  <a:schemeClr val="bg1"/>
                </a:solidFill>
              </a:defRPr>
            </a:lvl2pPr>
            <a:lvl3pPr marL="407194" indent="0" algn="r">
              <a:buNone/>
              <a:defRPr sz="1350">
                <a:solidFill>
                  <a:schemeClr val="bg1"/>
                </a:solidFill>
              </a:defRPr>
            </a:lvl3pPr>
            <a:lvl4pPr marL="607219" indent="0" algn="r">
              <a:buNone/>
              <a:defRPr sz="1350">
                <a:solidFill>
                  <a:schemeClr val="bg1"/>
                </a:solidFill>
              </a:defRPr>
            </a:lvl4pPr>
            <a:lvl5pPr marL="807244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M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9780589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76002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2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fr-MA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05912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MA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639342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fr-MA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08628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49" y="1511478"/>
            <a:ext cx="3600451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fr-MA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4520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C7425-A6A5-A48D-F8E0-49185F35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16FC7C-F501-6544-0854-7A2DA3F7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E47E09-5045-226D-2C6C-61B4C281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CEAA98-B6ED-4007-A148-7E06E397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C1834-30D6-B15B-7F03-45CB5D76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13829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3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3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3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3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MA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731326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M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79481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20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DA50C-70F4-4A46-93EF-29A2B10C8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3F85FE-57F2-4909-A14A-6A9CEDAD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B83BD4-9037-4191-A0F8-9E037143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A59B8E-DBAE-4413-A370-CEAF8D33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0D8A5-23FD-48B0-B54C-6B57E240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214771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93045-5425-4598-A7BF-8F57CBB0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5F0891-7D9A-48F5-A252-81CA2BA2C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E941B-C57B-4DFF-9CEA-345CA333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12366E-7D13-4BCA-8463-08EFE6BC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775AC-6D43-4FAB-88A8-1466F9FF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51260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D9314-6677-4041-AAC9-4370E6B6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4CFCF9-8651-4A1C-AAD1-1BFF66DB3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EB9F68-B282-4657-9E3B-87CE5B8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6C686-CD49-439C-8914-924B386C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5C3CD-1702-4F02-8CED-733C227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70308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22DB8-E074-4E56-800F-2F4B474C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9B0EA-7E4F-46DF-B531-2C98E75EB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7329E5-826A-4672-8078-618F117F1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AE4A83-B0F0-44CB-86E5-37108D08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ACCEF6-DB57-45CF-8EBE-E4D0AADF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923C6B-C984-412A-913D-AF05261E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29990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AFD05-48D4-44D6-84A6-D45F6BEC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1EEA23-E60C-4502-9AB4-A6CA7E136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7643C1-D750-483A-81D1-0BDBE6852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575809-FDC5-4204-954C-D55A38297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3D99F9-52E8-4FE2-AA20-EB5F15588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0BB9A0-7BEB-40E4-A9C6-D6D50A7E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76CF42-A736-4603-8502-0E85A1FD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1BE91D-D4E1-4B0F-B6F4-88E39C60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41746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2CC9D-1E24-4EA6-A3FE-2601F202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20F91D-6358-4496-8A8F-51A8CD63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5B858A-8429-4D4A-BC5C-F745FA1F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6E3534-2BD5-4D51-8EF5-69821F6D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267158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D214C3-A50E-470D-A552-840E2793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CAEA2E-4029-4591-B0BA-7DC859FB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41C1E5-0B90-4D72-BA94-6C96C18C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4539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E2525-90E5-CD86-B1A8-2D96719E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31998-2A0B-93D1-945D-8A464FDD9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C1E77-52A2-EA1C-8AF7-FE91A6F8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33D8C-7424-62F8-0069-4FEDE7A3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96C3F-1A95-4AF5-A860-15166F3A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96352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F96B3-C9EF-45C2-A91C-9C1C5784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80811B-764B-4C2D-A3F3-79F26949C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DAE063-8C19-4764-83D5-0068C03EC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B558D5-8F2E-4DB5-8F07-5DF0DE84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689F3-9149-47FA-9245-0AA541A0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48D4BA-472E-4646-9088-56BB07BD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561375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423EB-CAF9-4C6A-A3D9-ED99B822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BB10FC-63B3-4733-88EB-9CA42AF88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04D115-56F9-43A6-8E74-D2CB1C71F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6AB23E-9482-4F33-9046-EABBCFAA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370B9-DC91-46F1-B9D2-DF01C1BA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F73708-9299-429B-A36A-CBCCBEF6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05435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C027B-EA95-4667-A48B-9E6A5562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BF6531-2AA7-4632-A578-69461096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3A17E-4D6B-405E-82DC-7EE87121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5DC25-4F29-4E0C-B04B-15AC0505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288AC-97DC-44A9-B80B-1995B547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04317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EF6356-AB41-4AB1-8651-975B9786E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D29A19-5152-412B-A0E3-C92E40A3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D58B56-98B4-4971-8C45-9748ACCF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668CD4-8EE9-423F-9B7D-BA77B59C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C326EB-BF59-4617-9561-4C7F83D2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921785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242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730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309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808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950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83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7FE96-7C0C-DEB7-42A2-BCEC9C5A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04D8FC-1223-7492-0DEE-A9A109630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44BA7-76E4-6FF0-D364-0A82C5D4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2DC801-A643-A46E-AF53-BF454B84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0311FA-957C-1506-A5B1-19481886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2AF0A0-E821-B0EF-9E82-CCCA8BA1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32689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446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900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915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061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445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EAF1-9ECE-48E1-B48B-868E93495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64DD58-02CC-4C46-993E-610CBCFD7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284239-8017-4A4E-8FEB-E1055380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4424FC-2E79-4C1F-87F4-EA49C03B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0677EE-9943-4C6C-8367-72FF7B8F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416442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DF38B-6C7F-4210-B42F-BAEFE784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E4F930-C5F5-4980-8D71-068EEBBBB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11D9BF-A9A8-48B5-9A27-767AD100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3A374-DC66-49F3-809A-5F0AC72E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586BC7-1C35-4B07-A132-745A2D8F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717630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226C69-425B-4F56-AAC3-1654A659E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C6A8C3-6C6D-496B-9D72-FB58856CD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C403B7-E436-4B8F-AE79-FA60929A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FFC87E-4FA0-4704-8225-67216905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2022EC-53A7-4D47-B5E4-7CD970FB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509299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F05BF-A212-44E0-A813-851B5E25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EC4208-2698-451E-ACDE-360EF7DBA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2C0A4B-D258-46F9-94D8-A7E1C99F6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631EE4-750D-45E0-8191-B3A4D2F3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5D0924-1C6B-4C42-99B4-F5448A53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8D8004-9563-47FB-9C4C-39989DBC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91386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B3179-6F62-4E9B-B06F-53D50E2A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62D27A-43F0-4E5B-A775-F7D77F544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61FB80-6033-486A-BCAF-3EC252D32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ED6F47-67FD-437C-81F4-A4E247766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0666BF-F560-4CFD-8838-6C3AECBE3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EDC825-E2F4-41CC-BEC4-62C113B4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58F8F0-23E9-490F-AF0A-AC79CBE4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D3C9D7-06D7-40A6-B0ED-CF56BF8B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8762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C907B-E8BE-DF3C-473D-531B9FAF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FD741C-E0F0-276A-FA14-76AF38BC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FDBAE4-AE2A-2854-6E36-F93BF4197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EA69C-FA5A-6F06-EFD7-01BEC8469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83EC85-63E6-6B15-8393-0C316C0C3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EF93D7-5A16-FE35-2D08-78C047D7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3586FF-297F-6BF0-8706-FE5CE9A0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A83257-7642-B3AF-9371-C45529C2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825085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55EE0-83EF-4F1D-A252-897A45A2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BA47E1-1DD4-4CB7-BE55-0E7051A6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14E2ED-A882-4D28-B89B-8FF8C78F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FF45E2-76EA-430D-971A-DB0914F8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61898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0B67E6-B764-4D5A-9F08-666D7A81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282048-430B-4191-9774-00283052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F43AFE-F22D-4250-A1DD-B5F920BD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34803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B9C2A-B481-47FD-A4A5-3313D239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34D4FB-EE89-4708-8B96-B595A42D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342772-3DEF-4966-B833-5E3E71617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CEDB95-0AA6-4B37-8AA4-E7866A7D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991F92-6BB5-45A2-B0F5-B7746B27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7ECA0C-3F4F-421A-AD9F-6BB2E686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571408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EDCEA-B837-4879-9DD2-495DB802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F8DD8E9-3AB4-4A2A-A00D-81317969B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CFE11D-AD84-4D2F-A26C-415DA0839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DDAA05-ECC7-491D-836B-8EC04D87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6AABD4-9A62-47DE-8BC2-F783FF55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3FD634-9B45-4931-8D45-865A8EBD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866982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1A744-A48B-475A-A2C1-244AC6A1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7D48FE-F82D-4485-B516-6F58425F1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2CF7A3-737D-4DBC-B476-4D9C390E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06F64C-C87F-422E-A521-F1D8212F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DFF7D-8137-424D-936A-FCF576B3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052527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D07AF9-4CDD-4951-96A7-DEBEAEB76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343BCD-874B-408C-A613-AF1136214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33B78C-087A-41C9-BAA1-9D5AB48C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556E2D-B31F-453E-AC48-8B3AEDDF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97D46F-C7E9-4086-BE7A-F4041230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3328318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61"/>
            <a:ext cx="5472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2020361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46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15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5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3000" b="1" spc="-225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1" y="4061041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40139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A5B73-C5BA-A0F9-8ADB-2F2AAA94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7AA8DB-B120-48F9-4268-B73CD037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C02C06-63EB-9AF9-732E-1E9BEBF7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0D12B0-AFE6-258E-3BE0-69739C2B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1705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8A6712-8A18-E86A-1922-6FF35FF8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A6C5AF-973C-6552-3CE0-69D656AB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F8382D-1B44-6D43-1597-B4734464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8136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851B8-4D96-AF3B-6436-2DF514E9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AFD23-D0C7-67FA-2014-78BF77EF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191D89-445D-843E-74B5-6D9EFF88F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1F2773-BDB4-EBBC-0EF5-340F71D9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1A11E4-A9D9-4204-BC93-80946579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10A699-B400-22CE-A3E2-8420E60B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09322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F3881-1D51-782C-6C08-BCF5AEBC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1121F1-D22C-3B7D-9660-70CD9CAD0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6E8A9E-350C-52A3-ABA9-E5ECB2FC9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8EF57B-1E17-DF77-992B-7E59352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B4DFCF-897B-43ED-5960-A884F0D7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B1ECD1-4759-1BCE-B09A-417A98A7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3295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502735-CBBD-0AC6-12C5-24A2C68A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958136-D553-0248-4B51-4AB71501A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7CBE9-182D-5378-E363-958ECA2A0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753DF-F149-6FC4-B50B-C0DEB70F8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BF1621-6329-5022-4F89-A7391FD3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13B673-3EC7-45D0-9479-38F56A7F76F1}"/>
              </a:ext>
            </a:extLst>
          </p:cNvPr>
          <p:cNvSpPr/>
          <p:nvPr/>
        </p:nvSpPr>
        <p:spPr>
          <a:xfrm>
            <a:off x="9780102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917F5A-2827-4614-9016-3AC318779E31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9" name="Forme libre : Forme 30">
            <a:extLst>
              <a:ext uri="{FF2B5EF4-FFF2-40B4-BE49-F238E27FC236}">
                <a16:creationId xmlns:a16="http://schemas.microsoft.com/office/drawing/2014/main" id="{1050759D-5998-42E3-AFA3-961DAE76305E}"/>
              </a:ext>
            </a:extLst>
          </p:cNvPr>
          <p:cNvSpPr/>
          <p:nvPr/>
        </p:nvSpPr>
        <p:spPr>
          <a:xfrm>
            <a:off x="1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3C9E1-7495-4B0B-9CB5-61D3CC5AC09F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2" name="Rectangle 28">
            <a:extLst>
              <a:ext uri="{FF2B5EF4-FFF2-40B4-BE49-F238E27FC236}">
                <a16:creationId xmlns:a16="http://schemas.microsoft.com/office/drawing/2014/main" id="{09768768-7EAE-477C-A4BD-EAC9D21FAF10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E31DBF4-A21A-40CB-8B05-0E3DCA639BE8}"/>
              </a:ext>
            </a:extLst>
          </p:cNvPr>
          <p:cNvCxnSpPr>
            <a:cxnSpLocks/>
          </p:cNvCxnSpPr>
          <p:nvPr/>
        </p:nvCxnSpPr>
        <p:spPr>
          <a:xfrm flipH="1">
            <a:off x="2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9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DAC492-FC7D-401B-B2B2-FA25138F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5A2D86-50FA-498B-8A82-776B9708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79E00F-D4B5-41AF-8E72-62AB09CCA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3350-B71B-4697-B7B6-70522D870873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8870A-CF4F-4E84-95B0-B1D1DA8E6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D80031-85B4-42F2-9219-A2B45B0A1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0807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87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06C44A-D8F5-4050-880D-73334072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01D99D-BAFC-44F8-8FD1-F641891D1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35AF73-EFA1-48A2-86E0-E9B1AF390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8B9A-D402-4EC1-8E4F-65BF8BFDC152}" type="datetimeFigureOut">
              <a:rPr lang="fr-MA" smtClean="0"/>
              <a:t>17/02/2025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92E0FF-67CC-4B07-8325-57FBAF87B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EDEF6B-3B77-4C99-A416-DF54AA7A2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D9AE6-E2A5-42C4-B8D0-0E89C0D879D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3953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igitalisation de l'entreprise : quelles étapes pour y parvenir ?">
            <a:extLst>
              <a:ext uri="{FF2B5EF4-FFF2-40B4-BE49-F238E27FC236}">
                <a16:creationId xmlns:a16="http://schemas.microsoft.com/office/drawing/2014/main" id="{BA751A53-C366-4ED6-941F-4033AF4E0A2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5217"/>
          <a:stretch>
            <a:fillRect/>
          </a:stretch>
        </p:blipFill>
        <p:spPr bwMode="auto">
          <a:xfrm>
            <a:off x="-1" y="-1"/>
            <a:ext cx="7735463" cy="688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47311"/>
            <a:ext cx="12192000" cy="25302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80000" tIns="162000" rIns="252000" bIns="180000" rtlCol="0" anchor="t">
            <a:noAutofit/>
          </a:bodyPr>
          <a:lstStyle/>
          <a:p>
            <a:pPr algn="ctr"/>
            <a:r>
              <a:rPr lang="fr-FR" sz="5400" dirty="0">
                <a:solidFill>
                  <a:srgbClr val="002060"/>
                </a:solidFill>
                <a:latin typeface="Calisto MT" panose="02040603050505030304" pitchFamily="18" charset="0"/>
              </a:rPr>
              <a:t>SOLUTIONS DIGITALES POUR AUDIT, CONTRÔLE &amp; RISK MANAGEMENT</a:t>
            </a:r>
            <a:endParaRPr lang="fr-MA" sz="5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0A8047-F974-4DCE-A9EE-63A2632EFD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6271" y="15743"/>
            <a:ext cx="1094491" cy="820868"/>
          </a:xfrm>
          <a:prstGeom prst="rect">
            <a:avLst/>
          </a:prstGeom>
        </p:spPr>
      </p:pic>
      <p:sp>
        <p:nvSpPr>
          <p:cNvPr id="8" name="Zone de texte 3">
            <a:extLst>
              <a:ext uri="{FF2B5EF4-FFF2-40B4-BE49-F238E27FC236}">
                <a16:creationId xmlns:a16="http://schemas.microsoft.com/office/drawing/2014/main" id="{F1A1ABEC-AE59-4214-99BB-7AA10C5F4FBE}"/>
              </a:ext>
            </a:extLst>
          </p:cNvPr>
          <p:cNvSpPr txBox="1"/>
          <p:nvPr/>
        </p:nvSpPr>
        <p:spPr>
          <a:xfrm>
            <a:off x="10789368" y="6395608"/>
            <a:ext cx="1351013" cy="276653"/>
          </a:xfrm>
          <a:prstGeom prst="rect">
            <a:avLst/>
          </a:prstGeom>
          <a:noFill/>
        </p:spPr>
        <p:txBody>
          <a:bodyPr wrap="square" tIns="81000" bIns="0" rtlCol="0" anchor="ctr">
            <a:spAutoFit/>
          </a:bodyPr>
          <a:lstStyle/>
          <a:p>
            <a:pPr algn="ctr">
              <a:lnSpc>
                <a:spcPts val="750"/>
              </a:lnSpc>
            </a:pPr>
            <a:r>
              <a:rPr lang="fr-FR" sz="900" b="1" spc="-75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675" b="1" spc="-75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200" b="1" spc="-75" dirty="0">
                <a:solidFill>
                  <a:schemeClr val="accent1"/>
                </a:solidFill>
                <a:latin typeface="+mj-lt"/>
              </a:rPr>
            </a:br>
            <a:r>
              <a:rPr lang="fr-FR" sz="525" spc="10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900" spc="10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00" y="786670"/>
            <a:ext cx="5541148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Nos Engagements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10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4840407" y="2149844"/>
            <a:ext cx="6952343" cy="30239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b="1" dirty="0"/>
              <a:t>Excellence technique et innovation constantes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b="1" dirty="0"/>
              <a:t>Accompagnement personnalisé et proche du client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b="1" dirty="0"/>
              <a:t>Résultats mesurables et impact durable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b="1" dirty="0"/>
              <a:t>Respect des délais et des budgets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b="1" dirty="0"/>
              <a:t>Confidentialité et sécurité des données</a:t>
            </a:r>
          </a:p>
          <a:p>
            <a:pPr lvl="0"/>
            <a:endParaRPr lang="fr-FR" sz="105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3694" y="1217190"/>
            <a:ext cx="2005164" cy="75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14850" y="416190"/>
            <a:ext cx="877900" cy="658425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C47F480-5111-4D7B-B431-F5C80873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2043" r="22043"/>
          <a:stretch/>
        </p:blipFill>
        <p:spPr bwMode="auto">
          <a:xfrm>
            <a:off x="775981" y="2011886"/>
            <a:ext cx="3902405" cy="316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4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A89CB96-7EE3-4371-A994-A5B4DAA84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1" y="1729459"/>
            <a:ext cx="6039729" cy="18381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2782688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Références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11</a:t>
            </a:fld>
            <a:endParaRPr lang="fr-FR" dirty="0"/>
          </a:p>
        </p:txBody>
      </p:sp>
      <p:sp>
        <p:nvSpPr>
          <p:cNvPr id="10" name="Rectangle 11" descr="Bloc d’accentuation gauche">
            <a:extLst>
              <a:ext uri="{FF2B5EF4-FFF2-40B4-BE49-F238E27FC236}">
                <a16:creationId xmlns:a16="http://schemas.microsoft.com/office/drawing/2014/main" id="{B7153608-27E2-48A1-BB8A-50CFDC1D5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E33644C-B66D-458E-850B-061627485D88}"/>
              </a:ext>
            </a:extLst>
          </p:cNvPr>
          <p:cNvSpPr txBox="1">
            <a:spLocks/>
          </p:cNvSpPr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Il nous font confiance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6A4E7F-145B-4B76-B2E5-4E48C984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" y="1729459"/>
            <a:ext cx="6221065" cy="257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1834E2-879A-49B7-A10C-8CA5B88A2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" y="4302817"/>
            <a:ext cx="6221064" cy="15967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AB9808-288C-4CF5-AB75-B215593FA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063" y="3567573"/>
            <a:ext cx="5970938" cy="233201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8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5024895F-50F2-BF79-C6BA-A6158B4FA98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0C99B7-641C-B740-77BA-C06C9EF69F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6021" y="103603"/>
            <a:ext cx="1205979" cy="904484"/>
          </a:xfrm>
          <a:prstGeom prst="rect">
            <a:avLst/>
          </a:prstGeom>
        </p:spPr>
      </p:pic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9AA01F7F-441A-1A1B-B2E2-E7F51012F7EB}"/>
              </a:ext>
            </a:extLst>
          </p:cNvPr>
          <p:cNvSpPr txBox="1">
            <a:spLocks/>
          </p:cNvSpPr>
          <p:nvPr/>
        </p:nvSpPr>
        <p:spPr>
          <a:xfrm>
            <a:off x="4388538" y="3528830"/>
            <a:ext cx="3027602" cy="428997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M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r>
              <a:rPr kumimoji="0" lang="fr-M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212 660 737405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5CE3FA7-7910-6B7C-1B71-B38CF951292B}"/>
              </a:ext>
            </a:extLst>
          </p:cNvPr>
          <p:cNvSpPr txBox="1">
            <a:spLocks/>
          </p:cNvSpPr>
          <p:nvPr/>
        </p:nvSpPr>
        <p:spPr>
          <a:xfrm>
            <a:off x="4564101" y="4528911"/>
            <a:ext cx="3063797" cy="324523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M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contact@ramaqs.com</a:t>
            </a:r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21150B19-ACB8-9485-626D-5FA1A3102736}"/>
              </a:ext>
            </a:extLst>
          </p:cNvPr>
          <p:cNvSpPr txBox="1">
            <a:spLocks/>
          </p:cNvSpPr>
          <p:nvPr/>
        </p:nvSpPr>
        <p:spPr>
          <a:xfrm>
            <a:off x="4370440" y="4028001"/>
            <a:ext cx="3063798" cy="324523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M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www.ramaqs.com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B8AEA4-FB9F-1814-247B-43C9A8248D80}"/>
              </a:ext>
            </a:extLst>
          </p:cNvPr>
          <p:cNvSpPr txBox="1"/>
          <p:nvPr/>
        </p:nvSpPr>
        <p:spPr>
          <a:xfrm>
            <a:off x="3890010" y="1138003"/>
            <a:ext cx="609219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Contactez-nous</a:t>
            </a:r>
            <a:endParaRPr kumimoji="0" lang="fr-FR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 11" descr="Bloc d’accentuation gauche">
            <a:extLst>
              <a:ext uri="{FF2B5EF4-FFF2-40B4-BE49-F238E27FC236}">
                <a16:creationId xmlns:a16="http://schemas.microsoft.com/office/drawing/2014/main" id="{DC305714-C409-EEFF-8AEF-2970D4E69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0155" y="1776209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01356D-A74E-CF53-64FA-A2BD7D508383}"/>
              </a:ext>
            </a:extLst>
          </p:cNvPr>
          <p:cNvSpPr txBox="1"/>
          <p:nvPr/>
        </p:nvSpPr>
        <p:spPr>
          <a:xfrm>
            <a:off x="3020994" y="2537220"/>
            <a:ext cx="6701742" cy="813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Transformez votre gouvernance avec nos solutions digitales</a:t>
            </a:r>
            <a:endParaRPr lang="fr-M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M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7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748" y="675916"/>
            <a:ext cx="3761612" cy="457009"/>
          </a:xfrm>
        </p:spPr>
        <p:txBody>
          <a:bodyPr rtlCol="0">
            <a:noAutofit/>
          </a:bodyPr>
          <a:lstStyle/>
          <a:p>
            <a:pPr rtl="0"/>
            <a:r>
              <a:rPr lang="fr-FR" sz="3600" b="1" dirty="0">
                <a:latin typeface="+mn-lt"/>
              </a:rPr>
              <a:t>Notre Vision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CFA4F867-8224-4990-B16C-04EB6D6FB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547833"/>
              </p:ext>
            </p:extLst>
          </p:nvPr>
        </p:nvGraphicFramePr>
        <p:xfrm>
          <a:off x="4877163" y="1720152"/>
          <a:ext cx="7125136" cy="456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5611" y="1145011"/>
            <a:ext cx="1945528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4251" y="56553"/>
            <a:ext cx="858048" cy="64353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A968C0F-C51A-4966-AB7F-A7EADAD25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5" r="1052"/>
          <a:stretch/>
        </p:blipFill>
        <p:spPr bwMode="auto">
          <a:xfrm>
            <a:off x="979810" y="2442257"/>
            <a:ext cx="4071147" cy="29478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618" y="761184"/>
            <a:ext cx="3657690" cy="339330"/>
          </a:xfrm>
        </p:spPr>
        <p:txBody>
          <a:bodyPr rtlCol="0">
            <a:noAutofit/>
          </a:bodyPr>
          <a:lstStyle/>
          <a:p>
            <a:pPr rtl="0"/>
            <a:r>
              <a:rPr lang="fr-FR" sz="3600" b="1" dirty="0">
                <a:latin typeface="+mn-lt"/>
              </a:rPr>
              <a:t>Notre expertise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5354631" y="1281893"/>
            <a:ext cx="6511937" cy="50167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2000" b="1" dirty="0"/>
              <a:t>Transformation Digitale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/>
              <a:t>Audit et évaluation de la maturité digitale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/>
              <a:t>Conception et implémentation de feuilles de route digitales personnalisées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/>
              <a:t>Optimisation des processus métiers par la digitalisation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/>
              <a:t>Intégration de solutions cloud et technologies émergentes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/>
              <a:t>Accompagnement au changement et formation des équipes</a:t>
            </a:r>
          </a:p>
          <a:p>
            <a:endParaRPr lang="fr-FR" sz="2000" dirty="0"/>
          </a:p>
          <a:p>
            <a:r>
              <a:rPr lang="fr-FR" sz="2000" b="1" dirty="0"/>
              <a:t>Systèmes Intelligents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/>
              <a:t>Développement et déploiement de Solutions IA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/>
              <a:t>Automatisation intelligente des processus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/>
              <a:t>Analyse prédictive et Big Data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/>
              <a:t>Machine Learning et Deep Learning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dirty="0"/>
              <a:t>Optimisation des performances des systèmes existants</a:t>
            </a:r>
            <a:endParaRPr lang="fr-FR" sz="135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2448" y="1167355"/>
            <a:ext cx="1945528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0263" y="102759"/>
            <a:ext cx="877900" cy="65842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B53F6A0-0E11-40C9-8299-42F1B72F0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26068" r="26068" b="10633"/>
          <a:stretch/>
        </p:blipFill>
        <p:spPr bwMode="auto">
          <a:xfrm>
            <a:off x="1052495" y="1934272"/>
            <a:ext cx="3831350" cy="27742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0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40" y="649577"/>
            <a:ext cx="6092767" cy="522248"/>
          </a:xfrm>
        </p:spPr>
        <p:txBody>
          <a:bodyPr rtlCol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3600" b="1" kern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Notre Suite Logicielle Intégrée</a:t>
            </a:r>
            <a:endParaRPr lang="fr-MA" sz="2400" kern="1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108" y="1171825"/>
            <a:ext cx="1629921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E8469BD-E780-4EB0-A76F-4BF027594782}"/>
              </a:ext>
            </a:extLst>
          </p:cNvPr>
          <p:cNvSpPr txBox="1"/>
          <p:nvPr/>
        </p:nvSpPr>
        <p:spPr>
          <a:xfrm>
            <a:off x="5561072" y="2285888"/>
            <a:ext cx="6092767" cy="2607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Applications Web &amp; Mobile</a:t>
            </a:r>
            <a:endParaRPr lang="fr-MA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Interface responsive et intuitive</a:t>
            </a:r>
            <a:endParaRPr lang="fr-MA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Accessibilité 24/7 multiplateforme</a:t>
            </a:r>
            <a:endParaRPr lang="fr-MA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Synchronisation en temps réel</a:t>
            </a:r>
            <a:endParaRPr lang="fr-MA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Mode hors ligne disponible</a:t>
            </a:r>
            <a:endParaRPr lang="fr-MA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FR" sz="1050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938" y="228001"/>
            <a:ext cx="877900" cy="65842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D1235C4-DDF7-496F-A97B-7ADA62AD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2972" b="2972"/>
          <a:stretch/>
        </p:blipFill>
        <p:spPr bwMode="auto">
          <a:xfrm>
            <a:off x="1176809" y="2041888"/>
            <a:ext cx="3831350" cy="27742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9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89309-D652-8C88-0E3F-22F2033BD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C0F8D-7A66-989A-BCD0-0595A8D8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954" y="690845"/>
            <a:ext cx="6005513" cy="397041"/>
          </a:xfrm>
        </p:spPr>
        <p:txBody>
          <a:bodyPr rtlCol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3600" b="1" kern="0" noProof="1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Modules Principaux</a:t>
            </a:r>
            <a:endParaRPr lang="fr-FR" sz="2400" kern="100" noProof="1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B6A0D28-BA7F-E79C-A42E-BF93CA613BE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1" smtClean="0"/>
              <a:pPr rtl="0"/>
              <a:t>5</a:t>
            </a:fld>
            <a:endParaRPr lang="fr-FR" noProof="1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7AB7F042-700D-214B-0B06-21E856324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108" y="1171825"/>
            <a:ext cx="1629921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 noProof="1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226EF76-A5A4-0A17-491F-D6AB7C01287C}"/>
              </a:ext>
            </a:extLst>
          </p:cNvPr>
          <p:cNvSpPr txBox="1"/>
          <p:nvPr/>
        </p:nvSpPr>
        <p:spPr>
          <a:xfrm>
            <a:off x="7941467" y="3300182"/>
            <a:ext cx="3911918" cy="295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600" b="1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Gestion des Risques</a:t>
            </a:r>
            <a:endParaRPr lang="fr-FR" sz="16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Cartographie des risques</a:t>
            </a:r>
            <a:endParaRPr lang="fr-FR" sz="16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Évaluation et scoring</a:t>
            </a:r>
            <a:endParaRPr lang="fr-FR" sz="16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Plans d'action et suivi</a:t>
            </a:r>
            <a:endParaRPr lang="fr-FR" sz="16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Alertes automatiques</a:t>
            </a:r>
            <a:endParaRPr lang="fr-FR" sz="16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Conformité réglementaire</a:t>
            </a:r>
            <a:endParaRPr lang="fr-FR" sz="16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Tableau de bord des risques</a:t>
            </a:r>
            <a:endParaRPr lang="fr-FR" sz="16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FR" sz="1050" noProof="1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1C449DC-9A66-E492-EACE-E3796FB5A0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938" y="228001"/>
            <a:ext cx="877900" cy="6584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8FCA025-3E4E-5012-9295-735462A1117D}"/>
              </a:ext>
            </a:extLst>
          </p:cNvPr>
          <p:cNvSpPr txBox="1"/>
          <p:nvPr/>
        </p:nvSpPr>
        <p:spPr>
          <a:xfrm>
            <a:off x="538162" y="1575032"/>
            <a:ext cx="3911918" cy="2917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b="1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Audit Interne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Planning et suivi des missions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Workflow d'audit personnalisable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Gestion documentaire intégrée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Reporting automatisé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Suivi des recommandations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Tableaux de bord dynamiques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5C154F-8095-97BE-CD3F-5401A86A4A98}"/>
              </a:ext>
            </a:extLst>
          </p:cNvPr>
          <p:cNvSpPr txBox="1"/>
          <p:nvPr/>
        </p:nvSpPr>
        <p:spPr>
          <a:xfrm>
            <a:off x="4360164" y="2475166"/>
            <a:ext cx="3471672" cy="2917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b="1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Contrôle de Gestion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Analyse budgétaire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KPIs personnalisables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Prévisions et simulations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Consolidation automatique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Reporting financier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Business Intelligence intégrée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2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D2395-A466-9063-0EFF-9C4FF52F5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B24FC-7173-0621-F724-97F70593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954" y="722510"/>
            <a:ext cx="6005513" cy="327832"/>
          </a:xfrm>
        </p:spPr>
        <p:txBody>
          <a:bodyPr rtlCol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600" b="1" kern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Fonctionnalités Clés</a:t>
            </a:r>
            <a:endParaRPr lang="fr-MA" sz="2400" kern="1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F6178D7-222E-D8F0-0560-314C8A89B67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BBDE3983-6355-B3CB-97A0-D37BD233D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108" y="1171825"/>
            <a:ext cx="1629921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76819D9-1A13-2A42-F14C-9E6FA1EBCFE2}"/>
              </a:ext>
            </a:extLst>
          </p:cNvPr>
          <p:cNvSpPr txBox="1"/>
          <p:nvPr/>
        </p:nvSpPr>
        <p:spPr>
          <a:xfrm>
            <a:off x="5607843" y="1901703"/>
            <a:ext cx="6005514" cy="341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•	Workflows configurables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•	Notifications intelligentes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•	Signature électronique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•	Import/Export multiformat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•	Archivage sécurisé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•	Piste d'audit complète</a:t>
            </a:r>
          </a:p>
          <a:p>
            <a:pPr lvl="0"/>
            <a:endParaRPr lang="fr-FR" sz="1050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AAAAD70D-BAE2-EE9D-54C6-64627CB6D4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938" y="228001"/>
            <a:ext cx="877900" cy="65842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170766A-48CA-CBF1-7B78-EE63531CC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2972" b="2972"/>
          <a:stretch/>
        </p:blipFill>
        <p:spPr bwMode="auto">
          <a:xfrm>
            <a:off x="1557267" y="2013755"/>
            <a:ext cx="3340909" cy="24191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0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F6D4B-2DC6-8C0A-4182-596EFFD0E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16427-E709-C14C-232D-327E9317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625" y="755003"/>
            <a:ext cx="6005513" cy="321476"/>
          </a:xfrm>
        </p:spPr>
        <p:txBody>
          <a:bodyPr rtlCol="0"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kern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Sécurité &amp; Conformité</a:t>
            </a:r>
            <a:br>
              <a:rPr lang="fr-MA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MA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F831D41-3BFE-4153-3216-E25527C2E36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ED59F081-DAA3-E8D0-A1DE-90FA11FA3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108" y="1171825"/>
            <a:ext cx="1629921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8761567-C711-7BEB-A4E2-9172B02BB3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938" y="228001"/>
            <a:ext cx="877900" cy="6584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7C8F99-FDCF-B0E6-777D-AA3A133EB219}"/>
              </a:ext>
            </a:extLst>
          </p:cNvPr>
          <p:cNvSpPr txBox="1"/>
          <p:nvPr/>
        </p:nvSpPr>
        <p:spPr>
          <a:xfrm>
            <a:off x="2347306" y="2065107"/>
            <a:ext cx="6105524" cy="3126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noProof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Authentification forte</a:t>
            </a:r>
            <a:endParaRPr lang="fr-FR" sz="2400" kern="100" noProof="1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noProof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Cryptage des données</a:t>
            </a:r>
            <a:endParaRPr lang="fr-FR" sz="2400" kern="100" noProof="1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noProof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Conformité RGPD</a:t>
            </a:r>
            <a:endParaRPr lang="fr-FR" sz="2400" kern="100" noProof="1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noProof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Traçabilité totale</a:t>
            </a:r>
            <a:endParaRPr lang="fr-FR" sz="2400" kern="100" noProof="1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noProof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Sauvegarde automatique</a:t>
            </a:r>
            <a:endParaRPr lang="fr-FR" sz="2400" kern="100" noProof="1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kern="0" noProof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Gestion des droits avancée</a:t>
            </a:r>
            <a:endParaRPr lang="fr-FR" sz="2400" kern="100" noProof="1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E9AA543-D355-CD4E-C796-6BD5C08A618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2"/>
          <a:stretch/>
        </p:blipFill>
        <p:spPr>
          <a:xfrm>
            <a:off x="7392852" y="2222667"/>
            <a:ext cx="3170210" cy="25988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733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80FD9-3658-36AD-BB77-C76FC3478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68908-981A-94DF-46AE-CE6FAC83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337" y="1153740"/>
            <a:ext cx="2836347" cy="422118"/>
          </a:xfrm>
        </p:spPr>
        <p:txBody>
          <a:bodyPr rtlCol="0"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000" b="1" kern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Avantages</a:t>
            </a:r>
            <a:br>
              <a:rPr lang="fr-MA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MA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92C835D-E3CA-EBDD-0380-D5E3228438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8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22D0CD8B-2D48-B49E-11CA-6DE597B69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5647" y="1448753"/>
            <a:ext cx="1629921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81FA529-884E-547E-EC3C-2E91D16413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938" y="228001"/>
            <a:ext cx="877900" cy="6584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649E2A-9463-6A2B-46A9-9233B7A0A555}"/>
              </a:ext>
            </a:extLst>
          </p:cNvPr>
          <p:cNvSpPr txBox="1"/>
          <p:nvPr/>
        </p:nvSpPr>
        <p:spPr>
          <a:xfrm>
            <a:off x="1380337" y="1714424"/>
            <a:ext cx="3857053" cy="249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ROI rapide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Gain de productivité +40%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Réduction des erreurs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Collaboration améliorée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Décisions data-driven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Conformité assurée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A34F42-BBE0-D7FA-7228-37580FD08288}"/>
              </a:ext>
            </a:extLst>
          </p:cNvPr>
          <p:cNvSpPr txBox="1"/>
          <p:nvPr/>
        </p:nvSpPr>
        <p:spPr>
          <a:xfrm>
            <a:off x="7640537" y="1858278"/>
            <a:ext cx="3574351" cy="249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Installation personnalisée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Formation utilisateurs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Support technique dédié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Mises à jour régulières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Consulting métier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Maintenance évolutive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 11" descr="Bloc d’accentuation gauche">
            <a:extLst>
              <a:ext uri="{FF2B5EF4-FFF2-40B4-BE49-F238E27FC236}">
                <a16:creationId xmlns:a16="http://schemas.microsoft.com/office/drawing/2014/main" id="{67E18658-BB73-7F14-7249-C33C34B7B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0537" y="1452354"/>
            <a:ext cx="1629921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CBC85A-319E-D432-6AE9-1C24D2E82A70}"/>
              </a:ext>
            </a:extLst>
          </p:cNvPr>
          <p:cNvSpPr txBox="1"/>
          <p:nvPr/>
        </p:nvSpPr>
        <p:spPr>
          <a:xfrm>
            <a:off x="7640537" y="807715"/>
            <a:ext cx="3456432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6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Services Inclus</a:t>
            </a:r>
            <a:endParaRPr lang="fr-MA" sz="3600" b="1" kern="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19D831C-96E0-3781-1C33-B0D1C6E9B4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04082" y="3852584"/>
            <a:ext cx="3497771" cy="25819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9956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7CCAE-2B6E-8ADB-FF75-AC90E71D1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A5B7DA9-AB65-61CF-325C-4DEE7757BD9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FD3AA3DB-0955-A210-6CB7-D46232BE6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5348" y="2013073"/>
            <a:ext cx="1629921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A4C015D0-127B-7BD1-2A2D-791A360B71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938" y="228001"/>
            <a:ext cx="877900" cy="6584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B6C817D-5CC7-08FC-EB7C-41F5CB23B0DB}"/>
              </a:ext>
            </a:extLst>
          </p:cNvPr>
          <p:cNvSpPr txBox="1"/>
          <p:nvPr/>
        </p:nvSpPr>
        <p:spPr>
          <a:xfrm>
            <a:off x="1715265" y="2458702"/>
            <a:ext cx="2712529" cy="16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Cloud sécurisé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On-premise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Hybride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SaaS flexible</a:t>
            </a:r>
            <a:endParaRPr lang="fr-FR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962894-35A9-1407-CD1A-12FA1868631B}"/>
              </a:ext>
            </a:extLst>
          </p:cNvPr>
          <p:cNvSpPr txBox="1"/>
          <p:nvPr/>
        </p:nvSpPr>
        <p:spPr>
          <a:xfrm>
            <a:off x="7606247" y="2248132"/>
            <a:ext cx="3608641" cy="207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Licence par utilisateur</a:t>
            </a:r>
            <a:endParaRPr lang="fr-MA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Abonnement mensuel/annuel</a:t>
            </a:r>
            <a:endParaRPr lang="fr-MA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Pack entreprise disponible</a:t>
            </a:r>
            <a:endParaRPr lang="fr-MA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POC gratuit</a:t>
            </a:r>
            <a:endParaRPr lang="fr-MA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MA" sz="1800" kern="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Migration de données incluse</a:t>
            </a:r>
            <a:endParaRPr lang="fr-MA" sz="1800" kern="1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 11" descr="Bloc d’accentuation gauche">
            <a:extLst>
              <a:ext uri="{FF2B5EF4-FFF2-40B4-BE49-F238E27FC236}">
                <a16:creationId xmlns:a16="http://schemas.microsoft.com/office/drawing/2014/main" id="{497B6AA6-E909-94FA-F495-FEBD688C0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3301" y="2013073"/>
            <a:ext cx="1629921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0ED9AED-15BC-ADA0-3C22-B17D2AD0675C}"/>
              </a:ext>
            </a:extLst>
          </p:cNvPr>
          <p:cNvSpPr txBox="1"/>
          <p:nvPr/>
        </p:nvSpPr>
        <p:spPr>
          <a:xfrm>
            <a:off x="671785" y="1323939"/>
            <a:ext cx="5146732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3600" b="1" kern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Options de Déploiement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07B898E-1462-C5CB-0095-909B29AA74A2}"/>
              </a:ext>
            </a:extLst>
          </p:cNvPr>
          <p:cNvSpPr txBox="1"/>
          <p:nvPr/>
        </p:nvSpPr>
        <p:spPr>
          <a:xfrm>
            <a:off x="7606247" y="1355628"/>
            <a:ext cx="5243574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6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Offre Commerciale</a:t>
            </a:r>
            <a:endParaRPr lang="fr-MA" sz="3600" b="1" kern="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BE802673-500A-5D0A-F508-1B53B8CE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76" y="3792930"/>
            <a:ext cx="3089073" cy="2502874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21085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Personnalisé 1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C00000"/>
      </a:accent1>
      <a:accent2>
        <a:srgbClr val="D3D3D3"/>
      </a:accent2>
      <a:accent3>
        <a:srgbClr val="EBEBEB"/>
      </a:accent3>
      <a:accent4>
        <a:srgbClr val="477575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Energie Solaire</Template>
  <TotalTime>96</TotalTime>
  <Words>411</Words>
  <Application>Microsoft Office PowerPoint</Application>
  <PresentationFormat>Grand écran</PresentationFormat>
  <Paragraphs>123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Calisto MT</vt:lpstr>
      <vt:lpstr>Courier New</vt:lpstr>
      <vt:lpstr>Symbol</vt:lpstr>
      <vt:lpstr>Times New Roman</vt:lpstr>
      <vt:lpstr>Trebuchet MS</vt:lpstr>
      <vt:lpstr>Wingdings</vt:lpstr>
      <vt:lpstr>2_Thème Office</vt:lpstr>
      <vt:lpstr>Thème Office</vt:lpstr>
      <vt:lpstr>1_Thème Office</vt:lpstr>
      <vt:lpstr>3_Thème Office</vt:lpstr>
      <vt:lpstr>SOLUTIONS DIGITALES POUR AUDIT, CONTRÔLE &amp; RISK MANAGEMENT</vt:lpstr>
      <vt:lpstr>Notre Vision</vt:lpstr>
      <vt:lpstr>Notre expertise</vt:lpstr>
      <vt:lpstr>Notre Suite Logicielle Intégrée</vt:lpstr>
      <vt:lpstr>Modules Principaux</vt:lpstr>
      <vt:lpstr>Fonctionnalités Clés</vt:lpstr>
      <vt:lpstr> Sécurité &amp; Conformité </vt:lpstr>
      <vt:lpstr>Avantages </vt:lpstr>
      <vt:lpstr>Présentation PowerPoint</vt:lpstr>
      <vt:lpstr>Nos Engagements </vt:lpstr>
      <vt:lpstr>Références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Administrateur</dc:creator>
  <cp:lastModifiedBy>Administrateur</cp:lastModifiedBy>
  <cp:revision>3</cp:revision>
  <dcterms:created xsi:type="dcterms:W3CDTF">2025-02-17T09:22:59Z</dcterms:created>
  <dcterms:modified xsi:type="dcterms:W3CDTF">2025-02-17T11:00:51Z</dcterms:modified>
</cp:coreProperties>
</file>