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98" r:id="rId4"/>
    <p:sldId id="299" r:id="rId5"/>
    <p:sldId id="283" r:id="rId6"/>
    <p:sldId id="293" r:id="rId7"/>
    <p:sldId id="284" r:id="rId8"/>
    <p:sldId id="300" r:id="rId9"/>
    <p:sldId id="297" r:id="rId10"/>
    <p:sldId id="294" r:id="rId11"/>
    <p:sldId id="296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pPr/>
              <a:t>10/01/2025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0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7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1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2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" name="Zone de text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869374" y="6380952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sv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ourquoi les stratégies technologiques de l'industrie de l ...">
            <a:extLst>
              <a:ext uri="{FF2B5EF4-FFF2-40B4-BE49-F238E27FC236}">
                <a16:creationId xmlns:a16="http://schemas.microsoft.com/office/drawing/2014/main" id="{176F8F9C-C21A-4BB9-8EF9-AA93C7D7400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r="7050"/>
          <a:stretch>
            <a:fillRect/>
          </a:stretch>
        </p:blipFill>
        <p:spPr bwMode="auto">
          <a:xfrm>
            <a:off x="0" y="0"/>
            <a:ext cx="9780588" cy="680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796961"/>
            <a:ext cx="8991600" cy="1010366"/>
          </a:xfrm>
        </p:spPr>
        <p:txBody>
          <a:bodyPr tIns="216000" rtlCol="0"/>
          <a:lstStyle/>
          <a:p>
            <a:r>
              <a:rPr lang="fr-FR" sz="60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HotelTech 360°</a:t>
            </a:r>
            <a:endParaRPr lang="fr-MA" sz="60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807327"/>
            <a:ext cx="6580188" cy="580921"/>
          </a:xfrm>
        </p:spPr>
        <p:txBody>
          <a:bodyPr rtlCol="0"/>
          <a:lstStyle/>
          <a:p>
            <a:pPr lvl="0">
              <a:defRPr/>
            </a:pPr>
            <a:r>
              <a:rPr lang="fr-FR" sz="1600" b="1" dirty="0"/>
              <a:t>La solution complète pour la transformation digitale de votre hôtel</a:t>
            </a:r>
            <a:endParaRPr lang="fr-FR" sz="1600" b="1" dirty="0"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9880884" y="3807327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232480" y="1639922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232480" y="2364205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232481" y="3106072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 &amp; Bénéfices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232481" y="3830355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78CD-1596-4AD7-B692-A7B13CD9FE5A}"/>
              </a:ext>
            </a:extLst>
          </p:cNvPr>
          <p:cNvSpPr/>
          <p:nvPr/>
        </p:nvSpPr>
        <p:spPr>
          <a:xfrm>
            <a:off x="5232480" y="4554638"/>
            <a:ext cx="3089397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accompagnement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1AF4A-6D04-4BFF-9503-7466C75083E6}"/>
              </a:ext>
            </a:extLst>
          </p:cNvPr>
          <p:cNvSpPr/>
          <p:nvPr/>
        </p:nvSpPr>
        <p:spPr>
          <a:xfrm>
            <a:off x="5232479" y="5278921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2517493" y="-158956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724189" y="3106072"/>
            <a:ext cx="40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HotelTech</a:t>
            </a:r>
            <a:r>
              <a:rPr lang="fr-FR" sz="36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 360</a:t>
            </a:r>
            <a:r>
              <a:rPr lang="fr-FR" sz="32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°</a:t>
            </a:r>
            <a:endParaRPr lang="fr-MA" sz="32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4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-1"/>
            <a:ext cx="6096000" cy="6371351"/>
          </a:xfrm>
        </p:spPr>
      </p:pic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706889"/>
          </a:xfrm>
        </p:spPr>
        <p:txBody>
          <a:bodyPr rtlCol="0"/>
          <a:lstStyle/>
          <a:p>
            <a:r>
              <a:rPr lang="fr-FR" sz="2400" dirty="0"/>
              <a:t>Les défis du secteur hôtelier </a:t>
            </a:r>
          </a:p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A6F5F-A98B-474C-AFC8-E7B20FEA5616}"/>
              </a:ext>
            </a:extLst>
          </p:cNvPr>
          <p:cNvSpPr/>
          <p:nvPr/>
        </p:nvSpPr>
        <p:spPr>
          <a:xfrm>
            <a:off x="432000" y="2233354"/>
            <a:ext cx="56619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secteur hôtelier fait face à des évolutions majeures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MA" sz="20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2000" dirty="0"/>
              <a:t>Attentes clients pour des services digitaux</a:t>
            </a:r>
            <a:endParaRPr lang="fr-MA" sz="20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000" dirty="0"/>
              <a:t>Nécessité d'optimiser les opérations</a:t>
            </a:r>
            <a:endParaRPr lang="fr-MA" sz="20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000" dirty="0"/>
              <a:t>Concurrence des nouvelles plateformes</a:t>
            </a:r>
            <a:endParaRPr lang="fr-MA" sz="20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000" dirty="0"/>
              <a:t>Besoin de personnalisation</a:t>
            </a:r>
            <a:endParaRPr lang="fr-MA" sz="20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2000" dirty="0"/>
              <a:t>Gestion de la réputation en ligne</a:t>
            </a:r>
            <a:endParaRPr lang="fr-MA" sz="2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50C9748-3092-47C6-AAA0-326C2CF2A5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olution digitale pour hôtels et résidences">
            <a:extLst>
              <a:ext uri="{FF2B5EF4-FFF2-40B4-BE49-F238E27FC236}">
                <a16:creationId xmlns:a16="http://schemas.microsoft.com/office/drawing/2014/main" id="{5277F619-6B8A-4EC2-B116-4CD43DD39BA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6821"/>
          <a:stretch>
            <a:fillRect/>
          </a:stretch>
        </p:blipFill>
        <p:spPr bwMode="auto">
          <a:xfrm>
            <a:off x="2399508" y="713"/>
            <a:ext cx="9780587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3014060"/>
            <a:ext cx="4903599" cy="1100566"/>
          </a:xfrm>
        </p:spPr>
        <p:txBody>
          <a:bodyPr rtlCol="0"/>
          <a:lstStyle/>
          <a:p>
            <a:pPr rtl="0"/>
            <a:r>
              <a:rPr lang="fr-FR" sz="5400" dirty="0"/>
              <a:t>Notre solution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 rtlCol="0"/>
          <a:lstStyle/>
          <a:p>
            <a:pPr rtl="0"/>
            <a:r>
              <a:rPr lang="fr-FR" sz="3200" dirty="0"/>
              <a:t>HotelTech 360°</a:t>
            </a:r>
          </a:p>
          <a:p>
            <a:r>
              <a:rPr lang="fr-FR" sz="1200" b="1" dirty="0"/>
              <a:t>Une plateforme tout-en-un pour digitaliser l'expérience hôtelière</a:t>
            </a:r>
            <a:endParaRPr lang="fr-FR" sz="1200" dirty="0"/>
          </a:p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039870F-B97D-4CF3-9796-4AF40EE4EE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2735510" cy="432000"/>
          </a:xfrm>
        </p:spPr>
        <p:txBody>
          <a:bodyPr rtlCol="0"/>
          <a:lstStyle/>
          <a:p>
            <a:pPr rtl="0"/>
            <a:r>
              <a:rPr lang="fr-FR" dirty="0"/>
              <a:t>Fonctionnalités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2564803" y="1276976"/>
            <a:ext cx="27355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accent1"/>
                </a:solidFill>
              </a:rPr>
              <a:t>Fonctionnalités innovantes</a:t>
            </a:r>
          </a:p>
          <a:p>
            <a:endParaRPr lang="fr-FR" sz="1400"/>
          </a:p>
          <a:p>
            <a:r>
              <a:rPr lang="fr-FR" sz="1400" b="1"/>
              <a:t>Pour vos clients</a:t>
            </a:r>
            <a:endParaRPr lang="fr-FR" sz="1400"/>
          </a:p>
          <a:p>
            <a:pPr lvl="0"/>
            <a:r>
              <a:rPr lang="fr-FR" sz="1400"/>
              <a:t>Application mobile branded</a:t>
            </a:r>
          </a:p>
          <a:p>
            <a:pPr lvl="0"/>
            <a:r>
              <a:rPr lang="fr-FR" sz="1400"/>
              <a:t>Robot concierge IA</a:t>
            </a:r>
          </a:p>
          <a:p>
            <a:pPr lvl="0"/>
            <a:r>
              <a:rPr lang="fr-FR" sz="1400"/>
              <a:t>Room service digital</a:t>
            </a:r>
          </a:p>
          <a:p>
            <a:pPr lvl="0"/>
            <a:r>
              <a:rPr lang="fr-FR" sz="1400"/>
              <a:t>Expérience personnalisée</a:t>
            </a:r>
          </a:p>
          <a:p>
            <a:pPr lvl="0"/>
            <a:r>
              <a:rPr lang="fr-FR" sz="1400"/>
              <a:t>Communication multicanal</a:t>
            </a:r>
          </a:p>
          <a:p>
            <a:pPr lvl="0"/>
            <a:endParaRPr lang="fr-FR" sz="1400"/>
          </a:p>
          <a:p>
            <a:r>
              <a:rPr lang="fr-FR" sz="1400" b="1"/>
              <a:t>Pour votre équipe</a:t>
            </a:r>
            <a:endParaRPr lang="fr-FR" sz="1400"/>
          </a:p>
          <a:p>
            <a:pPr lvl="0"/>
            <a:r>
              <a:rPr lang="fr-FR" sz="1400"/>
              <a:t>Interface unifiée</a:t>
            </a:r>
          </a:p>
          <a:p>
            <a:pPr lvl="0"/>
            <a:r>
              <a:rPr lang="fr-FR" sz="1400"/>
              <a:t>Tablettes de service</a:t>
            </a:r>
          </a:p>
          <a:p>
            <a:pPr lvl="0"/>
            <a:r>
              <a:rPr lang="fr-FR" sz="1400"/>
              <a:t>Communication instantanée</a:t>
            </a:r>
          </a:p>
          <a:p>
            <a:pPr lvl="0"/>
            <a:r>
              <a:rPr lang="fr-FR" sz="1400"/>
              <a:t>Gestion des tâches</a:t>
            </a:r>
          </a:p>
          <a:p>
            <a:pPr lvl="0"/>
            <a:r>
              <a:rPr lang="fr-FR" sz="1400"/>
              <a:t>Reporting en temps reel</a:t>
            </a:r>
          </a:p>
          <a:p>
            <a:pPr lvl="0"/>
            <a:endParaRPr lang="fr-FR" sz="1400"/>
          </a:p>
          <a:p>
            <a:r>
              <a:rPr lang="fr-FR" sz="1400" b="1"/>
              <a:t>Pour votre gestion</a:t>
            </a:r>
            <a:endParaRPr lang="fr-FR" sz="1400"/>
          </a:p>
          <a:p>
            <a:pPr lvl="0"/>
            <a:r>
              <a:rPr lang="fr-FR" sz="1400"/>
              <a:t>Dashboard centralisé</a:t>
            </a:r>
          </a:p>
          <a:p>
            <a:pPr lvl="0"/>
            <a:r>
              <a:rPr lang="fr-FR" sz="1400"/>
              <a:t>Analytics avancés</a:t>
            </a:r>
          </a:p>
          <a:p>
            <a:pPr lvl="0"/>
            <a:r>
              <a:rPr lang="fr-FR" sz="1400"/>
              <a:t>CRM intégré</a:t>
            </a:r>
          </a:p>
          <a:p>
            <a:pPr lvl="0"/>
            <a:r>
              <a:rPr lang="fr-FR" sz="1400"/>
              <a:t>Gestion des stocks</a:t>
            </a:r>
          </a:p>
          <a:p>
            <a:pPr lvl="0"/>
            <a:r>
              <a:rPr lang="fr-FR" sz="1400"/>
              <a:t>Contrôle qualité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0" y="3051796"/>
            <a:ext cx="1450231" cy="1450231"/>
          </a:xfrm>
          <a:prstGeom prst="rect">
            <a:avLst/>
          </a:prstGeom>
        </p:spPr>
      </p:pic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11B318F0-572A-4600-AE1B-26C878158B31}"/>
              </a:ext>
            </a:extLst>
          </p:cNvPr>
          <p:cNvSpPr txBox="1">
            <a:spLocks/>
          </p:cNvSpPr>
          <p:nvPr/>
        </p:nvSpPr>
        <p:spPr>
          <a:xfrm>
            <a:off x="5968037" y="253980"/>
            <a:ext cx="18054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Bénéfices</a:t>
            </a:r>
          </a:p>
        </p:txBody>
      </p:sp>
      <p:sp>
        <p:nvSpPr>
          <p:cNvPr id="31" name="Rectangle 11" descr="Bloc d’accentuation gauche">
            <a:extLst>
              <a:ext uri="{FF2B5EF4-FFF2-40B4-BE49-F238E27FC236}">
                <a16:creationId xmlns:a16="http://schemas.microsoft.com/office/drawing/2014/main" id="{96BA4471-005C-4F88-88AA-B1A48B7CE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8037" y="740542"/>
            <a:ext cx="1688026" cy="838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7D8BD05-5E4B-4F1D-8E21-980D59C0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797" y="3051796"/>
            <a:ext cx="1523711" cy="1523711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8323787" y="1276976"/>
            <a:ext cx="34362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accent3"/>
                </a:solidFill>
              </a:rPr>
              <a:t>Bénéfices concrets </a:t>
            </a:r>
          </a:p>
          <a:p>
            <a:endParaRPr lang="fr-FR" sz="1200" b="1">
              <a:solidFill>
                <a:schemeClr val="accent3"/>
              </a:solidFill>
            </a:endParaRPr>
          </a:p>
          <a:p>
            <a:r>
              <a:rPr lang="fr-FR" sz="1400" b="1"/>
              <a:t>Amélioration de l'expérience client</a:t>
            </a:r>
            <a:endParaRPr lang="fr-FR" sz="1400"/>
          </a:p>
          <a:p>
            <a:pPr lvl="0"/>
            <a:r>
              <a:rPr lang="fr-FR" sz="1400"/>
              <a:t>Satisfaction client +35%</a:t>
            </a:r>
          </a:p>
          <a:p>
            <a:pPr lvl="0"/>
            <a:r>
              <a:rPr lang="fr-FR" sz="1400"/>
              <a:t>Temps d'attente -70%</a:t>
            </a:r>
          </a:p>
          <a:p>
            <a:pPr lvl="0"/>
            <a:r>
              <a:rPr lang="fr-FR" sz="1400"/>
              <a:t>Personnalisation accrue</a:t>
            </a:r>
          </a:p>
          <a:p>
            <a:pPr lvl="0"/>
            <a:r>
              <a:rPr lang="fr-FR" sz="1400"/>
              <a:t>Service 24/7</a:t>
            </a:r>
          </a:p>
          <a:p>
            <a:pPr lvl="0"/>
            <a:r>
              <a:rPr lang="fr-FR" sz="1400"/>
              <a:t>Fidélisation améliorée</a:t>
            </a:r>
          </a:p>
          <a:p>
            <a:pPr lvl="0"/>
            <a:endParaRPr lang="fr-FR" sz="1400"/>
          </a:p>
          <a:p>
            <a:pPr lvl="0"/>
            <a:endParaRPr lang="fr-FR" sz="1200"/>
          </a:p>
          <a:p>
            <a:r>
              <a:rPr lang="fr-FR" sz="1400" b="1"/>
              <a:t>Optimisation opérationnelle</a:t>
            </a:r>
            <a:endParaRPr lang="fr-FR" sz="1400"/>
          </a:p>
          <a:p>
            <a:pPr lvl="0"/>
            <a:r>
              <a:rPr lang="fr-FR" sz="1400"/>
              <a:t>Productivité +40%</a:t>
            </a:r>
          </a:p>
          <a:p>
            <a:pPr lvl="0"/>
            <a:r>
              <a:rPr lang="fr-FR" sz="1400"/>
              <a:t>Coûts opérationnels -25%</a:t>
            </a:r>
          </a:p>
          <a:p>
            <a:pPr lvl="0"/>
            <a:r>
              <a:rPr lang="fr-FR" sz="1400"/>
              <a:t>Efficacité énergétique</a:t>
            </a:r>
          </a:p>
          <a:p>
            <a:pPr lvl="0"/>
            <a:r>
              <a:rPr lang="fr-FR" sz="1400"/>
              <a:t>Qualité de service</a:t>
            </a:r>
          </a:p>
          <a:p>
            <a:pPr lvl="0"/>
            <a:r>
              <a:rPr lang="fr-FR" sz="1400"/>
              <a:t>Gestion optimisée</a:t>
            </a:r>
          </a:p>
          <a:p>
            <a:pPr lvl="0"/>
            <a:endParaRPr lang="fr-FR" sz="1400"/>
          </a:p>
          <a:p>
            <a:r>
              <a:rPr lang="fr-FR" sz="1400" b="1"/>
              <a:t>Performance commerciale</a:t>
            </a:r>
            <a:endParaRPr lang="fr-FR" sz="1400"/>
          </a:p>
          <a:p>
            <a:pPr lvl="0"/>
            <a:r>
              <a:rPr lang="fr-FR" sz="1400"/>
              <a:t>RevPAR +20%</a:t>
            </a:r>
          </a:p>
          <a:p>
            <a:pPr lvl="0"/>
            <a:r>
              <a:rPr lang="fr-FR" sz="1400"/>
              <a:t>Taux d'occupation +15%</a:t>
            </a:r>
          </a:p>
          <a:p>
            <a:pPr lvl="0"/>
            <a:r>
              <a:rPr lang="fr-FR" sz="1400"/>
              <a:t>Ventes additionnelles +30%</a:t>
            </a:r>
          </a:p>
          <a:p>
            <a:pPr lvl="0"/>
            <a:r>
              <a:rPr lang="fr-FR" sz="1400"/>
              <a:t>Distribution optimisée</a:t>
            </a:r>
          </a:p>
          <a:p>
            <a:pPr lvl="0"/>
            <a:r>
              <a:rPr lang="fr-FR" sz="1400"/>
              <a:t>Réputation améliorée</a:t>
            </a:r>
          </a:p>
          <a:p>
            <a:pPr lvl="0"/>
            <a:endParaRPr lang="fr-FR" sz="140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/>
          <a:lstStyle/>
          <a:p>
            <a:pPr rtl="0"/>
            <a:r>
              <a:rPr lang="fr-FR" dirty="0"/>
              <a:t>Nos offres</a:t>
            </a:r>
          </a:p>
        </p:txBody>
      </p:sp>
      <p:cxnSp>
        <p:nvCxnSpPr>
          <p:cNvPr id="11" name="Connecteur droit 10" descr="Séparateur de diapositiv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3340273" y="1260376"/>
            <a:ext cx="27355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00" b="1"/>
              <a:t>Essential Digital</a:t>
            </a:r>
            <a:endParaRPr lang="fr-MA" sz="1400"/>
          </a:p>
          <a:p>
            <a:pPr lvl="0"/>
            <a:r>
              <a:rPr lang="fr-MA" sz="1400"/>
              <a:t>Application client basique</a:t>
            </a:r>
          </a:p>
          <a:p>
            <a:pPr lvl="0"/>
            <a:r>
              <a:rPr lang="fr-MA" sz="1400"/>
              <a:t>Système de réservation</a:t>
            </a:r>
          </a:p>
          <a:p>
            <a:pPr lvl="0"/>
            <a:r>
              <a:rPr lang="fr-MA" sz="1400"/>
              <a:t>Support 8/5</a:t>
            </a:r>
          </a:p>
          <a:p>
            <a:pPr lvl="0"/>
            <a:r>
              <a:rPr lang="fr-MA" sz="1400"/>
              <a:t>Formation initiale</a:t>
            </a:r>
          </a:p>
          <a:p>
            <a:pPr lvl="0"/>
            <a:r>
              <a:rPr lang="fr-MA" sz="1400"/>
              <a:t>Analytics de base</a:t>
            </a:r>
          </a:p>
          <a:p>
            <a:pPr lvl="0"/>
            <a:endParaRPr lang="fr-MA" sz="1400"/>
          </a:p>
          <a:p>
            <a:r>
              <a:rPr lang="fr-MA" sz="1400" b="1"/>
              <a:t>Business Suite</a:t>
            </a:r>
            <a:endParaRPr lang="fr-MA" sz="1400"/>
          </a:p>
          <a:p>
            <a:pPr lvl="0"/>
            <a:r>
              <a:rPr lang="fr-MA" sz="1400"/>
              <a:t>Pack Essential</a:t>
            </a:r>
          </a:p>
          <a:p>
            <a:pPr lvl="0"/>
            <a:r>
              <a:rPr lang="fr-MA" sz="1400"/>
              <a:t>Clé mobile</a:t>
            </a:r>
          </a:p>
          <a:p>
            <a:pPr lvl="0"/>
            <a:r>
              <a:rPr lang="fr-MA" sz="1400"/>
              <a:t>Conciergerie virtuelle</a:t>
            </a:r>
          </a:p>
          <a:p>
            <a:pPr lvl="0"/>
            <a:r>
              <a:rPr lang="fr-MA" sz="1400"/>
              <a:t>Revenue management</a:t>
            </a:r>
          </a:p>
          <a:p>
            <a:pPr lvl="0"/>
            <a:r>
              <a:rPr lang="fr-MA" sz="1400"/>
              <a:t>Support 24/7</a:t>
            </a:r>
          </a:p>
          <a:p>
            <a:pPr lvl="0"/>
            <a:r>
              <a:rPr lang="fr-MA" sz="1400"/>
              <a:t>Formation continue</a:t>
            </a:r>
          </a:p>
          <a:p>
            <a:pPr lvl="0"/>
            <a:endParaRPr lang="fr-MA" sz="1400"/>
          </a:p>
          <a:p>
            <a:r>
              <a:rPr lang="fr-MA" sz="1400" b="1"/>
              <a:t>Enterprise 360°</a:t>
            </a:r>
            <a:endParaRPr lang="fr-MA" sz="1400"/>
          </a:p>
          <a:p>
            <a:pPr lvl="0"/>
            <a:r>
              <a:rPr lang="fr-MA" sz="1400"/>
              <a:t>Solution personnalisée</a:t>
            </a:r>
          </a:p>
          <a:p>
            <a:pPr lvl="0"/>
            <a:r>
              <a:rPr lang="fr-MA" sz="1400"/>
              <a:t>IA avancée</a:t>
            </a:r>
          </a:p>
          <a:p>
            <a:pPr lvl="0"/>
            <a:r>
              <a:rPr lang="fr-MA" sz="1400"/>
              <a:t>Intégration complète</a:t>
            </a:r>
          </a:p>
          <a:p>
            <a:pPr lvl="0"/>
            <a:r>
              <a:rPr lang="fr-MA" sz="1400"/>
              <a:t>Consulting dédié</a:t>
            </a:r>
          </a:p>
          <a:p>
            <a:pPr lvl="0"/>
            <a:r>
              <a:rPr lang="fr-MA" sz="1400"/>
              <a:t>SLA premium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A647EE3-346C-4605-B62E-F500F572B88C}"/>
              </a:ext>
            </a:extLst>
          </p:cNvPr>
          <p:cNvSpPr txBox="1"/>
          <p:nvPr/>
        </p:nvSpPr>
        <p:spPr>
          <a:xfrm>
            <a:off x="6671761" y="1260376"/>
            <a:ext cx="45222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00" b="1">
                <a:solidFill>
                  <a:srgbClr val="C00000"/>
                </a:solidFill>
              </a:rPr>
              <a:t>Témoignages clients</a:t>
            </a:r>
            <a:endParaRPr lang="fr-MA" sz="1400">
              <a:solidFill>
                <a:srgbClr val="C00000"/>
              </a:solidFill>
            </a:endParaRPr>
          </a:p>
          <a:p>
            <a:r>
              <a:rPr lang="fr-MA" sz="1400" i="1">
                <a:solidFill>
                  <a:srgbClr val="C00000"/>
                </a:solidFill>
              </a:rPr>
              <a:t>"HotelTech 360° a transformé notre établissement. Nos clients adorent l'expérience digitale et notre équipe est plus efficace que jamais."</a:t>
            </a:r>
            <a:endParaRPr lang="fr-MA" sz="1400">
              <a:solidFill>
                <a:srgbClr val="C00000"/>
              </a:solidFill>
            </a:endParaRPr>
          </a:p>
          <a:p>
            <a:pPr lvl="0"/>
            <a:r>
              <a:rPr lang="fr-MA" sz="1400">
                <a:solidFill>
                  <a:srgbClr val="C00000"/>
                </a:solidFill>
              </a:rPr>
              <a:t>Sophie Dubois, Directrice, Hôtel Le Grand Palace</a:t>
            </a:r>
          </a:p>
          <a:p>
            <a:r>
              <a:rPr lang="fr-MA" sz="1400" i="1">
                <a:solidFill>
                  <a:srgbClr val="C00000"/>
                </a:solidFill>
              </a:rPr>
              <a:t>"Le ROI a dépassé nos attentes avec une augmentation significative de notre RevPAR dès les premiers mois."</a:t>
            </a:r>
            <a:endParaRPr lang="fr-MA" sz="1400">
              <a:solidFill>
                <a:srgbClr val="C00000"/>
              </a:solidFill>
            </a:endParaRPr>
          </a:p>
          <a:p>
            <a:pPr lvl="0"/>
            <a:r>
              <a:rPr lang="fr-MA" sz="1400">
                <a:solidFill>
                  <a:srgbClr val="C00000"/>
                </a:solidFill>
              </a:rPr>
              <a:t>Marc Laurent, Propriétaire, Groupe Hôtelier Premium</a:t>
            </a:r>
          </a:p>
          <a:p>
            <a:pPr lvl="0"/>
            <a:endParaRPr lang="fr-MA" sz="1400">
              <a:solidFill>
                <a:srgbClr val="C00000"/>
              </a:solidFill>
            </a:endParaRPr>
          </a:p>
          <a:p>
            <a:r>
              <a:rPr lang="fr-MA" sz="1400" b="1">
                <a:solidFill>
                  <a:srgbClr val="C00000"/>
                </a:solidFill>
              </a:rPr>
              <a:t>Success Stories</a:t>
            </a:r>
          </a:p>
          <a:p>
            <a:endParaRPr lang="fr-MA" sz="1400">
              <a:solidFill>
                <a:srgbClr val="C00000"/>
              </a:solidFill>
            </a:endParaRPr>
          </a:p>
          <a:p>
            <a:r>
              <a:rPr lang="fr-MA" sz="1400" b="1">
                <a:solidFill>
                  <a:srgbClr val="C00000"/>
                </a:solidFill>
              </a:rPr>
              <a:t>Hôtel de luxe parisien</a:t>
            </a:r>
            <a:endParaRPr lang="fr-MA" sz="1400">
              <a:solidFill>
                <a:srgbClr val="C00000"/>
              </a:solidFill>
            </a:endParaRPr>
          </a:p>
          <a:p>
            <a:pPr lvl="0"/>
            <a:r>
              <a:rPr lang="fr-MA" sz="1400">
                <a:solidFill>
                  <a:srgbClr val="C00000"/>
                </a:solidFill>
              </a:rPr>
              <a:t>RevPAR +25%</a:t>
            </a:r>
          </a:p>
          <a:p>
            <a:pPr lvl="0"/>
            <a:r>
              <a:rPr lang="fr-MA" sz="1400">
                <a:solidFill>
                  <a:srgbClr val="C00000"/>
                </a:solidFill>
              </a:rPr>
              <a:t>NPS +40 points</a:t>
            </a:r>
          </a:p>
          <a:p>
            <a:pPr lvl="0"/>
            <a:r>
              <a:rPr lang="fr-MA" sz="1400">
                <a:solidFill>
                  <a:srgbClr val="C00000"/>
                </a:solidFill>
              </a:rPr>
              <a:t>ROI en 6 mois</a:t>
            </a:r>
          </a:p>
          <a:p>
            <a:pPr lvl="0"/>
            <a:r>
              <a:rPr lang="fr-MA" sz="1400">
                <a:solidFill>
                  <a:srgbClr val="C00000"/>
                </a:solidFill>
              </a:rPr>
              <a:t>Économies d'énergie 30%</a:t>
            </a:r>
          </a:p>
          <a:p>
            <a:pPr lvl="0"/>
            <a:endParaRPr lang="fr-MA" sz="1400">
              <a:solidFill>
                <a:srgbClr val="C00000"/>
              </a:solidFill>
            </a:endParaRPr>
          </a:p>
          <a:p>
            <a:r>
              <a:rPr lang="fr-MA" sz="1400" b="1">
                <a:solidFill>
                  <a:srgbClr val="C00000"/>
                </a:solidFill>
              </a:rPr>
              <a:t>Chaîne hôtelière régionale</a:t>
            </a:r>
            <a:endParaRPr lang="fr-MA" sz="1400">
              <a:solidFill>
                <a:srgbClr val="C00000"/>
              </a:solidFill>
            </a:endParaRPr>
          </a:p>
          <a:p>
            <a:pPr lvl="0"/>
            <a:r>
              <a:rPr lang="fr-MA" sz="1400">
                <a:solidFill>
                  <a:srgbClr val="C00000"/>
                </a:solidFill>
              </a:rPr>
              <a:t>Efficacité opérationnelle +45%</a:t>
            </a:r>
          </a:p>
          <a:p>
            <a:pPr lvl="0"/>
            <a:r>
              <a:rPr lang="fr-MA" sz="1400">
                <a:solidFill>
                  <a:srgbClr val="C00000"/>
                </a:solidFill>
              </a:rPr>
              <a:t>Satisfaction client +35%</a:t>
            </a:r>
          </a:p>
          <a:p>
            <a:pPr lvl="0"/>
            <a:r>
              <a:rPr lang="fr-MA" sz="1400">
                <a:solidFill>
                  <a:srgbClr val="C00000"/>
                </a:solidFill>
              </a:rPr>
              <a:t>Ventes directes +50%</a:t>
            </a:r>
          </a:p>
          <a:p>
            <a:pPr lvl="0"/>
            <a:r>
              <a:rPr lang="fr-MA" sz="1400">
                <a:solidFill>
                  <a:srgbClr val="C00000"/>
                </a:solidFill>
              </a:rPr>
              <a:t>Coûts réduits de 20%</a:t>
            </a:r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0" y="2563594"/>
            <a:ext cx="2318295" cy="18783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2B28F320-EE1C-423B-8B08-44D4777C21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114" r="34114"/>
          <a:stretch>
            <a:fillRect/>
          </a:stretch>
        </p:blipFill>
        <p:spPr>
          <a:xfrm>
            <a:off x="0" y="0"/>
            <a:ext cx="6191075" cy="63713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fr-FR" dirty="0"/>
              <a:t>Notre  accompagnement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0DC59BB-6D7A-4D43-9094-1D71BF99426E}"/>
              </a:ext>
            </a:extLst>
          </p:cNvPr>
          <p:cNvSpPr txBox="1"/>
          <p:nvPr/>
        </p:nvSpPr>
        <p:spPr>
          <a:xfrm>
            <a:off x="6513467" y="4082590"/>
            <a:ext cx="1863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200" b="1"/>
              <a:t>Déploiement expert</a:t>
            </a:r>
          </a:p>
          <a:p>
            <a:endParaRPr lang="fr-MA" sz="1200"/>
          </a:p>
          <a:p>
            <a:pPr lvl="0"/>
            <a:r>
              <a:rPr lang="fr-MA" sz="1200"/>
              <a:t>Audit initial gratuit</a:t>
            </a:r>
          </a:p>
          <a:p>
            <a:pPr lvl="0"/>
            <a:r>
              <a:rPr lang="fr-MA" sz="1200"/>
              <a:t>Plan de transformation</a:t>
            </a:r>
          </a:p>
          <a:p>
            <a:pPr lvl="0"/>
            <a:r>
              <a:rPr lang="fr-MA" sz="1200"/>
              <a:t>Installation progressive</a:t>
            </a:r>
          </a:p>
          <a:p>
            <a:pPr lvl="0"/>
            <a:r>
              <a:rPr lang="fr-MA" sz="1200"/>
              <a:t>Formation complète</a:t>
            </a:r>
          </a:p>
          <a:p>
            <a:pPr lvl="0"/>
            <a:r>
              <a:rPr lang="fr-MA" sz="1200"/>
              <a:t>Support continu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A4FE1C2-CF54-4F61-A368-555F76AEAB99}"/>
              </a:ext>
            </a:extLst>
          </p:cNvPr>
          <p:cNvSpPr txBox="1"/>
          <p:nvPr/>
        </p:nvSpPr>
        <p:spPr>
          <a:xfrm>
            <a:off x="10224694" y="4063416"/>
            <a:ext cx="2086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200" b="1">
                <a:solidFill>
                  <a:schemeClr val="accent1"/>
                </a:solidFill>
              </a:rPr>
              <a:t>Garanties de performance</a:t>
            </a:r>
          </a:p>
          <a:p>
            <a:endParaRPr lang="fr-MA" sz="1200"/>
          </a:p>
          <a:p>
            <a:pPr lvl="0"/>
            <a:r>
              <a:rPr lang="fr-MA" sz="1200"/>
              <a:t>Disponibilité 99.9%</a:t>
            </a:r>
          </a:p>
          <a:p>
            <a:pPr lvl="0"/>
            <a:r>
              <a:rPr lang="fr-MA" sz="1200"/>
              <a:t>Support réactif</a:t>
            </a:r>
          </a:p>
          <a:p>
            <a:pPr lvl="0"/>
            <a:r>
              <a:rPr lang="fr-MA" sz="1200"/>
              <a:t>Sécurité des données</a:t>
            </a:r>
          </a:p>
          <a:p>
            <a:pPr lvl="0"/>
            <a:r>
              <a:rPr lang="fr-MA" sz="1200"/>
              <a:t>Conformité RGPD</a:t>
            </a:r>
          </a:p>
          <a:p>
            <a:pPr lvl="0"/>
            <a:r>
              <a:rPr lang="fr-MA" sz="1200"/>
              <a:t>Évolutivité garantie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2A2698-E523-4D98-B964-2675A1F791D9}"/>
              </a:ext>
            </a:extLst>
          </p:cNvPr>
          <p:cNvSpPr/>
          <p:nvPr/>
        </p:nvSpPr>
        <p:spPr>
          <a:xfrm>
            <a:off x="8377281" y="4082590"/>
            <a:ext cx="1847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A" sz="1200" b="1"/>
              <a:t>Services inclus</a:t>
            </a:r>
          </a:p>
          <a:p>
            <a:endParaRPr lang="fr-MA" sz="1200"/>
          </a:p>
          <a:p>
            <a:pPr lvl="0"/>
            <a:r>
              <a:rPr lang="fr-MA" sz="1200"/>
              <a:t>Maintenance évolutive</a:t>
            </a:r>
          </a:p>
          <a:p>
            <a:pPr lvl="0"/>
            <a:r>
              <a:rPr lang="fr-MA" sz="1200"/>
              <a:t>Mises à jour régulières</a:t>
            </a:r>
          </a:p>
          <a:p>
            <a:pPr lvl="0"/>
            <a:r>
              <a:rPr lang="fr-MA" sz="1200"/>
              <a:t>Support multilingue</a:t>
            </a:r>
          </a:p>
          <a:p>
            <a:pPr lvl="0"/>
            <a:r>
              <a:rPr lang="fr-MA" sz="1200"/>
              <a:t>Formations continues</a:t>
            </a:r>
          </a:p>
          <a:p>
            <a:pPr lvl="0"/>
            <a:r>
              <a:rPr lang="fr-MA" sz="1200"/>
              <a:t>Consulting stratégique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281AE4E-415C-4141-B6D3-3A15F90FAD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52" y="1748251"/>
            <a:ext cx="5654586" cy="21043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925306" cy="432000"/>
          </a:xfrm>
        </p:spPr>
        <p:txBody>
          <a:bodyPr rtlCol="0"/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519" y="3852642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1" y="3865563"/>
            <a:ext cx="4949939" cy="11961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9868" y="2814257"/>
            <a:ext cx="3522131" cy="571996"/>
          </a:xfrm>
        </p:spPr>
        <p:txBody>
          <a:bodyPr tIns="108000" rtlCol="0"/>
          <a:lstStyle/>
          <a:p>
            <a:pPr rtl="0">
              <a:lnSpc>
                <a:spcPct val="70000"/>
              </a:lnSpc>
            </a:pPr>
            <a:r>
              <a:rPr lang="fr-FR" sz="4000" dirty="0"/>
              <a:t>Contact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9868" y="3430029"/>
            <a:ext cx="3277346" cy="316800"/>
          </a:xfrm>
        </p:spPr>
        <p:txBody>
          <a:bodyPr rtlCol="0"/>
          <a:lstStyle/>
          <a:p>
            <a:r>
              <a:rPr lang="fr-MA" dirty="0"/>
              <a:t>+</a:t>
            </a:r>
            <a:r>
              <a:rPr lang="fr-MA" b="1" dirty="0">
                <a:cs typeface="Calibri"/>
              </a:rPr>
              <a:t>212 660 737405</a:t>
            </a:r>
            <a:endParaRPr lang="fr-FR" dirty="0"/>
          </a:p>
        </p:txBody>
      </p:sp>
      <p:pic>
        <p:nvPicPr>
          <p:cNvPr id="10" name="Graphisme 9" descr="Smartphone" title="Icône - Numéro de téléphone du présentateu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3100" y="3478979"/>
            <a:ext cx="218900" cy="21890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9866" y="3785794"/>
            <a:ext cx="3277347" cy="316800"/>
          </a:xfrm>
        </p:spPr>
        <p:txBody>
          <a:bodyPr rtlCol="0"/>
          <a:lstStyle/>
          <a:p>
            <a:pPr marL="33020" lvl="0">
              <a:defRPr/>
            </a:pPr>
            <a:r>
              <a:rPr lang="fr-MA" b="1" dirty="0">
                <a:cs typeface="Calibri"/>
              </a:rPr>
              <a:t>contact@ramaqs.com</a:t>
            </a:r>
          </a:p>
        </p:txBody>
      </p:sp>
      <p:pic>
        <p:nvPicPr>
          <p:cNvPr id="9" name="Graphisme 8" descr="Enveloppe" title="Icône - Adresse e-mail du présentateu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73100" y="3828905"/>
            <a:ext cx="218900" cy="21890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69866" y="4146370"/>
            <a:ext cx="3277348" cy="316800"/>
          </a:xfrm>
        </p:spPr>
        <p:txBody>
          <a:bodyPr rtlCol="0"/>
          <a:lstStyle/>
          <a:p>
            <a:pPr marL="33020" lvl="0">
              <a:defRPr/>
            </a:pPr>
            <a:r>
              <a:rPr lang="fr-MA" b="1" dirty="0">
                <a:cs typeface="Calibri"/>
              </a:rPr>
              <a:t>www.ramaqs.com</a:t>
            </a:r>
          </a:p>
        </p:txBody>
      </p:sp>
      <p:pic>
        <p:nvPicPr>
          <p:cNvPr id="11" name="Graphisme 10" descr="Lien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47214" y="4171660"/>
            <a:ext cx="244786" cy="244786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C947-227A-49D9-9BC7-137B15A2A951}"/>
              </a:ext>
            </a:extLst>
          </p:cNvPr>
          <p:cNvSpPr/>
          <p:nvPr/>
        </p:nvSpPr>
        <p:spPr>
          <a:xfrm>
            <a:off x="8719079" y="955245"/>
            <a:ext cx="34336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b="1" i="1" dirty="0"/>
              <a:t>Transformez votre hôtel pour l'ère digitale.</a:t>
            </a:r>
          </a:p>
          <a:p>
            <a:pPr algn="ctr"/>
            <a:endParaRPr lang="fr-FR" i="1" dirty="0"/>
          </a:p>
        </p:txBody>
      </p:sp>
      <p:pic>
        <p:nvPicPr>
          <p:cNvPr id="1030" name="Picture 6" descr="Digitalisation de l'entreprise : quelles étapes pour y parvenir ?">
            <a:extLst>
              <a:ext uri="{FF2B5EF4-FFF2-40B4-BE49-F238E27FC236}">
                <a16:creationId xmlns:a16="http://schemas.microsoft.com/office/drawing/2014/main" id="{55257151-DABD-4C90-96FA-F3EA3726B6A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5217"/>
          <a:stretch>
            <a:fillRect/>
          </a:stretch>
        </p:blipFill>
        <p:spPr bwMode="auto">
          <a:xfrm>
            <a:off x="0" y="466879"/>
            <a:ext cx="8679825" cy="59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22F851D-66FB-491C-84CB-81F7CA3A4FEF}"/>
              </a:ext>
            </a:extLst>
          </p:cNvPr>
          <p:cNvSpPr/>
          <p:nvPr/>
        </p:nvSpPr>
        <p:spPr>
          <a:xfrm>
            <a:off x="8803493" y="4966657"/>
            <a:ext cx="3266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i="1" dirty="0"/>
          </a:p>
          <a:p>
            <a:pPr algn="ctr"/>
            <a:r>
              <a:rPr lang="fr-FR" sz="1200" i="1" dirty="0"/>
              <a:t>Demandez une démonstration personnalisée et découvrez comment digitaliser votre établissement</a:t>
            </a:r>
          </a:p>
          <a:p>
            <a:pPr algn="ctr"/>
            <a:endParaRPr lang="fr-FR" sz="16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B7227EC-BCEA-45ED-978C-99560583C26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38_TF16411250.potx" id="{C47F33A4-2C66-428E-B1F4-6919DFF55AE7}" vid="{0C76DC9B-55F5-4846-BECF-7B5783C0B8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443</Words>
  <Application>Microsoft Office PowerPoint</Application>
  <PresentationFormat>Grand écran</PresentationFormat>
  <Paragraphs>160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Algerian</vt:lpstr>
      <vt:lpstr>Arial</vt:lpstr>
      <vt:lpstr>Book Antiqua</vt:lpstr>
      <vt:lpstr>Calibri</vt:lpstr>
      <vt:lpstr>Candara</vt:lpstr>
      <vt:lpstr>Corbel</vt:lpstr>
      <vt:lpstr>Courier New</vt:lpstr>
      <vt:lpstr>Lucida Sans Typewriter</vt:lpstr>
      <vt:lpstr>Times New Roman</vt:lpstr>
      <vt:lpstr>Trebuchet MS</vt:lpstr>
      <vt:lpstr>Thème Office</vt:lpstr>
      <vt:lpstr>HotelTech 360°</vt:lpstr>
      <vt:lpstr>Sommaire</vt:lpstr>
      <vt:lpstr>Votre besoin </vt:lpstr>
      <vt:lpstr>Notre solution</vt:lpstr>
      <vt:lpstr>Fonctionnalités</vt:lpstr>
      <vt:lpstr>Nos offres</vt:lpstr>
      <vt:lpstr>Notre  accompagnement</vt:lpstr>
      <vt:lpstr>Références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2025-01-10T10:42:54Z</dcterms:created>
  <dcterms:modified xsi:type="dcterms:W3CDTF">2025-01-10T17:36:02Z</dcterms:modified>
</cp:coreProperties>
</file>