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2"/>
  </p:notesMasterIdLst>
  <p:sldIdLst>
    <p:sldId id="308" r:id="rId2"/>
    <p:sldId id="317" r:id="rId3"/>
    <p:sldId id="283" r:id="rId4"/>
    <p:sldId id="319" r:id="rId5"/>
    <p:sldId id="311" r:id="rId6"/>
    <p:sldId id="312" r:id="rId7"/>
    <p:sldId id="300" r:id="rId8"/>
    <p:sldId id="313" r:id="rId9"/>
    <p:sldId id="315" r:id="rId10"/>
    <p:sldId id="31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949B8-E18D-42A4-A19B-9CA286B7DBF6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ADA5C-F739-4328-8FDA-2A62CCE48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28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23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6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16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9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41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07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47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7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986-7590-4112-A9D5-EBF471BDA4E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77B4-6911-4586-9FC3-8257AEF40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84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986-7590-4112-A9D5-EBF471BDA4E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77B4-6911-4586-9FC3-8257AEF40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60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986-7590-4112-A9D5-EBF471BDA4E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77B4-6911-4586-9FC3-8257AEF40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35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61"/>
            <a:ext cx="5472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2020361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7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0214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9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986-7590-4112-A9D5-EBF471BDA4E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77B4-6911-4586-9FC3-8257AEF40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2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986-7590-4112-A9D5-EBF471BDA4E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77B4-6911-4586-9FC3-8257AEF40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53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986-7590-4112-A9D5-EBF471BDA4E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77B4-6911-4586-9FC3-8257AEF40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53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986-7590-4112-A9D5-EBF471BDA4E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77B4-6911-4586-9FC3-8257AEF40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77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986-7590-4112-A9D5-EBF471BDA4E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77B4-6911-4586-9FC3-8257AEF40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26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986-7590-4112-A9D5-EBF471BDA4E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77B4-6911-4586-9FC3-8257AEF40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2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986-7590-4112-A9D5-EBF471BDA4E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77B4-6911-4586-9FC3-8257AEF40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17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986-7590-4112-A9D5-EBF471BDA4E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77B4-6911-4586-9FC3-8257AEF40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10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1A986-7590-4112-A9D5-EBF471BDA4E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77B4-6911-4586-9FC3-8257AEF40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39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F37CB36-CC0A-40F8-A2D5-2AD430EC9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92" y="0"/>
            <a:ext cx="7834592" cy="7834592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9" name="Titre 2">
            <a:extLst>
              <a:ext uri="{FF2B5EF4-FFF2-40B4-BE49-F238E27FC236}">
                <a16:creationId xmlns:a16="http://schemas.microsoft.com/office/drawing/2014/main" id="{C18CAD0F-C733-4FDC-8108-81F66DAF17FE}"/>
              </a:ext>
            </a:extLst>
          </p:cNvPr>
          <p:cNvSpPr txBox="1">
            <a:spLocks/>
          </p:cNvSpPr>
          <p:nvPr/>
        </p:nvSpPr>
        <p:spPr>
          <a:xfrm>
            <a:off x="5787836" y="2196003"/>
            <a:ext cx="6396318" cy="1535534"/>
          </a:xfrm>
          <a:prstGeom prst="rect">
            <a:avLst/>
          </a:prstGeom>
          <a:solidFill>
            <a:schemeClr val="lt1"/>
          </a:solidFill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216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0000500000000000000" pitchFamily="2" charset="0"/>
                <a:ea typeface="+mn-ea"/>
                <a:cs typeface="+mn-cs"/>
              </a:rPr>
              <a:t>VIGIL'HSE</a:t>
            </a:r>
          </a:p>
        </p:txBody>
      </p:sp>
      <p:sp>
        <p:nvSpPr>
          <p:cNvPr id="20" name="Sous-titre 3">
            <a:extLst>
              <a:ext uri="{FF2B5EF4-FFF2-40B4-BE49-F238E27FC236}">
                <a16:creationId xmlns:a16="http://schemas.microsoft.com/office/drawing/2014/main" id="{D75BA568-751C-4A7E-A269-F16674043EA2}"/>
              </a:ext>
            </a:extLst>
          </p:cNvPr>
          <p:cNvSpPr txBox="1">
            <a:spLocks/>
          </p:cNvSpPr>
          <p:nvPr/>
        </p:nvSpPr>
        <p:spPr>
          <a:xfrm>
            <a:off x="1419786" y="5026115"/>
            <a:ext cx="7649136" cy="1175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MA" sz="2800" dirty="0">
              <a:solidFill>
                <a:schemeClr val="bg1"/>
              </a:solidFill>
              <a:latin typeface="Playfair display" panose="00000500000000000000" pitchFamily="2" charset="0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AF67666-7EFF-4C4C-8A3F-349F867341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2" name="Zone de texte 3">
            <a:extLst>
              <a:ext uri="{FF2B5EF4-FFF2-40B4-BE49-F238E27FC236}">
                <a16:creationId xmlns:a16="http://schemas.microsoft.com/office/drawing/2014/main" id="{C215C517-9F73-43E8-8F97-2BDCCA959873}"/>
              </a:ext>
            </a:extLst>
          </p:cNvPr>
          <p:cNvSpPr txBox="1"/>
          <p:nvPr/>
        </p:nvSpPr>
        <p:spPr>
          <a:xfrm>
            <a:off x="10325100" y="6115132"/>
            <a:ext cx="186690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23A395DA-B945-49A6-B31D-67767E135737}"/>
              </a:ext>
            </a:extLst>
          </p:cNvPr>
          <p:cNvSpPr txBox="1">
            <a:spLocks/>
          </p:cNvSpPr>
          <p:nvPr/>
        </p:nvSpPr>
        <p:spPr>
          <a:xfrm>
            <a:off x="7772400" y="3787101"/>
            <a:ext cx="4419600" cy="7611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216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rPr>
              <a:t>Votre partenaire intelligent en conformité réglementaire</a:t>
            </a:r>
            <a:endParaRPr lang="fr-MA" sz="2000" b="1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95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z="1100" smtClean="0"/>
              <a:pPr rtl="0"/>
              <a:t>10</a:t>
            </a:fld>
            <a:endParaRPr lang="fr-FR" sz="11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6021" y="103603"/>
            <a:ext cx="1205979" cy="904484"/>
          </a:xfrm>
          <a:prstGeom prst="rect">
            <a:avLst/>
          </a:prstGeom>
        </p:spPr>
      </p:pic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E35344E-F937-427A-81BD-CF57D67AAA19}"/>
              </a:ext>
            </a:extLst>
          </p:cNvPr>
          <p:cNvSpPr txBox="1">
            <a:spLocks/>
          </p:cNvSpPr>
          <p:nvPr/>
        </p:nvSpPr>
        <p:spPr>
          <a:xfrm>
            <a:off x="4238067" y="4552907"/>
            <a:ext cx="2698038" cy="428997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MA" sz="2400" dirty="0"/>
              <a:t>+</a:t>
            </a:r>
            <a:r>
              <a:rPr lang="fr-MA" sz="2400" b="1" dirty="0">
                <a:cs typeface="Calibri"/>
              </a:rPr>
              <a:t>212 660 737405</a:t>
            </a:r>
            <a:endParaRPr lang="fr-FR" sz="2400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7FEA0456-D185-4199-A810-7F51F5F75515}"/>
              </a:ext>
            </a:extLst>
          </p:cNvPr>
          <p:cNvSpPr txBox="1">
            <a:spLocks/>
          </p:cNvSpPr>
          <p:nvPr/>
        </p:nvSpPr>
        <p:spPr>
          <a:xfrm>
            <a:off x="4201872" y="5395474"/>
            <a:ext cx="3063797" cy="324523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2400" b="1" dirty="0">
                <a:cs typeface="Calibri"/>
              </a:rPr>
              <a:t>contact@ramaqs.com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384BE0AB-24BC-467D-8EA9-9887DC04FD49}"/>
              </a:ext>
            </a:extLst>
          </p:cNvPr>
          <p:cNvSpPr txBox="1">
            <a:spLocks/>
          </p:cNvSpPr>
          <p:nvPr/>
        </p:nvSpPr>
        <p:spPr>
          <a:xfrm>
            <a:off x="4055187" y="4994132"/>
            <a:ext cx="3063798" cy="324523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2400" b="1" dirty="0">
                <a:cs typeface="Calibri"/>
              </a:rPr>
              <a:t>www.ramaqs.com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661552-EF70-4AF3-81A8-3238459C10F7}"/>
              </a:ext>
            </a:extLst>
          </p:cNvPr>
          <p:cNvSpPr/>
          <p:nvPr/>
        </p:nvSpPr>
        <p:spPr>
          <a:xfrm>
            <a:off x="1531620" y="2130309"/>
            <a:ext cx="10218420" cy="2039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fr-FR" sz="2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Découvrez comment VIGIL'HSE peut transformer votre approche de la conformité </a:t>
            </a:r>
          </a:p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fr-FR" sz="2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réglementaire :</a:t>
            </a:r>
            <a:endParaRPr lang="fr-F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28900" lvl="5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Démonstration personnalisée</a:t>
            </a:r>
            <a:endParaRPr lang="fr-F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28900" lvl="5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Période d'essai gratuite</a:t>
            </a:r>
            <a:endParaRPr lang="fr-F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28900" lvl="5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Accompagnement sur mesure</a:t>
            </a:r>
            <a:endParaRPr lang="fr-F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28900" lvl="5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Déploiement rapide</a:t>
            </a:r>
            <a:endParaRPr lang="fr-F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A6E7F7-860F-4D17-ADAB-6AD95D15AF4E}"/>
              </a:ext>
            </a:extLst>
          </p:cNvPr>
          <p:cNvSpPr txBox="1"/>
          <p:nvPr/>
        </p:nvSpPr>
        <p:spPr>
          <a:xfrm>
            <a:off x="3890010" y="1138003"/>
            <a:ext cx="609219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Contactez-nous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 11" descr="Bloc d’accentuation gauche">
            <a:extLst>
              <a:ext uri="{FF2B5EF4-FFF2-40B4-BE49-F238E27FC236}">
                <a16:creationId xmlns:a16="http://schemas.microsoft.com/office/drawing/2014/main" id="{7010D17D-3BA8-447D-BCCB-7EEF55471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0155" y="1776209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042FD70-5DA0-4600-A62D-23C8A090DC53}"/>
              </a:ext>
            </a:extLst>
          </p:cNvPr>
          <p:cNvSpPr txBox="1"/>
          <p:nvPr/>
        </p:nvSpPr>
        <p:spPr>
          <a:xfrm>
            <a:off x="838200" y="5765717"/>
            <a:ext cx="1021842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Contactez nos experts pour une démonstration personnalisée et découvrez comment VIGIL'HSE peut révolutionner votre gestion de la conformité réglementaire.</a:t>
            </a:r>
            <a:endParaRPr lang="fr-FR" sz="16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4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6061076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/>
          </a:p>
        </p:txBody>
      </p:sp>
      <p:sp>
        <p:nvSpPr>
          <p:cNvPr id="12" name="Rectangle 11" descr="Bloc d’accentuation gauche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000" y="101183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279AD9-D0A4-4F23-8213-4DC0E2F9220A}"/>
              </a:ext>
            </a:extLst>
          </p:cNvPr>
          <p:cNvSpPr/>
          <p:nvPr/>
        </p:nvSpPr>
        <p:spPr>
          <a:xfrm>
            <a:off x="5232472" y="1577164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Votre besoin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F7550-8628-4491-B688-A5E2DA961ACB}"/>
              </a:ext>
            </a:extLst>
          </p:cNvPr>
          <p:cNvSpPr/>
          <p:nvPr/>
        </p:nvSpPr>
        <p:spPr>
          <a:xfrm>
            <a:off x="5232472" y="2157732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E3722-D4FA-4C40-AD87-DE895EC85544}"/>
              </a:ext>
            </a:extLst>
          </p:cNvPr>
          <p:cNvSpPr/>
          <p:nvPr/>
        </p:nvSpPr>
        <p:spPr>
          <a:xfrm>
            <a:off x="5232472" y="3341343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Bénéfices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B6315-A285-49E2-AD7C-36CFC2978092}"/>
              </a:ext>
            </a:extLst>
          </p:cNvPr>
          <p:cNvSpPr/>
          <p:nvPr/>
        </p:nvSpPr>
        <p:spPr>
          <a:xfrm>
            <a:off x="5232471" y="3920803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offres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1AF4A-6D04-4BFF-9503-7466C75083E6}"/>
              </a:ext>
            </a:extLst>
          </p:cNvPr>
          <p:cNvSpPr/>
          <p:nvPr/>
        </p:nvSpPr>
        <p:spPr>
          <a:xfrm>
            <a:off x="5232471" y="4540721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Engagement de résultats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411149E-340E-443B-9A64-209F00F41EE2}"/>
              </a:ext>
            </a:extLst>
          </p:cNvPr>
          <p:cNvSpPr/>
          <p:nvPr/>
        </p:nvSpPr>
        <p:spPr>
          <a:xfrm rot="3586131">
            <a:off x="-2438635" y="-296341"/>
            <a:ext cx="7269086" cy="7686429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A01819D-42B8-49D4-B6AA-B237201E69A3}"/>
              </a:ext>
            </a:extLst>
          </p:cNvPr>
          <p:cNvSpPr txBox="1"/>
          <p:nvPr/>
        </p:nvSpPr>
        <p:spPr>
          <a:xfrm>
            <a:off x="1195908" y="3150012"/>
            <a:ext cx="436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" panose="00000500000000000000" pitchFamily="2" charset="0"/>
              </a:rPr>
              <a:t>VIGIL’HSE</a:t>
            </a:r>
            <a:endParaRPr lang="fr-MA" sz="4400" b="1" dirty="0">
              <a:solidFill>
                <a:schemeClr val="tx1">
                  <a:lumMod val="95000"/>
                  <a:lumOff val="5000"/>
                </a:schemeClr>
              </a:solidFill>
              <a:latin typeface="Playfair display" panose="000005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29AC22-481F-4A35-BE7C-46818F7444FD}"/>
              </a:ext>
            </a:extLst>
          </p:cNvPr>
          <p:cNvSpPr/>
          <p:nvPr/>
        </p:nvSpPr>
        <p:spPr>
          <a:xfrm>
            <a:off x="5232471" y="5079723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A65941-133F-4D30-B8BE-7F9AC8C2A8F4}"/>
              </a:ext>
            </a:extLst>
          </p:cNvPr>
          <p:cNvSpPr/>
          <p:nvPr/>
        </p:nvSpPr>
        <p:spPr>
          <a:xfrm>
            <a:off x="5232472" y="2761883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Fonctionnalités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AD81C5-3D99-4F25-8D0B-712D008A090C}"/>
              </a:ext>
            </a:extLst>
          </p:cNvPr>
          <p:cNvSpPr/>
          <p:nvPr/>
        </p:nvSpPr>
        <p:spPr>
          <a:xfrm>
            <a:off x="5232471" y="5625595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Contactez-nous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9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Mains sur un téléphone portabl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0859" y="-15001"/>
            <a:ext cx="6096000" cy="6371351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fr-FR" sz="4800" dirty="0"/>
              <a:t>Votre besoin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11800" y="4787900"/>
            <a:ext cx="4648200" cy="706889"/>
          </a:xfrm>
        </p:spPr>
        <p:txBody>
          <a:bodyPr rtlCol="0">
            <a:normAutofit fontScale="77500" lnSpcReduction="20000"/>
          </a:bodyPr>
          <a:lstStyle/>
          <a:p>
            <a:r>
              <a:rPr lang="fr-FR" sz="2400" dirty="0"/>
              <a:t>Le défi de la conformité réglementaire HSE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A6F5F-A98B-474C-AFC8-E7B20FEA5616}"/>
              </a:ext>
            </a:extLst>
          </p:cNvPr>
          <p:cNvSpPr/>
          <p:nvPr/>
        </p:nvSpPr>
        <p:spPr>
          <a:xfrm>
            <a:off x="432000" y="1494690"/>
            <a:ext cx="566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Dans un contexte réglementaire de plus en plus complexe et évolutif, les entreprises font face à des défis majeurs :</a:t>
            </a:r>
          </a:p>
          <a:p>
            <a:r>
              <a:rPr lang="fr-FR" sz="2400" dirty="0"/>
              <a:t>•</a:t>
            </a:r>
            <a:r>
              <a:rPr lang="fr-FR" sz="2400" b="1" dirty="0"/>
              <a:t>Une réglementation HSE en constante évolution</a:t>
            </a:r>
          </a:p>
          <a:p>
            <a:r>
              <a:rPr lang="fr-FR" sz="2400" b="1" dirty="0"/>
              <a:t>•Des risques de non-conformité aux conséquences graves</a:t>
            </a:r>
          </a:p>
          <a:p>
            <a:r>
              <a:rPr lang="fr-FR" sz="2400" b="1" dirty="0"/>
              <a:t>•Une veille chronophage mobilisant des ressources importantes</a:t>
            </a:r>
          </a:p>
          <a:p>
            <a:r>
              <a:rPr lang="fr-FR" sz="2400" b="1" dirty="0"/>
              <a:t>•Des difficultés à identifier les textes pertinents pour leur activité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50C9748-3092-47C6-AAA0-326C2CF2A5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-2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2BC46243-7213-4131-90E3-ED53078B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r="8138"/>
          <a:stretch/>
        </p:blipFill>
        <p:spPr>
          <a:xfrm>
            <a:off x="955912" y="2461365"/>
            <a:ext cx="4163577" cy="2999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316932"/>
            <a:ext cx="3408362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Notre solution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5119489" y="1888460"/>
            <a:ext cx="6505173" cy="3948773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 technologie de pointe au service de votre conformité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Notre solution s'appuie sur des algorithmes d'intelligence artificielle dernière génération pour :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Analyser en temps réel les évolutions réglementaires</a:t>
            </a:r>
            <a:endParaRPr lang="fr-F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Identifier automatiquement les textes applicables à votre activité</a:t>
            </a:r>
            <a:endParaRPr lang="fr-F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Évaluer l'impact des nouvelles réglementations sur votre entreprise</a:t>
            </a:r>
            <a:endParaRPr lang="fr-F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Générer des plans d'actions personnalisés</a:t>
            </a:r>
            <a:endParaRPr lang="fr-F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052" y="785621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1C699CAF-E9FF-49CD-A229-D52D556C1A97}"/>
              </a:ext>
            </a:extLst>
          </p:cNvPr>
          <p:cNvSpPr txBox="1">
            <a:spLocks/>
          </p:cNvSpPr>
          <p:nvPr/>
        </p:nvSpPr>
        <p:spPr>
          <a:xfrm>
            <a:off x="3328867" y="435116"/>
            <a:ext cx="9862697" cy="47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VIGIL’HSE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EF575BE-52EB-4548-9A90-2E70B27AE521}"/>
              </a:ext>
            </a:extLst>
          </p:cNvPr>
          <p:cNvSpPr txBox="1"/>
          <p:nvPr/>
        </p:nvSpPr>
        <p:spPr>
          <a:xfrm>
            <a:off x="643538" y="1151553"/>
            <a:ext cx="1003150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VIGIL'HSE est une plateforme intelligente de veille réglementaire qui révolutionne la gestion de votre conformité HSE.</a:t>
            </a:r>
            <a:endParaRPr lang="fr-FR" sz="1600" b="1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0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87" y="313900"/>
            <a:ext cx="5033629" cy="339721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Fonctionnalités Clés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4945949" y="1250388"/>
            <a:ext cx="6660784" cy="55406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lvl="0" indent="-342900">
              <a:lnSpc>
                <a:spcPct val="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Veille personnalisée</a:t>
            </a: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 continue des sources réglementaires officielles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Filtrage intelligent selon votre secteur d'activité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Alertes personnalisées par email ou notification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Interface intuitive de consultation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 d'impact</a:t>
            </a: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Évaluation automatique des implications pour votre entreprise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Identification des actions requises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Estimation des ressources nécessaires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Priorisation des actions à mener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de la conformité</a:t>
            </a: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Tableau de bord dynamique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Suivi des échéances réglementaires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Génération automatique de rapports de conformité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Historical des actions menées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expert</a:t>
            </a: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Accompagnement par des experts HSE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Assistance technique 24/7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personnalisée</a:t>
            </a:r>
            <a:endParaRPr lang="fr-FR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Mise à jour continue de la base de connaissances</a:t>
            </a:r>
          </a:p>
          <a:p>
            <a:pPr>
              <a:lnSpc>
                <a:spcPct val="50000"/>
              </a:lnSpc>
            </a:pP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BC46243-7213-4131-90E3-ED53078BEB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858960"/>
            <a:ext cx="4707765" cy="3140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7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336813"/>
            <a:ext cx="3513096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Bénéfices clés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7D8BD05-5E4B-4F1D-8E21-980D59C00D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135" y="2138008"/>
            <a:ext cx="4351659" cy="2581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8469BD-E780-4EB0-A76F-4BF027594782}"/>
              </a:ext>
            </a:extLst>
          </p:cNvPr>
          <p:cNvSpPr txBox="1"/>
          <p:nvPr/>
        </p:nvSpPr>
        <p:spPr>
          <a:xfrm>
            <a:off x="6019800" y="1301644"/>
            <a:ext cx="5964317" cy="5237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chemeClr val="accent3"/>
              </a:solidFill>
            </a:endParaRPr>
          </a:p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la Direction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Maîtrise des risques réglementaires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Réduction significative des coûts de non-conformité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Vision claire de la conformité de l'entreprise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Optimisation des ressources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les équipes HSE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Gain de temps considérable sur la veille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Fiabilité accrue des informations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Simplification du travail quotidien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expert à disposition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l'entreprise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Conformité réglementaire assurée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Image d'entreprise responsable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Prévention des risques juridiques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Avantage compétitif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400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Nos offres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6096000" y="1332987"/>
            <a:ext cx="4766981" cy="50233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Pack Essentiel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Veille réglementaire de base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Alertes personnalisées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Interface utilisateur standard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par email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Pack Business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Toutes les fonctionnalités Essentielles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 d'impact automatisée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Tableau de bord personnalisé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téléphonique prioritaire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Pack Enterprise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Toutes les fonctionnalités Business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Intégration sur mesure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Accompagnement dédié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complète des équipes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</a:pPr>
            <a:endParaRPr lang="fr-MA" sz="140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0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FC72798E-EBA7-40A1-BF64-700D7EB3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58" y="1812798"/>
            <a:ext cx="3886113" cy="314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Engagement de résultats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8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5647691" y="1928071"/>
            <a:ext cx="6133549" cy="34842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75% de temps gagné sur la veille réglementaire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99,9% de taux de détection des nouvelles réglementations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100% de conformité réglementaire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ROI positif dès la première année</a:t>
            </a:r>
          </a:p>
          <a:p>
            <a:pPr lvl="0"/>
            <a:endParaRPr lang="fr-FR" sz="140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C47F480-5111-4D7B-B431-F5C808738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22737" r="21349"/>
          <a:stretch/>
        </p:blipFill>
        <p:spPr bwMode="auto">
          <a:xfrm>
            <a:off x="912668" y="1823034"/>
            <a:ext cx="3964199" cy="3211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6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A89CB96-7EE3-4371-A994-A5B4DAA84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1" y="1729459"/>
            <a:ext cx="6039729" cy="18381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2782688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Références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10" name="Rectangle 11" descr="Bloc d’accentuation gauche">
            <a:extLst>
              <a:ext uri="{FF2B5EF4-FFF2-40B4-BE49-F238E27FC236}">
                <a16:creationId xmlns:a16="http://schemas.microsoft.com/office/drawing/2014/main" id="{B7153608-27E2-48A1-BB8A-50CFDC1D5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E33644C-B66D-458E-850B-061627485D88}"/>
              </a:ext>
            </a:extLst>
          </p:cNvPr>
          <p:cNvSpPr txBox="1">
            <a:spLocks/>
          </p:cNvSpPr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Il nous font confiance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6A4E7F-145B-4B76-B2E5-4E48C984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" y="1729459"/>
            <a:ext cx="6221065" cy="257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1834E2-879A-49B7-A10C-8CA5B88A2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" y="4302817"/>
            <a:ext cx="6221064" cy="15967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AB9808-288C-4CF5-AB75-B215593FA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063" y="3567573"/>
            <a:ext cx="5970938" cy="233201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8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477</Words>
  <Application>Microsoft Office PowerPoint</Application>
  <PresentationFormat>Grand écran</PresentationFormat>
  <Paragraphs>121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Courier New</vt:lpstr>
      <vt:lpstr>Montserrat</vt:lpstr>
      <vt:lpstr>Playfair display</vt:lpstr>
      <vt:lpstr>Symbol</vt:lpstr>
      <vt:lpstr>Times New Roman</vt:lpstr>
      <vt:lpstr>Trebuchet MS</vt:lpstr>
      <vt:lpstr>Wingdings</vt:lpstr>
      <vt:lpstr>Office Theme</vt:lpstr>
      <vt:lpstr>Présentation PowerPoint</vt:lpstr>
      <vt:lpstr>Sommaire</vt:lpstr>
      <vt:lpstr>Votre besoin </vt:lpstr>
      <vt:lpstr>Notre solution</vt:lpstr>
      <vt:lpstr>Fonctionnalités Clés</vt:lpstr>
      <vt:lpstr>Bénéfices clés</vt:lpstr>
      <vt:lpstr>Nos offres </vt:lpstr>
      <vt:lpstr>Engagement de résultats</vt:lpstr>
      <vt:lpstr>Références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chorok elfoula</dc:creator>
  <cp:lastModifiedBy>chorok elfoula</cp:lastModifiedBy>
  <cp:revision>6</cp:revision>
  <dcterms:created xsi:type="dcterms:W3CDTF">2025-01-15T15:45:37Z</dcterms:created>
  <dcterms:modified xsi:type="dcterms:W3CDTF">2025-01-15T16:24:58Z</dcterms:modified>
</cp:coreProperties>
</file>