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98" r:id="rId4"/>
    <p:sldId id="299" r:id="rId5"/>
    <p:sldId id="283" r:id="rId6"/>
    <p:sldId id="293" r:id="rId7"/>
    <p:sldId id="284" r:id="rId8"/>
    <p:sldId id="307" r:id="rId9"/>
    <p:sldId id="300" r:id="rId10"/>
    <p:sldId id="297" r:id="rId11"/>
    <p:sldId id="294" r:id="rId12"/>
    <p:sldId id="296" r:id="rId13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B7DD4-EC72-F441-B3A8-896DFEDB7866}" v="502" dt="2025-01-16T11:37:20.233"/>
  </p1510:revLst>
</p1510:revInfo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651C5-239C-481D-B679-C1853F3D7869}" type="datetime1">
              <a:rPr lang="fr-FR" smtClean="0"/>
              <a:t>16/01/2025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3F468-A24C-40BA-9BA0-927B9D8CEF08}" type="datetime1">
              <a:rPr lang="fr-FR" smtClean="0"/>
              <a:t>16/01/2025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FR" noProof="0" smtClean="0"/>
              <a:t>‹N°›</a:t>
            </a:fld>
            <a:endParaRPr lang="fr-F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 7"/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/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de votre atten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/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Rectangle 27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/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4" name="Zone de texte 3"/>
          <p:cNvSpPr txBox="1"/>
          <p:nvPr userDrawn="1"/>
        </p:nvSpPr>
        <p:spPr>
          <a:xfrm>
            <a:off x="9869374" y="6380952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 28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15.svg"/><Relationship Id="rId10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8" name="Zone de texte 3"/>
          <p:cNvSpPr txBox="1"/>
          <p:nvPr/>
        </p:nvSpPr>
        <p:spPr>
          <a:xfrm>
            <a:off x="9880884" y="3807327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200400" y="2796961"/>
            <a:ext cx="8991600" cy="1010366"/>
          </a:xfrm>
        </p:spPr>
        <p:txBody>
          <a:bodyPr tIns="216000" rtlCol="0"/>
          <a:lstStyle/>
          <a:p>
            <a:r>
              <a:rPr lang="en-US" altLang="en-US" sz="6000">
                <a:solidFill>
                  <a:srgbClr val="C00000"/>
                </a:solidFill>
                <a:latin typeface="Lucida Sans Typewriter" panose="020B0509030504030204" pitchFamily="49" charset="0"/>
                <a:cs typeface="Lucida Sans Typewriter" panose="020B0509030504030204" pitchFamily="49" charset="0"/>
              </a:rPr>
              <a:t>VISION.AI</a:t>
            </a:r>
          </a:p>
        </p:txBody>
      </p:sp>
      <p:pic>
        <p:nvPicPr>
          <p:cNvPr id="7" name="Picture Placeholder 6" descr="Vision IA"/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804025" cy="6804025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290060" y="3807460"/>
            <a:ext cx="5590540" cy="581025"/>
          </a:xfrm>
        </p:spPr>
        <p:txBody>
          <a:bodyPr rtlCol="0"/>
          <a:lstStyle/>
          <a:p>
            <a:pPr lvl="0">
              <a:defRPr/>
            </a:pPr>
            <a:r>
              <a:rPr lang="en-US" altLang="en-US" sz="1600" b="1"/>
              <a:t>L'excellence qualité augmentée par l'intelligence artificielle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Une image contenant texte, capture d’écran, horloge, Bleu électrique&#10;&#10;Description générée automatiquement">
            <a:extLst>
              <a:ext uri="{FF2B5EF4-FFF2-40B4-BE49-F238E27FC236}">
                <a16:creationId xmlns:a16="http://schemas.microsoft.com/office/drawing/2014/main" id="{FDF56BE4-A3C8-CFCC-379E-1725974D5D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290" r="24860" b="-890"/>
          <a:stretch/>
        </p:blipFill>
        <p:spPr>
          <a:xfrm>
            <a:off x="-12095" y="0"/>
            <a:ext cx="8169262" cy="6864560"/>
          </a:xfrm>
        </p:spPr>
      </p:pic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8669868" y="2814257"/>
            <a:ext cx="3522131" cy="571996"/>
          </a:xfrm>
        </p:spPr>
        <p:txBody>
          <a:bodyPr tIns="108000" rtlCol="0"/>
          <a:lstStyle/>
          <a:p>
            <a:pPr rtl="0">
              <a:lnSpc>
                <a:spcPct val="70000"/>
              </a:lnSpc>
            </a:pPr>
            <a:r>
              <a:rPr lang="fr-FR" sz="4000" dirty="0"/>
              <a:t>Contact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8669868" y="3430029"/>
            <a:ext cx="3277346" cy="316800"/>
          </a:xfrm>
        </p:spPr>
        <p:txBody>
          <a:bodyPr rtlCol="0"/>
          <a:lstStyle/>
          <a:p>
            <a:r>
              <a:rPr lang="en-US" dirty="0"/>
              <a:t>+</a:t>
            </a:r>
            <a:r>
              <a:rPr lang="en-US" b="1" dirty="0">
                <a:cs typeface="Calibri" panose="020F0502020204030204"/>
              </a:rPr>
              <a:t>212 660 737405</a:t>
            </a:r>
            <a:endParaRPr lang="fr-FR" dirty="0"/>
          </a:p>
        </p:txBody>
      </p:sp>
      <p:pic>
        <p:nvPicPr>
          <p:cNvPr id="10" name="Graphisme 9" descr="Smartphone" title="Icône - Numéro de téléphone du présentateur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73100" y="3478979"/>
            <a:ext cx="218900" cy="21890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8669866" y="3785794"/>
            <a:ext cx="3277347" cy="316800"/>
          </a:xfrm>
        </p:spPr>
        <p:txBody>
          <a:bodyPr rtlCol="0"/>
          <a:lstStyle/>
          <a:p>
            <a:pPr marL="33020" lvl="0">
              <a:defRPr/>
            </a:pPr>
            <a:r>
              <a:rPr lang="en-US" b="1" dirty="0">
                <a:cs typeface="Calibri" panose="020F0502020204030204"/>
              </a:rPr>
              <a:t>contact@ramaqs.com</a:t>
            </a:r>
          </a:p>
        </p:txBody>
      </p:sp>
      <p:pic>
        <p:nvPicPr>
          <p:cNvPr id="9" name="Graphisme 8" descr="Enveloppe" title="Icône - Adresse e-mail du présentateur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73100" y="3828905"/>
            <a:ext cx="218900" cy="218900"/>
          </a:xfrm>
          <a:prstGeom prst="rect">
            <a:avLst/>
          </a:prstGeom>
        </p:spPr>
      </p:pic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8669866" y="4146370"/>
            <a:ext cx="3277348" cy="316800"/>
          </a:xfrm>
        </p:spPr>
        <p:txBody>
          <a:bodyPr rtlCol="0"/>
          <a:lstStyle/>
          <a:p>
            <a:pPr marL="33020" lvl="0">
              <a:defRPr/>
            </a:pPr>
            <a:r>
              <a:rPr lang="en-US" b="1" dirty="0">
                <a:cs typeface="Calibri" panose="020F0502020204030204"/>
              </a:rPr>
              <a:t>www.ramaqs.com</a:t>
            </a:r>
          </a:p>
        </p:txBody>
      </p:sp>
      <p:pic>
        <p:nvPicPr>
          <p:cNvPr id="11" name="Graphisme 10" descr="Lien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47214" y="4171660"/>
            <a:ext cx="244786" cy="244786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10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19079" y="955245"/>
            <a:ext cx="3433665" cy="122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cap="all" dirty="0">
              <a:solidFill>
                <a:srgbClr val="C00000"/>
              </a:solidFill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algn="ctr"/>
            <a:r>
              <a:rPr lang="fr-FR" altLang="en-US" b="1" i="1" dirty="0"/>
              <a:t>R</a:t>
            </a:r>
            <a:r>
              <a:rPr lang="en-US" altLang="en-US" b="1" i="1" dirty="0"/>
              <a:t>évolutionner votre contrôle qualité</a:t>
            </a:r>
            <a:r>
              <a:rPr lang="fr-FR" b="1" i="1" dirty="0"/>
              <a:t>.</a:t>
            </a:r>
          </a:p>
          <a:p>
            <a:pPr algn="ctr"/>
            <a:endParaRPr lang="fr-FR" i="1" dirty="0"/>
          </a:p>
        </p:txBody>
      </p:sp>
      <p:sp>
        <p:nvSpPr>
          <p:cNvPr id="26" name="Rectangle 25"/>
          <p:cNvSpPr/>
          <p:nvPr/>
        </p:nvSpPr>
        <p:spPr>
          <a:xfrm>
            <a:off x="8803493" y="4966657"/>
            <a:ext cx="3266114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400" i="1" dirty="0">
                <a:ea typeface="+mn-lt"/>
                <a:cs typeface="+mn-lt"/>
              </a:rPr>
              <a:t>Contactez nos experts pour une démonstration et découvrez comment révolutionner votre contrôle qualité avec</a:t>
            </a:r>
            <a:r>
              <a:rPr lang="fr-FR" sz="1400" b="1" i="1" dirty="0">
                <a:ea typeface="+mn-lt"/>
                <a:cs typeface="+mn-lt"/>
              </a:rPr>
              <a:t> VISION.AI.</a:t>
            </a:r>
            <a:endParaRPr lang="fr-FR" sz="20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D1A6E8F-1B09-7E7E-05A5-C363F4C2B2AC}"/>
              </a:ext>
            </a:extLst>
          </p:cNvPr>
          <p:cNvSpPr txBox="1"/>
          <p:nvPr/>
        </p:nvSpPr>
        <p:spPr>
          <a:xfrm>
            <a:off x="-12095" y="4463142"/>
            <a:ext cx="8684379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i="1" dirty="0">
              <a:ea typeface="+mn-lt"/>
              <a:cs typeface="+mn-lt"/>
            </a:endParaRPr>
          </a:p>
          <a:p>
            <a:r>
              <a:rPr lang="fr-FR" i="1" dirty="0">
                <a:ea typeface="+mn-lt"/>
                <a:cs typeface="+mn-lt"/>
              </a:rPr>
              <a:t>Découvrez comment </a:t>
            </a:r>
            <a:r>
              <a:rPr lang="fr-FR" b="1" i="1" dirty="0">
                <a:ea typeface="+mn-lt"/>
                <a:cs typeface="+mn-lt"/>
              </a:rPr>
              <a:t>VISION.AI</a:t>
            </a:r>
            <a:r>
              <a:rPr lang="fr-FR" i="1" dirty="0">
                <a:ea typeface="+mn-lt"/>
                <a:cs typeface="+mn-lt"/>
              </a:rPr>
              <a:t> peut transformer votre contrôle qualité :</a:t>
            </a:r>
            <a:endParaRPr lang="fr-FR"/>
          </a:p>
          <a:p>
            <a:pPr marL="285750" indent="-285750">
              <a:buFont typeface="Symbol"/>
              <a:buChar char="•"/>
            </a:pPr>
            <a:r>
              <a:rPr lang="en-US" i="1" err="1">
                <a:ea typeface="+mn-lt"/>
                <a:cs typeface="+mn-lt"/>
              </a:rPr>
              <a:t>Démonstration</a:t>
            </a:r>
            <a:r>
              <a:rPr lang="en-US" i="1" dirty="0">
                <a:ea typeface="+mn-lt"/>
                <a:cs typeface="+mn-lt"/>
              </a:rPr>
              <a:t> live</a:t>
            </a:r>
            <a:endParaRPr lang="fr-FR" i="1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i="1" dirty="0">
                <a:ea typeface="+mn-lt"/>
                <a:cs typeface="+mn-lt"/>
              </a:rPr>
              <a:t>POC sur site</a:t>
            </a:r>
            <a:endParaRPr lang="fr-FR" i="1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i="1" dirty="0">
                <a:ea typeface="+mn-lt"/>
                <a:cs typeface="+mn-lt"/>
              </a:rPr>
              <a:t>Étude </a:t>
            </a:r>
            <a:r>
              <a:rPr lang="en-US" i="1" err="1">
                <a:ea typeface="+mn-lt"/>
                <a:cs typeface="+mn-lt"/>
              </a:rPr>
              <a:t>personnalisée</a:t>
            </a:r>
            <a:endParaRPr lang="fr-FR" i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i="1" dirty="0" err="1">
                <a:ea typeface="+mn-lt"/>
                <a:cs typeface="+mn-lt"/>
              </a:rPr>
              <a:t>Déploiement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progressif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6061076" cy="432000"/>
          </a:xfrm>
        </p:spPr>
        <p:txBody>
          <a:bodyPr rtlCol="0"/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12" name="Rectangle 11" descr="Bloc d’accentuation gauche"/>
          <p:cNvSpPr/>
          <p:nvPr/>
        </p:nvSpPr>
        <p:spPr>
          <a:xfrm>
            <a:off x="432000" y="101183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2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32480" y="1718662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Votre besoin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32480" y="2320390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32481" y="2921922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Fonctionnalités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32481" y="4125630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</a:t>
            </a: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Modules 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32480" y="4727358"/>
            <a:ext cx="3089397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accompagnement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32479" y="5329721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29" name="Arc 28"/>
          <p:cNvSpPr/>
          <p:nvPr/>
        </p:nvSpPr>
        <p:spPr>
          <a:xfrm rot="3586131">
            <a:off x="-2517493" y="-158956"/>
            <a:ext cx="7269086" cy="7686429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24189" y="3106072"/>
            <a:ext cx="4074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>
                <a:solidFill>
                  <a:srgbClr val="C00000"/>
                </a:solidFill>
                <a:latin typeface="Lucida Sans Typewriter" panose="020B0509030504030204" pitchFamily="49" charset="0"/>
                <a:cs typeface="Lucida Sans Typewriter" panose="020B0509030504030204" pitchFamily="49" charset="0"/>
                <a:sym typeface="+mn-ea"/>
              </a:rPr>
              <a:t>VISION.AI</a:t>
            </a:r>
            <a:endParaRPr lang="en-US" sz="32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3" name="Rectangle 24"/>
          <p:cNvSpPr/>
          <p:nvPr/>
        </p:nvSpPr>
        <p:spPr>
          <a:xfrm>
            <a:off x="5232481" y="3523902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Bénéfices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Mains sur un téléphone portable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096000" y="-1"/>
            <a:ext cx="6096000" cy="6371351"/>
          </a:xfrm>
        </p:spPr>
      </p:pic>
      <p:sp>
        <p:nvSpPr>
          <p:cNvPr id="20" name="Rectangle 19" descr="Bloc d’accentuation"/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z="4800" dirty="0"/>
              <a:t>Votre besoin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2"/>
          </p:nvPr>
        </p:nvSpPr>
        <p:spPr>
          <a:xfrm>
            <a:off x="7111800" y="4787900"/>
            <a:ext cx="4648200" cy="706889"/>
          </a:xfrm>
        </p:spPr>
        <p:txBody>
          <a:bodyPr rtlCol="0"/>
          <a:lstStyle/>
          <a:p>
            <a:r>
              <a:rPr lang="fr-FR" sz="2400" dirty="0"/>
              <a:t>Les défis du secteur industriel </a:t>
            </a:r>
          </a:p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3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32000" y="2233354"/>
            <a:ext cx="5661919" cy="22453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en-US" sz="2000" dirty="0"/>
              <a:t>Dans un contexte industriel exigeant, les entreprises font face à des défis majeurs </a:t>
            </a:r>
            <a:r>
              <a:rPr lang="fr-FR" sz="2000" dirty="0"/>
              <a:t>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altLang="en-US" sz="2000" dirty="0" err="1"/>
              <a:t>Besoin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qualité</a:t>
            </a:r>
            <a:r>
              <a:rPr lang="en-US" altLang="en-US" sz="2000" dirty="0"/>
              <a:t> 100%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altLang="en-US" sz="2000" dirty="0" err="1"/>
              <a:t>Co</a:t>
            </a:r>
            <a:r>
              <a:rPr lang="" altLang="en-US" sz="2000" dirty="0" err="1"/>
              <a:t>û</a:t>
            </a:r>
            <a:r>
              <a:rPr lang="en-US" altLang="en-US" sz="2000" dirty="0" err="1"/>
              <a:t>ts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contrôle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élevés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altLang="en-US" sz="2000"/>
              <a:t>Manque de </a:t>
            </a:r>
            <a:r>
              <a:rPr lang="en-US" altLang="en-US" sz="2000" err="1"/>
              <a:t>tra</a:t>
            </a:r>
            <a:r>
              <a:rPr lang="" altLang="en-US" sz="2000" dirty="0" err="1"/>
              <a:t>ç</a:t>
            </a:r>
            <a:r>
              <a:rPr lang="en-US" altLang="en-US" sz="2000" dirty="0" err="1"/>
              <a:t>abilité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altLang="en-US" sz="2000"/>
              <a:t>Variabilité humaine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-2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robot, automate, capture d’écran, Personnage de fiction&#10;&#10;Description générée automatiquement">
            <a:extLst>
              <a:ext uri="{FF2B5EF4-FFF2-40B4-BE49-F238E27FC236}">
                <a16:creationId xmlns:a16="http://schemas.microsoft.com/office/drawing/2014/main" id="{0EE51333-4DF3-191E-D469-3631CA6DCF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-53" t="17348" r="23571" b="17377"/>
          <a:stretch/>
        </p:blipFill>
        <p:spPr>
          <a:xfrm>
            <a:off x="5127927" y="0"/>
            <a:ext cx="7073351" cy="6384907"/>
          </a:xfr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0" y="1623725"/>
            <a:ext cx="7077558" cy="1507339"/>
          </a:xfrm>
        </p:spPr>
        <p:txBody>
          <a:bodyPr vert="horz" lIns="252000" tIns="180000" rIns="180000" bIns="180000" rtlCol="0" anchor="t">
            <a:noAutofit/>
          </a:bodyPr>
          <a:lstStyle/>
          <a:p>
            <a:pPr rtl="0"/>
            <a:r>
              <a:rPr lang="fr-FR" sz="4800" b="1" dirty="0"/>
              <a:t>VISION.AI</a:t>
            </a:r>
            <a:endParaRPr lang="fr-FR"/>
          </a:p>
          <a:p>
            <a:r>
              <a:rPr lang="fr-FR" sz="1600" b="1" dirty="0"/>
              <a:t>Une plateforme intelligente</a:t>
            </a:r>
            <a:r>
              <a:rPr lang="en-US" altLang="en-US" sz="1600" b="1" dirty="0"/>
              <a:t> qui </a:t>
            </a:r>
            <a:r>
              <a:rPr lang="en-US" altLang="en-US" sz="1600" b="1" err="1"/>
              <a:t>automatise</a:t>
            </a:r>
            <a:r>
              <a:rPr lang="en-US" altLang="en-US" sz="1600" b="1" dirty="0"/>
              <a:t> le </a:t>
            </a:r>
            <a:r>
              <a:rPr lang="en-US" altLang="en-US" sz="1600" b="1" err="1"/>
              <a:t>contrôle</a:t>
            </a:r>
            <a:r>
              <a:rPr lang="en-US" altLang="en-US" sz="1600" b="1" dirty="0"/>
              <a:t> </a:t>
            </a:r>
            <a:r>
              <a:rPr lang="en-US" altLang="en-US" sz="1600" b="1" err="1"/>
              <a:t>qualité</a:t>
            </a:r>
            <a:r>
              <a:rPr lang="en-US" altLang="en-US" sz="1600" b="1" dirty="0"/>
              <a:t> grâce à la vision par </a:t>
            </a:r>
            <a:r>
              <a:rPr lang="en-US" altLang="en-US" sz="1600" b="1" err="1"/>
              <a:t>ordinateur</a:t>
            </a:r>
            <a:r>
              <a:rPr lang="en-US" altLang="en-US" sz="1600" b="1" dirty="0"/>
              <a:t> et </a:t>
            </a:r>
            <a:r>
              <a:rPr lang="en-US" altLang="en-US" sz="1600" b="1" err="1"/>
              <a:t>l'IA</a:t>
            </a:r>
            <a:endParaRPr lang="en-US" altLang="en-US" sz="1600" err="1"/>
          </a:p>
          <a:p>
            <a:pPr rtl="0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4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30" name="Titre 1"/>
          <p:cNvSpPr txBox="1"/>
          <p:nvPr/>
        </p:nvSpPr>
        <p:spPr>
          <a:xfrm>
            <a:off x="434975" y="3378200"/>
            <a:ext cx="4699000" cy="19164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b="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Une technologie de pointe</a:t>
            </a:r>
            <a:r>
              <a:rPr lang="fr-FR" altLang="en-US" sz="2000" b="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 qui</a:t>
            </a:r>
            <a:r>
              <a:rPr lang="en-US" altLang="en-US" sz="2000" b="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 combine :</a:t>
            </a:r>
            <a:endParaRPr lang="en-US" altLang="en-US" sz="2000" dirty="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endParaRPr lang="en-US" altLang="en-US" sz="2000" dirty="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bg1"/>
                </a:solidFill>
                <a:latin typeface="+mn-lt"/>
                <a:cs typeface="+mn-lt"/>
              </a:rPr>
              <a:t>Caméras haute résolution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bg1"/>
                </a:solidFill>
                <a:latin typeface="+mn-lt"/>
                <a:cs typeface="+mn-lt"/>
              </a:rPr>
              <a:t>Intelligence artificielle avancée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bg1"/>
                </a:solidFill>
                <a:latin typeface="+mn-lt"/>
                <a:cs typeface="+mn-lt"/>
              </a:rPr>
              <a:t>Deep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bg1"/>
                </a:solidFill>
                <a:latin typeface="+mn-lt"/>
                <a:cs typeface="+mn-lt"/>
              </a:rPr>
              <a:t>Analyse en temps réel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1905" y="111125"/>
            <a:ext cx="7076862" cy="1504315"/>
          </a:xfrm>
        </p:spPr>
        <p:txBody>
          <a:bodyPr rtlCol="0"/>
          <a:lstStyle/>
          <a:p>
            <a:pPr rtl="0"/>
            <a:r>
              <a:rPr lang="fr-FR" sz="6600" dirty="0"/>
              <a:t>Notre solution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810" y="316932"/>
            <a:ext cx="2735510" cy="432000"/>
          </a:xfrm>
        </p:spPr>
        <p:txBody>
          <a:bodyPr rtlCol="0"/>
          <a:lstStyle/>
          <a:p>
            <a:pPr rtl="0"/>
            <a:r>
              <a:rPr lang="fr-FR" dirty="0"/>
              <a:t>Fonctionnalités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5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53085" y="4119880"/>
            <a:ext cx="2440305" cy="1179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1400" b="1" dirty="0"/>
              <a:t>Analyse temps réel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Traitement instantané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Alertes en direct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Statistiques process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Tra</a:t>
            </a:r>
            <a:r>
              <a:rPr lang="" altLang="en-US" sz="1400" dirty="0"/>
              <a:t>ç</a:t>
            </a:r>
            <a:r>
              <a:rPr lang="en-US" altLang="en-US" sz="1400" dirty="0"/>
              <a:t>abilité totale</a:t>
            </a:r>
          </a:p>
          <a:p>
            <a:pPr lvl="0"/>
            <a:endParaRPr lang="en-US" sz="1400" dirty="0"/>
          </a:p>
          <a:p>
            <a:endParaRPr lang="en-US" sz="14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675" y="1777365"/>
            <a:ext cx="1818640" cy="2179320"/>
          </a:xfrm>
          <a:prstGeom prst="rect">
            <a:avLst/>
          </a:prstGeom>
        </p:spPr>
      </p:pic>
      <p:sp>
        <p:nvSpPr>
          <p:cNvPr id="27" name="Rectangle 11" descr="Bloc d’accentuation gauche"/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31" name="Rectangle 11" descr="Bloc d’accentuation gauche"/>
          <p:cNvSpPr/>
          <p:nvPr/>
        </p:nvSpPr>
        <p:spPr>
          <a:xfrm flipV="1">
            <a:off x="1807845" y="1700530"/>
            <a:ext cx="2640330" cy="7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53085" y="2249170"/>
            <a:ext cx="2516505" cy="1179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1400" b="1" dirty="0"/>
              <a:t>Inspection automatisée</a:t>
            </a:r>
            <a:r>
              <a:rPr lang="en-US" alt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Détection des défauts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Classification automatique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Mesures dimensionnelles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Vérification d'assemblage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698625" y="1379220"/>
            <a:ext cx="2858770" cy="3924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err="1">
                <a:solidFill>
                  <a:schemeClr val="accent1"/>
                </a:solidFill>
                <a:sym typeface="+mn-ea"/>
              </a:rPr>
              <a:t>Fonctionnalités</a:t>
            </a:r>
            <a:r>
              <a:rPr lang="en-US" b="1" dirty="0">
                <a:solidFill>
                  <a:schemeClr val="accent1"/>
                </a:solidFill>
                <a:sym typeface="+mn-ea"/>
              </a:rPr>
              <a:t> </a:t>
            </a:r>
            <a:r>
              <a:rPr lang="fr-FR" altLang="en-US" b="1" dirty="0">
                <a:solidFill>
                  <a:schemeClr val="accent1"/>
                </a:solidFill>
                <a:sym typeface="+mn-ea"/>
              </a:rPr>
              <a:t>pr</a:t>
            </a:r>
            <a:r>
              <a:rPr lang="en-US" b="1" dirty="0" err="1">
                <a:solidFill>
                  <a:schemeClr val="accent1"/>
                </a:solidFill>
                <a:sym typeface="+mn-ea"/>
              </a:rPr>
              <a:t>in</a:t>
            </a:r>
            <a:r>
              <a:rPr lang="fr-FR" altLang="en-US" b="1" dirty="0" err="1">
                <a:solidFill>
                  <a:schemeClr val="accent1"/>
                </a:solidFill>
                <a:sym typeface="+mn-ea"/>
              </a:rPr>
              <a:t>cipal</a:t>
            </a:r>
            <a:r>
              <a:rPr lang="en-US" b="1" dirty="0" err="1">
                <a:solidFill>
                  <a:schemeClr val="accent1"/>
                </a:solidFill>
                <a:sym typeface="+mn-ea"/>
              </a:rPr>
              <a:t>es</a:t>
            </a:r>
            <a:endParaRPr lang="en-US"/>
          </a:p>
        </p:txBody>
      </p:sp>
      <p:sp>
        <p:nvSpPr>
          <p:cNvPr id="6" name="Rectangle 11" descr="Bloc d’accentuation gauche"/>
          <p:cNvSpPr/>
          <p:nvPr/>
        </p:nvSpPr>
        <p:spPr>
          <a:xfrm>
            <a:off x="8667115" y="1624330"/>
            <a:ext cx="2169795" cy="7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7" name="Text Box 6"/>
          <p:cNvSpPr txBox="1"/>
          <p:nvPr/>
        </p:nvSpPr>
        <p:spPr>
          <a:xfrm>
            <a:off x="3291205" y="2249170"/>
            <a:ext cx="2522855" cy="1179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1400" b="1" dirty="0"/>
              <a:t>Intelligence artificielle</a:t>
            </a:r>
            <a:endParaRPr lang="en-US" alt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Apprentissage continu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Auto-adaptation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Détection d'anomalies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Classification multi-crit</a:t>
            </a:r>
            <a:r>
              <a:rPr lang="" altLang="en-US" sz="1400" dirty="0"/>
              <a:t>è</a:t>
            </a:r>
            <a:r>
              <a:rPr lang="en-US" altLang="en-US" sz="1400" dirty="0"/>
              <a:t>res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291205" y="4119880"/>
            <a:ext cx="2516505" cy="1179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1400" b="1" dirty="0"/>
              <a:t>Gestion des données</a:t>
            </a:r>
            <a:r>
              <a:rPr lang="en-US" alt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Stockage sécurisé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Historique complet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Analyse des tendances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Reporting automatique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552180" y="1270000"/>
            <a:ext cx="2418715" cy="354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altLang="en-US" b="1" dirty="0" err="1">
                <a:solidFill>
                  <a:schemeClr val="accent1"/>
                </a:solidFill>
                <a:sym typeface="+mn-ea"/>
              </a:rPr>
              <a:t>Capacités d’inspection</a:t>
            </a:r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8832850" y="2086610"/>
            <a:ext cx="2026708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1400" b="1" dirty="0" err="1"/>
              <a:t>Détection</a:t>
            </a:r>
            <a:r>
              <a:rPr lang="en-US" altLang="en-US" sz="1400" b="1" dirty="0"/>
              <a:t> de </a:t>
            </a:r>
            <a:r>
              <a:rPr lang="en-US" altLang="en-US" sz="1400" b="1" dirty="0" err="1"/>
              <a:t>défauts</a:t>
            </a:r>
            <a:endParaRPr lang="en-US" altLang="en-US" sz="1400" dirty="0" err="1"/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1400" dirty="0" err="1"/>
              <a:t>Rayures</a:t>
            </a:r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1400" dirty="0"/>
              <a:t>Fissures</a:t>
            </a:r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1400" dirty="0" err="1"/>
              <a:t>Déformations</a:t>
            </a:r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1400"/>
              <a:t>Taches</a:t>
            </a:r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1400" err="1"/>
              <a:t>Manques</a:t>
            </a:r>
            <a:endParaRPr lang="en-US" altLang="en-US" sz="1400" dirty="0" err="1"/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1400" dirty="0" err="1"/>
              <a:t>Défauts</a:t>
            </a:r>
            <a:r>
              <a:rPr lang="en-US" altLang="en-US" sz="1400" dirty="0"/>
              <a:t> de surface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643495" y="4363720"/>
            <a:ext cx="2032000" cy="11684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1400" b="1" dirty="0"/>
              <a:t>Contrôle </a:t>
            </a:r>
            <a:r>
              <a:rPr lang="en-US" altLang="en-US" sz="1400" b="1" dirty="0" err="1"/>
              <a:t>dimensionnel</a:t>
            </a:r>
            <a:endParaRPr lang="en-US" altLang="en-US" sz="1400" dirty="0" err="1"/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1400" dirty="0" err="1"/>
              <a:t>Mesures</a:t>
            </a:r>
            <a:r>
              <a:rPr lang="en-US" altLang="en-US" sz="1400" dirty="0"/>
              <a:t> précises</a:t>
            </a:r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1400" dirty="0" err="1"/>
              <a:t>Tolérances</a:t>
            </a:r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1400" err="1"/>
              <a:t>Géométrie</a:t>
            </a:r>
            <a:endParaRPr lang="en-US" altLang="en-US" sz="1400" dirty="0" err="1"/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1400" dirty="0" err="1"/>
              <a:t>Alignement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9864725" y="4363720"/>
            <a:ext cx="2327275" cy="12319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altLang="en-US" sz="1400" b="1" dirty="0" err="1"/>
              <a:t>Vérification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d'assemblage</a:t>
            </a:r>
            <a:endParaRPr lang="en-US" altLang="en-US" sz="1400" dirty="0" err="1"/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1400" dirty="0"/>
              <a:t>Présence </a:t>
            </a:r>
            <a:r>
              <a:rPr lang="en-US" altLang="en-US" sz="1400" dirty="0" err="1"/>
              <a:t>composants</a:t>
            </a:r>
            <a:endParaRPr lang="en-US" altLang="en-US" sz="1400" dirty="0"/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1400" dirty="0"/>
              <a:t>Position </a:t>
            </a:r>
            <a:r>
              <a:rPr lang="en-US" altLang="en-US" sz="1400" dirty="0" err="1"/>
              <a:t>correcte</a:t>
            </a:r>
            <a:endParaRPr lang="en-US" altLang="en-US" sz="1400" dirty="0"/>
          </a:p>
          <a:p>
            <a:pPr marL="285750" indent="-285750">
              <a:buFont typeface="Wingdings" panose="05000000000000000000" charset="0"/>
              <a:buChar char="§"/>
            </a:pPr>
            <a:r>
              <a:rPr lang="en-US" altLang="en-US" sz="1400" dirty="0" err="1"/>
              <a:t>Connexions</a:t>
            </a:r>
          </a:p>
          <a:p>
            <a:pPr marL="285750" indent="-285750">
              <a:buFont typeface="Wingdings" panose="05000000000000000000" charset="0"/>
              <a:buChar char="§"/>
            </a:pPr>
            <a:r>
              <a:rPr lang="" altLang="en-US" sz="1400"/>
              <a:t>É</a:t>
            </a:r>
            <a:r>
              <a:rPr lang="en-US" altLang="en-US" sz="1400"/>
              <a:t>tiquetage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810" y="316932"/>
            <a:ext cx="2735510" cy="432000"/>
          </a:xfrm>
        </p:spPr>
        <p:txBody>
          <a:bodyPr rtlCol="0"/>
          <a:lstStyle/>
          <a:p>
            <a:pPr rtl="0"/>
            <a:r>
              <a:rPr lang="fr-FR" sz="4000" dirty="0">
                <a:sym typeface="+mn-ea"/>
              </a:rPr>
              <a:t>Bénéfices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6</a:t>
            </a:fld>
            <a:endParaRPr lang="fr-FR"/>
          </a:p>
        </p:txBody>
      </p:sp>
      <p:sp>
        <p:nvSpPr>
          <p:cNvPr id="27" name="Rectangle 11" descr="Bloc d’accentuation gauche"/>
          <p:cNvSpPr/>
          <p:nvPr/>
        </p:nvSpPr>
        <p:spPr>
          <a:xfrm>
            <a:off x="574675" y="809625"/>
            <a:ext cx="2027555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30" name="Titre 1"/>
          <p:cNvSpPr txBox="1"/>
          <p:nvPr/>
        </p:nvSpPr>
        <p:spPr>
          <a:xfrm>
            <a:off x="5968037" y="253980"/>
            <a:ext cx="18054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322" y="2035795"/>
            <a:ext cx="2503424" cy="198333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878140" y="1398170"/>
            <a:ext cx="3714402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2000" b="1" dirty="0"/>
              <a:t>Qualité</a:t>
            </a:r>
            <a:r>
              <a:rPr lang="en-US" sz="2000" b="1" dirty="0"/>
              <a:t> de </a:t>
            </a:r>
            <a:r>
              <a:rPr lang="fr-FR" altLang="en-US" sz="2000" b="1" dirty="0"/>
              <a:t>production</a:t>
            </a:r>
            <a:endParaRPr lang="en-US" sz="2000" dirty="0"/>
          </a:p>
          <a:p>
            <a:pPr marL="285750" lvl="0" indent="-285750">
              <a:buFont typeface="Wingdings"/>
              <a:buChar char="§"/>
            </a:pPr>
            <a:r>
              <a:rPr lang="en-US" altLang="en-US" sz="2000" err="1"/>
              <a:t>Détection</a:t>
            </a:r>
            <a:r>
              <a:rPr lang="en-US" altLang="en-US" sz="2000" dirty="0"/>
              <a:t> à 99,9%</a:t>
            </a:r>
          </a:p>
          <a:p>
            <a:pPr marL="285750" lvl="0" indent="-285750">
              <a:buFont typeface="Wingdings"/>
              <a:buChar char="§"/>
            </a:pPr>
            <a:r>
              <a:rPr lang="en-US" altLang="en-US" sz="2000" err="1"/>
              <a:t>Zéro</a:t>
            </a:r>
            <a:r>
              <a:rPr lang="en-US" altLang="en-US" sz="2000" dirty="0"/>
              <a:t> </a:t>
            </a:r>
            <a:r>
              <a:rPr lang="en-US" altLang="en-US" sz="2000" err="1"/>
              <a:t>défaut</a:t>
            </a:r>
            <a:r>
              <a:rPr lang="en-US" altLang="en-US" sz="2000" dirty="0"/>
              <a:t> client</a:t>
            </a:r>
          </a:p>
          <a:p>
            <a:pPr marL="285750" lvl="0" indent="-285750">
              <a:buFont typeface="Wingdings"/>
              <a:buChar char="§"/>
            </a:pPr>
            <a:r>
              <a:rPr lang="en-US" altLang="en-US" sz="2000" err="1"/>
              <a:t>Tra</a:t>
            </a:r>
            <a:r>
              <a:rPr lang="" altLang="en-US" sz="2000" err="1"/>
              <a:t>ç</a:t>
            </a:r>
            <a:r>
              <a:rPr lang="en-US" altLang="en-US" sz="2000" err="1"/>
              <a:t>abilité</a:t>
            </a:r>
            <a:r>
              <a:rPr lang="en-US" altLang="en-US" sz="2000" dirty="0"/>
              <a:t> </a:t>
            </a:r>
            <a:r>
              <a:rPr lang="en-US" altLang="en-US" sz="2000" err="1"/>
              <a:t>totale</a:t>
            </a:r>
            <a:endParaRPr lang="en-US" altLang="en-US" sz="2000"/>
          </a:p>
          <a:p>
            <a:pPr marL="285750" lvl="0" indent="-285750">
              <a:buFont typeface="Wingdings"/>
              <a:buChar char="§"/>
            </a:pPr>
            <a:r>
              <a:rPr lang="en-US" altLang="en-US" sz="2000" dirty="0"/>
              <a:t>Documentation </a:t>
            </a:r>
            <a:r>
              <a:rPr lang="en-US" altLang="en-US" sz="2000" err="1"/>
              <a:t>automatique</a:t>
            </a:r>
            <a:endParaRPr lang="en-US" altLang="en-US" sz="200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BF2B80-FE39-03D9-0F87-59E74F40944F}"/>
              </a:ext>
            </a:extLst>
          </p:cNvPr>
          <p:cNvSpPr txBox="1"/>
          <p:nvPr/>
        </p:nvSpPr>
        <p:spPr>
          <a:xfrm>
            <a:off x="8248952" y="1390951"/>
            <a:ext cx="318104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/>
              <a:t>Productivité</a:t>
            </a:r>
            <a:endParaRPr lang="en-US" sz="2000" err="1"/>
          </a:p>
          <a:p>
            <a:pPr marL="285750" indent="-285750">
              <a:buFont typeface="Wingdings"/>
              <a:buChar char="§"/>
            </a:pPr>
            <a:r>
              <a:rPr lang="en-US" sz="2000"/>
              <a:t>Contrôle 24/7</a:t>
            </a:r>
          </a:p>
          <a:p>
            <a:pPr marL="285750" indent="-285750">
              <a:buFont typeface="Wingdings"/>
              <a:buChar char="§"/>
            </a:pPr>
            <a:r>
              <a:rPr lang="en-US" sz="2000"/>
              <a:t>Temps de cycle </a:t>
            </a:r>
            <a:r>
              <a:rPr lang="en-US" sz="2000" err="1"/>
              <a:t>réduit</a:t>
            </a:r>
          </a:p>
          <a:p>
            <a:pPr marL="285750" indent="-285750">
              <a:buFont typeface="Wingdings"/>
              <a:buChar char="§"/>
            </a:pPr>
            <a:r>
              <a:rPr lang="en-US" sz="2000" err="1"/>
              <a:t>Moins</a:t>
            </a:r>
            <a:r>
              <a:rPr lang="en-US" sz="2000"/>
              <a:t> </a:t>
            </a:r>
            <a:r>
              <a:rPr lang="en-US" sz="2000" err="1"/>
              <a:t>d'arrêts</a:t>
            </a:r>
          </a:p>
          <a:p>
            <a:pPr marL="285750" indent="-285750">
              <a:buFont typeface="Wingdings"/>
              <a:buChar char="§"/>
            </a:pPr>
            <a:r>
              <a:rPr lang="en-US" sz="2000"/>
              <a:t>ROI </a:t>
            </a:r>
            <a:r>
              <a:rPr lang="en-US" sz="2000" err="1"/>
              <a:t>rapide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C9820D-57AD-52AB-7A57-6C9C4A9E5416}"/>
              </a:ext>
            </a:extLst>
          </p:cNvPr>
          <p:cNvSpPr txBox="1"/>
          <p:nvPr/>
        </p:nvSpPr>
        <p:spPr>
          <a:xfrm>
            <a:off x="1947333" y="4209142"/>
            <a:ext cx="3483428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Performance </a:t>
            </a:r>
            <a:r>
              <a:rPr lang="en-US" sz="2000" b="1" dirty="0" err="1"/>
              <a:t>Opérationnel</a:t>
            </a:r>
            <a:endParaRPr lang="en-US" sz="2000" dirty="0" err="1"/>
          </a:p>
          <a:p>
            <a:pPr marL="285750" indent="-285750">
              <a:buFont typeface="Wingdings"/>
              <a:buChar char="§"/>
            </a:pPr>
            <a:r>
              <a:rPr lang="en-US" sz="2000"/>
              <a:t>Installation facile</a:t>
            </a:r>
          </a:p>
          <a:p>
            <a:pPr marL="285750" indent="-285750">
              <a:buFont typeface="Wingdings"/>
              <a:buChar char="§"/>
            </a:pPr>
            <a:r>
              <a:rPr lang="en-US" sz="2000"/>
              <a:t>Formation </a:t>
            </a:r>
            <a:r>
              <a:rPr lang="en-US" sz="2000" err="1"/>
              <a:t>minimale</a:t>
            </a:r>
            <a:endParaRPr lang="en-US" sz="2000" dirty="0" err="1"/>
          </a:p>
          <a:p>
            <a:pPr marL="285750" indent="-285750">
              <a:buFont typeface="Wingdings"/>
              <a:buChar char="§"/>
            </a:pPr>
            <a:r>
              <a:rPr lang="en-US" sz="2000" dirty="0"/>
              <a:t>Maintenance </a:t>
            </a:r>
            <a:r>
              <a:rPr lang="en-US" sz="2000" err="1"/>
              <a:t>prédictive</a:t>
            </a:r>
            <a:endParaRPr lang="en-US" sz="2000"/>
          </a:p>
          <a:p>
            <a:pPr marL="285750" indent="-285750">
              <a:buFont typeface="Wingdings"/>
              <a:buChar char="§"/>
            </a:pPr>
            <a:r>
              <a:rPr lang="en-US" sz="2000"/>
              <a:t>Support expert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/>
          <a:lstStyle/>
          <a:p>
            <a:pPr rtl="0"/>
            <a:r>
              <a:rPr lang="fr-FR" dirty="0"/>
              <a:t>Nos Modules</a:t>
            </a:r>
          </a:p>
        </p:txBody>
      </p:sp>
      <p:cxnSp>
        <p:nvCxnSpPr>
          <p:cNvPr id="11" name="Connecteur droit 10" descr="Séparateur de diapositive"/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7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727321" y="1103138"/>
            <a:ext cx="2578272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Module Base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Inspection standard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IA </a:t>
            </a:r>
            <a:r>
              <a:rPr lang="en-US" dirty="0" err="1">
                <a:ea typeface="+mn-lt"/>
                <a:cs typeface="+mn-lt"/>
              </a:rPr>
              <a:t>pré-entraînée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Interface </a:t>
            </a:r>
            <a:r>
              <a:rPr lang="en-US" dirty="0" err="1">
                <a:ea typeface="+mn-lt"/>
                <a:cs typeface="+mn-lt"/>
              </a:rPr>
              <a:t>basique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Rapports simples</a:t>
            </a:r>
          </a:p>
          <a:p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Module Pro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Multi-inspections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IA </a:t>
            </a:r>
            <a:r>
              <a:rPr lang="en-US" dirty="0" err="1">
                <a:ea typeface="+mn-lt"/>
                <a:cs typeface="+mn-lt"/>
              </a:rPr>
              <a:t>personnalisée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Interface </a:t>
            </a:r>
            <a:r>
              <a:rPr lang="en-US" dirty="0" err="1">
                <a:ea typeface="+mn-lt"/>
                <a:cs typeface="+mn-lt"/>
              </a:rPr>
              <a:t>avancée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Analytics </a:t>
            </a:r>
            <a:r>
              <a:rPr lang="en-US" dirty="0" err="1">
                <a:ea typeface="+mn-lt"/>
                <a:cs typeface="+mn-lt"/>
              </a:rPr>
              <a:t>détaillés</a:t>
            </a:r>
            <a:endParaRPr lang="en-US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Module Enterprise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Solution sur </a:t>
            </a:r>
            <a:r>
              <a:rPr lang="en-US" dirty="0" err="1">
                <a:ea typeface="+mn-lt"/>
                <a:cs typeface="+mn-lt"/>
              </a:rPr>
              <a:t>mesure</a:t>
            </a:r>
            <a:endParaRPr lang="en-US" dirty="0">
              <a:ea typeface="+mn-lt"/>
              <a:cs typeface="+mn-lt"/>
            </a:endParaRPr>
          </a:p>
          <a:p>
            <a:pPr marL="285750" lvl="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IA </a:t>
            </a:r>
            <a:r>
              <a:rPr lang="en-US" dirty="0" err="1">
                <a:ea typeface="+mn-lt"/>
                <a:cs typeface="+mn-lt"/>
              </a:rPr>
              <a:t>spécialisée</a:t>
            </a:r>
            <a:endParaRPr lang="en-US" dirty="0">
              <a:ea typeface="+mn-lt"/>
              <a:cs typeface="+mn-lt"/>
            </a:endParaRPr>
          </a:p>
          <a:p>
            <a:pPr marL="285750" lvl="0" indent="-285750">
              <a:buFont typeface="Symbol"/>
              <a:buChar char="•"/>
            </a:pPr>
            <a:r>
              <a:rPr lang="en-US" dirty="0" err="1">
                <a:ea typeface="+mn-lt"/>
                <a:cs typeface="+mn-lt"/>
              </a:rPr>
              <a:t>Intégration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totale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dirty="0">
                <a:ea typeface="+mn-lt"/>
                <a:cs typeface="+mn-lt"/>
              </a:rPr>
              <a:t>Support </a:t>
            </a:r>
            <a:r>
              <a:rPr lang="en-US" err="1">
                <a:ea typeface="+mn-lt"/>
                <a:cs typeface="+mn-lt"/>
              </a:rPr>
              <a:t>dédié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449761" y="1115233"/>
            <a:ext cx="2587013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</a:rPr>
              <a:t>T</a:t>
            </a:r>
            <a:r>
              <a:rPr lang="en-US" sz="1400" b="1" dirty="0" err="1">
                <a:solidFill>
                  <a:srgbClr val="C00000"/>
                </a:solidFill>
                <a:ea typeface="+mn-lt"/>
                <a:cs typeface="+mn-lt"/>
              </a:rPr>
              <a:t>Résultats</a:t>
            </a:r>
            <a:r>
              <a:rPr lang="en-US" sz="1400" b="1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ea typeface="+mn-lt"/>
                <a:cs typeface="+mn-lt"/>
              </a:rPr>
              <a:t>garantis</a:t>
            </a:r>
            <a:endParaRPr lang="en-US" sz="1400" dirty="0" err="1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400" dirty="0">
                <a:solidFill>
                  <a:srgbClr val="C00000"/>
                </a:solidFill>
                <a:ea typeface="+mn-lt"/>
                <a:cs typeface="+mn-lt"/>
              </a:rPr>
              <a:t>99,9% de </a:t>
            </a:r>
            <a:r>
              <a:rPr lang="en-US" sz="1400" dirty="0" err="1">
                <a:solidFill>
                  <a:srgbClr val="C00000"/>
                </a:solidFill>
                <a:ea typeface="+mn-lt"/>
                <a:cs typeface="+mn-lt"/>
              </a:rPr>
              <a:t>détection</a:t>
            </a:r>
          </a:p>
          <a:p>
            <a:pPr marL="285750" indent="-285750">
              <a:buFont typeface="Symbol"/>
              <a:buChar char="•"/>
            </a:pPr>
            <a:r>
              <a:rPr lang="en-US" sz="1400" dirty="0">
                <a:solidFill>
                  <a:srgbClr val="C00000"/>
                </a:solidFill>
                <a:ea typeface="+mn-lt"/>
                <a:cs typeface="+mn-lt"/>
              </a:rPr>
              <a:t>-80% de </a:t>
            </a:r>
            <a:r>
              <a:rPr lang="en-US" sz="1400" dirty="0" err="1">
                <a:solidFill>
                  <a:srgbClr val="C00000"/>
                </a:solidFill>
                <a:ea typeface="+mn-lt"/>
                <a:cs typeface="+mn-lt"/>
              </a:rPr>
              <a:t>coûts</a:t>
            </a:r>
            <a:r>
              <a:rPr lang="en-US" sz="14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C00000"/>
                </a:solidFill>
                <a:ea typeface="+mn-lt"/>
                <a:cs typeface="+mn-lt"/>
              </a:rPr>
              <a:t>qualité</a:t>
            </a:r>
          </a:p>
          <a:p>
            <a:pPr marL="285750" indent="-285750">
              <a:buFont typeface="Symbol"/>
              <a:buChar char="•"/>
            </a:pPr>
            <a:r>
              <a:rPr lang="en-US" sz="1400" dirty="0">
                <a:solidFill>
                  <a:srgbClr val="C00000"/>
                </a:solidFill>
                <a:ea typeface="+mn-lt"/>
                <a:cs typeface="+mn-lt"/>
              </a:rPr>
              <a:t>ROI &lt; 12 </a:t>
            </a:r>
            <a:r>
              <a:rPr lang="en-US" sz="1400" dirty="0" err="1">
                <a:solidFill>
                  <a:srgbClr val="C00000"/>
                </a:solidFill>
                <a:ea typeface="+mn-lt"/>
                <a:cs typeface="+mn-lt"/>
              </a:rPr>
              <a:t>mois</a:t>
            </a:r>
            <a:endParaRPr lang="en-US" sz="1400" dirty="0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400" dirty="0">
                <a:solidFill>
                  <a:srgbClr val="C00000"/>
                </a:solidFill>
                <a:ea typeface="+mn-lt"/>
                <a:cs typeface="+mn-lt"/>
              </a:rPr>
              <a:t>24/7 </a:t>
            </a:r>
            <a:r>
              <a:rPr lang="en-US" sz="1400" dirty="0" err="1">
                <a:solidFill>
                  <a:srgbClr val="C00000"/>
                </a:solidFill>
                <a:ea typeface="+mn-lt"/>
                <a:cs typeface="+mn-lt"/>
              </a:rPr>
              <a:t>disponibilité</a:t>
            </a:r>
          </a:p>
          <a:p>
            <a:endParaRPr lang="en-US" sz="1400" b="1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1400" b="1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sz="1400" b="1" dirty="0">
                <a:solidFill>
                  <a:srgbClr val="C00000"/>
                </a:solidFill>
                <a:ea typeface="+mn-lt"/>
                <a:cs typeface="+mn-lt"/>
              </a:rPr>
              <a:t>Applications </a:t>
            </a:r>
            <a:r>
              <a:rPr lang="en-US" sz="1400" b="1" dirty="0" err="1">
                <a:solidFill>
                  <a:srgbClr val="C00000"/>
                </a:solidFill>
                <a:ea typeface="+mn-lt"/>
                <a:cs typeface="+mn-lt"/>
              </a:rPr>
              <a:t>sectorielles</a:t>
            </a:r>
            <a:endParaRPr lang="en-US" sz="1400" dirty="0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400" dirty="0">
                <a:solidFill>
                  <a:srgbClr val="C00000"/>
                </a:solidFill>
                <a:ea typeface="+mn-lt"/>
                <a:cs typeface="+mn-lt"/>
              </a:rPr>
              <a:t>Automobile</a:t>
            </a:r>
          </a:p>
          <a:p>
            <a:pPr marL="285750" indent="-285750">
              <a:buFont typeface="Symbol"/>
              <a:buChar char="•"/>
            </a:pPr>
            <a:r>
              <a:rPr lang="en-US" sz="1400" err="1">
                <a:solidFill>
                  <a:srgbClr val="C00000"/>
                </a:solidFill>
                <a:ea typeface="+mn-lt"/>
                <a:cs typeface="+mn-lt"/>
              </a:rPr>
              <a:t>Électronique</a:t>
            </a:r>
            <a:endParaRPr lang="en-US" sz="1400" dirty="0" err="1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400" err="1">
                <a:solidFill>
                  <a:srgbClr val="C00000"/>
                </a:solidFill>
                <a:ea typeface="+mn-lt"/>
                <a:cs typeface="+mn-lt"/>
              </a:rPr>
              <a:t>Agroalimentaire</a:t>
            </a:r>
            <a:endParaRPr lang="en-US" sz="1400" dirty="0" err="1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400" err="1">
                <a:solidFill>
                  <a:srgbClr val="C00000"/>
                </a:solidFill>
                <a:ea typeface="+mn-lt"/>
                <a:cs typeface="+mn-lt"/>
              </a:rPr>
              <a:t>Pharmaceutique</a:t>
            </a:r>
            <a:endParaRPr lang="en-US" sz="1400" dirty="0" err="1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400" err="1">
                <a:solidFill>
                  <a:srgbClr val="C00000"/>
                </a:solidFill>
                <a:ea typeface="+mn-lt"/>
                <a:cs typeface="+mn-lt"/>
              </a:rPr>
              <a:t>Cosmétique</a:t>
            </a:r>
            <a:endParaRPr lang="en-US" sz="1400" dirty="0" err="1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400" dirty="0">
                <a:solidFill>
                  <a:srgbClr val="C00000"/>
                </a:solidFill>
                <a:ea typeface="+mn-lt"/>
                <a:cs typeface="+mn-lt"/>
              </a:rPr>
              <a:t>Packaging</a:t>
            </a:r>
          </a:p>
          <a:p>
            <a:endParaRPr lang="en-US" sz="1400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sz="1400" b="1" dirty="0">
                <a:solidFill>
                  <a:srgbClr val="C00000"/>
                </a:solidFill>
                <a:ea typeface="+mn-lt"/>
                <a:cs typeface="+mn-lt"/>
              </a:rPr>
              <a:t>Innovation continue</a:t>
            </a:r>
            <a:endParaRPr lang="en-US" sz="1400" dirty="0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400" dirty="0">
                <a:solidFill>
                  <a:srgbClr val="C00000"/>
                </a:solidFill>
                <a:ea typeface="+mn-lt"/>
                <a:cs typeface="+mn-lt"/>
              </a:rPr>
              <a:t>IA auto-</a:t>
            </a:r>
            <a:r>
              <a:rPr lang="en-US" sz="1400" dirty="0" err="1">
                <a:solidFill>
                  <a:srgbClr val="C00000"/>
                </a:solidFill>
                <a:ea typeface="+mn-lt"/>
                <a:cs typeface="+mn-lt"/>
              </a:rPr>
              <a:t>apprenante</a:t>
            </a:r>
          </a:p>
          <a:p>
            <a:pPr marL="285750" indent="-285750">
              <a:buFont typeface="Symbol"/>
              <a:buChar char="•"/>
            </a:pPr>
            <a:r>
              <a:rPr lang="en-US" sz="1400" dirty="0">
                <a:solidFill>
                  <a:srgbClr val="C00000"/>
                </a:solidFill>
                <a:ea typeface="+mn-lt"/>
                <a:cs typeface="+mn-lt"/>
              </a:rPr>
              <a:t>Nouvelles </a:t>
            </a:r>
            <a:r>
              <a:rPr lang="en-US" sz="1400" dirty="0" err="1">
                <a:solidFill>
                  <a:srgbClr val="C00000"/>
                </a:solidFill>
                <a:ea typeface="+mn-lt"/>
                <a:cs typeface="+mn-lt"/>
              </a:rPr>
              <a:t>caméras</a:t>
            </a:r>
          </a:p>
          <a:p>
            <a:pPr marL="285750" indent="-285750">
              <a:buFont typeface="Symbol"/>
              <a:buChar char="•"/>
            </a:pPr>
            <a:r>
              <a:rPr lang="en-US" sz="1400" dirty="0" err="1">
                <a:solidFill>
                  <a:srgbClr val="C00000"/>
                </a:solidFill>
                <a:ea typeface="+mn-lt"/>
                <a:cs typeface="+mn-lt"/>
              </a:rPr>
              <a:t>Algorithmes</a:t>
            </a:r>
            <a:r>
              <a:rPr lang="en-US" sz="14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C00000"/>
                </a:solidFill>
                <a:ea typeface="+mn-lt"/>
                <a:cs typeface="+mn-lt"/>
              </a:rPr>
              <a:t>optimisés</a:t>
            </a:r>
          </a:p>
          <a:p>
            <a:pPr marL="285750" indent="-285750">
              <a:buFont typeface="Symbol"/>
              <a:buChar char="•"/>
            </a:pPr>
            <a:r>
              <a:rPr lang="en-US" sz="1400" dirty="0" err="1">
                <a:solidFill>
                  <a:srgbClr val="C00000"/>
                </a:solidFill>
                <a:ea typeface="+mn-lt"/>
                <a:cs typeface="+mn-lt"/>
              </a:rPr>
              <a:t>Intégration</a:t>
            </a:r>
            <a:r>
              <a:rPr lang="en-US" sz="1400" dirty="0">
                <a:solidFill>
                  <a:srgbClr val="C00000"/>
                </a:solidFill>
                <a:ea typeface="+mn-lt"/>
                <a:cs typeface="+mn-lt"/>
              </a:rPr>
              <a:t> IoT</a:t>
            </a:r>
          </a:p>
          <a:p>
            <a:pPr>
              <a:buFont typeface="Symbol"/>
            </a:pPr>
            <a:endParaRPr lang="en-US" sz="1400" dirty="0">
              <a:solidFill>
                <a:srgbClr val="C00000"/>
              </a:solidFill>
              <a:ea typeface="+mn-lt"/>
              <a:cs typeface="+mn-lt"/>
            </a:endParaRPr>
          </a:p>
        </p:txBody>
      </p:sp>
      <p:sp>
        <p:nvSpPr>
          <p:cNvPr id="27" name="Rectangle 11" descr="Bloc d’accentuation gauche"/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0" name="Picture 2" descr="Notre offre - Quelle est notre proposition de valeur, notre offre de 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0" y="2563594"/>
            <a:ext cx="2318295" cy="18783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 descr="Bloc d’accentuation"/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8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3529" y="744938"/>
            <a:ext cx="6641900" cy="1124345"/>
          </a:xfrm>
        </p:spPr>
        <p:txBody>
          <a:bodyPr rtlCol="0"/>
          <a:lstStyle/>
          <a:p>
            <a:r>
              <a:rPr lang="fr-FR" dirty="0">
                <a:latin typeface="Corbel"/>
                <a:ea typeface="Calibri"/>
                <a:cs typeface="Calibri"/>
              </a:rPr>
              <a:t>Notre  </a:t>
            </a:r>
            <a:r>
              <a:rPr lang="fr-FR" dirty="0"/>
              <a:t>accompagnement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2"/>
          </p:nvPr>
        </p:nvSpPr>
        <p:spPr>
          <a:xfrm>
            <a:off x="5553762" y="1869284"/>
            <a:ext cx="6641626" cy="590155"/>
          </a:xfrm>
        </p:spPr>
        <p:txBody>
          <a:bodyPr vert="horz" lIns="180000" tIns="180000" rIns="180000" bIns="180000" rtlCol="0" anchor="t">
            <a:noAutofit/>
          </a:bodyPr>
          <a:lstStyle/>
          <a:p>
            <a:r>
              <a:rPr lang="en-US" b="1" dirty="0">
                <a:ea typeface="+mn-lt"/>
                <a:cs typeface="+mn-lt"/>
              </a:rPr>
              <a:t>Module Base</a:t>
            </a:r>
            <a:r>
              <a:rPr lang="en-US" b="1" dirty="0"/>
              <a:t>, Module </a:t>
            </a:r>
            <a:r>
              <a:rPr lang="en-US" b="1" dirty="0">
                <a:ea typeface="+mn-lt"/>
                <a:cs typeface="+mn-lt"/>
              </a:rPr>
              <a:t>Pro</a:t>
            </a:r>
            <a:r>
              <a:rPr lang="en-US" b="1" dirty="0"/>
              <a:t>, Module Enterprise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090134" y="2848876"/>
            <a:ext cx="232343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Calibri"/>
                <a:ea typeface="Calibri"/>
                <a:cs typeface="Calibri"/>
              </a:rPr>
              <a:t>Installation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Étude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préalable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285750" lvl="0" indent="-285750">
              <a:buFont typeface="Symbo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Installation physique</a:t>
            </a:r>
          </a:p>
          <a:p>
            <a:pPr marL="285750" lvl="0" indent="-285750">
              <a:buFont typeface="Symbol"/>
              <a:buChar char="•"/>
            </a:pPr>
            <a:r>
              <a:rPr lang="en-US" sz="1600" dirty="0" err="1">
                <a:latin typeface="Calibri"/>
                <a:ea typeface="Calibri"/>
                <a:cs typeface="Calibri"/>
              </a:rPr>
              <a:t>Paramétrage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285750" lvl="0" indent="-285750">
              <a:buFont typeface="Symbo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Formation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initiale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503265" y="4523034"/>
            <a:ext cx="272799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ea typeface="+mn-lt"/>
                <a:cs typeface="+mn-lt"/>
              </a:rPr>
              <a:t>Engagement </a:t>
            </a:r>
            <a:r>
              <a:rPr lang="en-US" sz="1600" b="1" err="1">
                <a:solidFill>
                  <a:schemeClr val="accent1"/>
                </a:solidFill>
                <a:ea typeface="+mn-lt"/>
                <a:cs typeface="+mn-lt"/>
              </a:rPr>
              <a:t>qualité</a:t>
            </a:r>
            <a:endParaRPr lang="en-US" sz="1600" err="1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US" sz="1600" dirty="0" err="1">
                <a:solidFill>
                  <a:schemeClr val="accent1"/>
                </a:solidFill>
                <a:ea typeface="+mn-lt"/>
                <a:cs typeface="+mn-lt"/>
              </a:rPr>
              <a:t>Garantie</a:t>
            </a:r>
            <a:r>
              <a:rPr lang="en-US" sz="1600" dirty="0">
                <a:solidFill>
                  <a:schemeClr val="accent1"/>
                </a:solidFill>
                <a:ea typeface="+mn-lt"/>
                <a:cs typeface="+mn-lt"/>
              </a:rPr>
              <a:t> performance</a:t>
            </a: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solidFill>
                  <a:schemeClr val="accent1"/>
                </a:solidFill>
                <a:ea typeface="+mn-lt"/>
                <a:cs typeface="+mn-lt"/>
              </a:rPr>
              <a:t>Support </a:t>
            </a:r>
            <a:r>
              <a:rPr lang="en-US" sz="1600" dirty="0" err="1">
                <a:solidFill>
                  <a:schemeClr val="accent1"/>
                </a:solidFill>
                <a:ea typeface="+mn-lt"/>
                <a:cs typeface="+mn-lt"/>
              </a:rPr>
              <a:t>réactif</a:t>
            </a: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solidFill>
                  <a:schemeClr val="accent1"/>
                </a:solidFill>
                <a:ea typeface="+mn-lt"/>
                <a:cs typeface="+mn-lt"/>
              </a:rPr>
              <a:t>Documentation </a:t>
            </a:r>
            <a:r>
              <a:rPr lang="en-US" sz="1600" dirty="0" err="1">
                <a:solidFill>
                  <a:schemeClr val="accent1"/>
                </a:solidFill>
                <a:ea typeface="+mn-lt"/>
                <a:cs typeface="+mn-lt"/>
              </a:rPr>
              <a:t>complète</a:t>
            </a:r>
          </a:p>
          <a:p>
            <a:pPr marL="285750" lvl="0" indent="-285750">
              <a:buFont typeface="Symbol"/>
              <a:buChar char="•"/>
            </a:pPr>
            <a:r>
              <a:rPr lang="en-US" sz="1600" dirty="0" err="1">
                <a:solidFill>
                  <a:schemeClr val="accent1"/>
                </a:solidFill>
                <a:ea typeface="+mn-lt"/>
                <a:cs typeface="+mn-lt"/>
              </a:rPr>
              <a:t>Conformité</a:t>
            </a:r>
            <a:r>
              <a:rPr lang="en-US" sz="16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ea typeface="+mn-lt"/>
                <a:cs typeface="+mn-lt"/>
              </a:rPr>
              <a:t>normes</a:t>
            </a:r>
            <a:endParaRPr lang="en-US" sz="1600">
              <a:solidFill>
                <a:schemeClr val="accent1"/>
              </a:solidFill>
              <a:ea typeface="+mn-lt"/>
              <a:cs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73186" y="2848876"/>
            <a:ext cx="2742460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latin typeface="Calibri"/>
                <a:ea typeface="Calibri"/>
                <a:cs typeface="Calibri"/>
              </a:rPr>
              <a:t>Support </a:t>
            </a:r>
            <a:r>
              <a:rPr lang="en-US" sz="1600" b="1" dirty="0" err="1">
                <a:latin typeface="Calibri"/>
                <a:ea typeface="Calibri"/>
                <a:cs typeface="Calibri"/>
              </a:rPr>
              <a:t>continu</a:t>
            </a:r>
            <a:endParaRPr lang="en-US" sz="1600" dirty="0" err="1">
              <a:latin typeface="Calibri"/>
              <a:ea typeface="Calibri"/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Maintenance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préventive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Support technique</a:t>
            </a:r>
          </a:p>
          <a:p>
            <a:pPr marL="285750" lvl="0" indent="-285750">
              <a:buFont typeface="Symbo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Mises à jour IA</a:t>
            </a:r>
          </a:p>
          <a:p>
            <a:pPr marL="285750" indent="-285750">
              <a:buFont typeface="Symbol"/>
              <a:buChar char="•"/>
            </a:pPr>
            <a:r>
              <a:rPr lang="en-US" sz="1600" err="1">
                <a:latin typeface="Calibri"/>
                <a:ea typeface="Calibri"/>
                <a:cs typeface="Calibri"/>
              </a:rPr>
              <a:t>Optimisation</a:t>
            </a:r>
            <a:r>
              <a:rPr lang="en-US" sz="1600" dirty="0">
                <a:latin typeface="Calibri"/>
                <a:ea typeface="Calibri"/>
                <a:cs typeface="Calibri"/>
              </a:rPr>
              <a:t> continue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55004B4-8FFF-6329-540F-115D41871DCE}"/>
              </a:ext>
            </a:extLst>
          </p:cNvPr>
          <p:cNvSpPr txBox="1"/>
          <p:nvPr/>
        </p:nvSpPr>
        <p:spPr>
          <a:xfrm>
            <a:off x="278190" y="737809"/>
            <a:ext cx="4644571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a typeface="+mn-lt"/>
                <a:cs typeface="+mn-lt"/>
              </a:rPr>
              <a:t>Processus </a:t>
            </a:r>
            <a:r>
              <a:rPr lang="en-US" sz="2000" b="1" err="1">
                <a:solidFill>
                  <a:srgbClr val="C00000"/>
                </a:solidFill>
                <a:ea typeface="+mn-lt"/>
                <a:cs typeface="+mn-lt"/>
              </a:rPr>
              <a:t>d'implémentation</a:t>
            </a:r>
            <a:r>
              <a:rPr lang="fr-FR" sz="2000" b="1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endParaRPr lang="fr-FR" sz="20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fr-FR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Analyse des </a:t>
            </a:r>
            <a:r>
              <a:rPr lang="en-US" b="1" dirty="0" err="1">
                <a:ea typeface="+mn-lt"/>
                <a:cs typeface="+mn-lt"/>
              </a:rPr>
              <a:t>besoins</a:t>
            </a:r>
            <a:r>
              <a:rPr lang="en-US" dirty="0">
                <a:ea typeface="+mn-lt"/>
                <a:cs typeface="+mn-lt"/>
              </a:rPr>
              <a:t> </a:t>
            </a:r>
            <a:endParaRPr lang="fr-FR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○"/>
            </a:pPr>
            <a:r>
              <a:rPr lang="en-US" dirty="0">
                <a:ea typeface="+mn-lt"/>
                <a:cs typeface="+mn-lt"/>
              </a:rPr>
              <a:t>Audit </a:t>
            </a:r>
            <a:r>
              <a:rPr lang="en-US" dirty="0" err="1">
                <a:ea typeface="+mn-lt"/>
                <a:cs typeface="+mn-lt"/>
              </a:rPr>
              <a:t>qualité</a:t>
            </a:r>
            <a:endParaRPr lang="fr-FR" dirty="0" err="1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○"/>
            </a:pPr>
            <a:r>
              <a:rPr lang="en-US" dirty="0" err="1">
                <a:ea typeface="+mn-lt"/>
                <a:cs typeface="+mn-lt"/>
              </a:rPr>
              <a:t>Définition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critères</a:t>
            </a:r>
            <a:endParaRPr lang="fr-FR" dirty="0" err="1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○"/>
            </a:pPr>
            <a:r>
              <a:rPr lang="en-US" dirty="0">
                <a:ea typeface="+mn-lt"/>
                <a:cs typeface="+mn-lt"/>
              </a:rPr>
              <a:t>Étude </a:t>
            </a:r>
            <a:r>
              <a:rPr lang="en-US" dirty="0" err="1">
                <a:ea typeface="+mn-lt"/>
                <a:cs typeface="+mn-lt"/>
              </a:rPr>
              <a:t>faisabilité</a:t>
            </a:r>
            <a:endParaRPr lang="fr-FR" dirty="0" err="1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○"/>
            </a:pPr>
            <a:r>
              <a:rPr lang="en-US" dirty="0">
                <a:ea typeface="+mn-lt"/>
                <a:cs typeface="+mn-lt"/>
              </a:rPr>
              <a:t>ROI </a:t>
            </a:r>
            <a:r>
              <a:rPr lang="en-US" dirty="0" err="1">
                <a:ea typeface="+mn-lt"/>
                <a:cs typeface="+mn-lt"/>
              </a:rPr>
              <a:t>prévisionnel</a:t>
            </a:r>
            <a:endParaRPr lang="fr-FR" dirty="0" err="1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Installation </a:t>
            </a:r>
            <a:r>
              <a:rPr lang="en-US" b="1" dirty="0" err="1">
                <a:ea typeface="+mn-lt"/>
                <a:cs typeface="+mn-lt"/>
              </a:rPr>
              <a:t>système</a:t>
            </a:r>
            <a:r>
              <a:rPr lang="en-US" dirty="0">
                <a:ea typeface="+mn-lt"/>
                <a:cs typeface="+mn-lt"/>
              </a:rPr>
              <a:t> </a:t>
            </a:r>
            <a:endParaRPr lang="fr-FR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○"/>
            </a:pPr>
            <a:r>
              <a:rPr lang="en-US" dirty="0">
                <a:ea typeface="+mn-lt"/>
                <a:cs typeface="+mn-lt"/>
              </a:rPr>
              <a:t>Setup hardware</a:t>
            </a:r>
            <a:endParaRPr lang="fr-FR" dirty="0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○"/>
            </a:pPr>
            <a:r>
              <a:rPr lang="en-US" dirty="0">
                <a:ea typeface="+mn-lt"/>
                <a:cs typeface="+mn-lt"/>
              </a:rPr>
              <a:t>Calibration</a:t>
            </a:r>
            <a:endParaRPr lang="fr-FR" dirty="0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○"/>
            </a:pPr>
            <a:r>
              <a:rPr lang="en-US" dirty="0" err="1">
                <a:ea typeface="+mn-lt"/>
                <a:cs typeface="+mn-lt"/>
              </a:rPr>
              <a:t>Paramétrage</a:t>
            </a:r>
            <a:r>
              <a:rPr lang="en-US" dirty="0">
                <a:ea typeface="+mn-lt"/>
                <a:cs typeface="+mn-lt"/>
              </a:rPr>
              <a:t> IA</a:t>
            </a:r>
            <a:endParaRPr lang="fr-FR" dirty="0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○"/>
            </a:pPr>
            <a:r>
              <a:rPr lang="en-US" dirty="0">
                <a:ea typeface="+mn-lt"/>
                <a:cs typeface="+mn-lt"/>
              </a:rPr>
              <a:t>Tests validation</a:t>
            </a:r>
            <a:endParaRPr lang="fr-FR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Formation et support</a:t>
            </a:r>
            <a:r>
              <a:rPr lang="en-US" dirty="0">
                <a:ea typeface="+mn-lt"/>
                <a:cs typeface="+mn-lt"/>
              </a:rPr>
              <a:t> </a:t>
            </a:r>
            <a:endParaRPr lang="fr-FR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○"/>
            </a:pPr>
            <a:r>
              <a:rPr lang="en-US" dirty="0">
                <a:ea typeface="+mn-lt"/>
                <a:cs typeface="+mn-lt"/>
              </a:rPr>
              <a:t>Formation </a:t>
            </a:r>
            <a:r>
              <a:rPr lang="en-US" dirty="0" err="1">
                <a:ea typeface="+mn-lt"/>
                <a:cs typeface="+mn-lt"/>
              </a:rPr>
              <a:t>opérateurs</a:t>
            </a:r>
            <a:endParaRPr lang="fr-FR" dirty="0" err="1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○"/>
            </a:pPr>
            <a:r>
              <a:rPr lang="en-US" dirty="0">
                <a:ea typeface="+mn-lt"/>
                <a:cs typeface="+mn-lt"/>
              </a:rPr>
              <a:t>Formation maintenance</a:t>
            </a:r>
            <a:endParaRPr lang="fr-FR" dirty="0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○"/>
            </a:pPr>
            <a:r>
              <a:rPr lang="en-US" dirty="0">
                <a:ea typeface="+mn-lt"/>
                <a:cs typeface="+mn-lt"/>
              </a:rPr>
              <a:t>Support technique</a:t>
            </a:r>
            <a:endParaRPr lang="fr-FR" dirty="0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○"/>
            </a:pPr>
            <a:r>
              <a:rPr lang="en-US" dirty="0" err="1">
                <a:ea typeface="+mn-lt"/>
                <a:cs typeface="+mn-lt"/>
              </a:rPr>
              <a:t>Optimisation</a:t>
            </a:r>
            <a:r>
              <a:rPr lang="en-US" dirty="0">
                <a:ea typeface="+mn-lt"/>
                <a:cs typeface="+mn-lt"/>
              </a:rPr>
              <a:t> continue</a:t>
            </a:r>
            <a:endParaRPr lang="fr-FR" dirty="0">
              <a:ea typeface="+mn-lt"/>
              <a:cs typeface="+mn-lt"/>
            </a:endParaRPr>
          </a:p>
        </p:txBody>
      </p:sp>
      <p:pic>
        <p:nvPicPr>
          <p:cNvPr id="9" name="Image 8" descr="Une image contenant personne, habits, intérieur, Métier&#10;&#10;Description générée automatiquement">
            <a:extLst>
              <a:ext uri="{FF2B5EF4-FFF2-40B4-BE49-F238E27FC236}">
                <a16:creationId xmlns:a16="http://schemas.microsoft.com/office/drawing/2014/main" id="{037095E4-A7CA-6DF4-127F-CE057A19D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36" y="2451552"/>
            <a:ext cx="2998109" cy="2341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52" y="1748251"/>
            <a:ext cx="5654586" cy="21043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925306" cy="432000"/>
          </a:xfrm>
        </p:spPr>
        <p:txBody>
          <a:bodyPr rtlCol="0"/>
          <a:lstStyle/>
          <a:p>
            <a:pPr rtl="0"/>
            <a:r>
              <a:rPr lang="fr-FR" dirty="0"/>
              <a:t>Références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9</a:t>
            </a:fld>
            <a:endParaRPr lang="fr-FR" dirty="0"/>
          </a:p>
        </p:txBody>
      </p:sp>
      <p:sp>
        <p:nvSpPr>
          <p:cNvPr id="10" name="Rectangle 11" descr="Bloc d’accentuation gauche"/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object 2"/>
          <p:cNvSpPr txBox="1"/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Trebuchet MS" panose="020B0603020202020204"/>
              </a:rPr>
              <a:t>Il nous font confiance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519" y="3852642"/>
            <a:ext cx="5119481" cy="20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71" y="3865563"/>
            <a:ext cx="4949939" cy="119611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397" y="1851572"/>
            <a:ext cx="4747753" cy="184761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/>
</ds:datastoreItem>
</file>

<file path=customXml/itemProps2.xml><?xml version="1.0" encoding="utf-8"?>
<ds:datastoreItem xmlns:ds="http://schemas.openxmlformats.org/officeDocument/2006/customXml" ds:itemID="{EB2218FC-8412-44B9-9E82-D51F1F53114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professionnelle percutante</Template>
  <TotalTime>0</TotalTime>
  <Words>3293</Words>
  <Application>Microsoft Office PowerPoint</Application>
  <PresentationFormat>Grand écran</PresentationFormat>
  <Paragraphs>232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VISION.AI</vt:lpstr>
      <vt:lpstr>Sommaire</vt:lpstr>
      <vt:lpstr>Votre besoin </vt:lpstr>
      <vt:lpstr>Notre solution</vt:lpstr>
      <vt:lpstr>Fonctionnalités</vt:lpstr>
      <vt:lpstr>Bénéfices</vt:lpstr>
      <vt:lpstr>Nos Modules</vt:lpstr>
      <vt:lpstr>Notre  accompagnement</vt:lpstr>
      <vt:lpstr>Références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Samuel ETCHOUDINAN</cp:lastModifiedBy>
  <cp:revision>186</cp:revision>
  <dcterms:created xsi:type="dcterms:W3CDTF">2025-01-10T10:42:00Z</dcterms:created>
  <dcterms:modified xsi:type="dcterms:W3CDTF">2025-01-16T11:38:11Z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D2DCC6563B7A4B62837E8AE4C11035F5_12</vt:lpwstr>
  </property>
  <property fmtid="{D5CDD505-2E9C-101B-9397-08002B2CF9AE}" pid="3" name="KSOProductBuildVer">
    <vt:lpwstr>1033-12.2.0.19307</vt:lpwstr>
  </property>
</Properties>
</file>