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5" r:id="rId2"/>
    <p:sldMasterId id="2147483697" r:id="rId3"/>
  </p:sldMasterIdLst>
  <p:notesMasterIdLst>
    <p:notesMasterId r:id="rId15"/>
  </p:notesMasterIdLst>
  <p:sldIdLst>
    <p:sldId id="298" r:id="rId4"/>
    <p:sldId id="299" r:id="rId5"/>
    <p:sldId id="284" r:id="rId6"/>
    <p:sldId id="309" r:id="rId7"/>
    <p:sldId id="301" r:id="rId8"/>
    <p:sldId id="308" r:id="rId9"/>
    <p:sldId id="306" r:id="rId10"/>
    <p:sldId id="304" r:id="rId11"/>
    <p:sldId id="305" r:id="rId12"/>
    <p:sldId id="294" r:id="rId13"/>
    <p:sldId id="307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aqs Consulting" userId="f5b209d29644a1a3" providerId="LiveId" clId="{3E5F9266-2AF0-49F6-B487-C055F58358F8}"/>
    <pc:docChg chg="modSld">
      <pc:chgData name="Ramaqs Consulting" userId="f5b209d29644a1a3" providerId="LiveId" clId="{3E5F9266-2AF0-49F6-B487-C055F58358F8}" dt="2025-01-13T09:53:18.114" v="10" actId="1076"/>
      <pc:docMkLst>
        <pc:docMk/>
      </pc:docMkLst>
      <pc:sldChg chg="modSp">
        <pc:chgData name="Ramaqs Consulting" userId="f5b209d29644a1a3" providerId="LiveId" clId="{3E5F9266-2AF0-49F6-B487-C055F58358F8}" dt="2025-01-13T09:52:38.094" v="1" actId="1076"/>
        <pc:sldMkLst>
          <pc:docMk/>
          <pc:sldMk cId="3188837873" sldId="284"/>
        </pc:sldMkLst>
        <pc:graphicFrameChg chg="mod">
          <ac:chgData name="Ramaqs Consulting" userId="f5b209d29644a1a3" providerId="LiveId" clId="{3E5F9266-2AF0-49F6-B487-C055F58358F8}" dt="2025-01-13T09:52:32.124" v="0" actId="1076"/>
          <ac:graphicFrameMkLst>
            <pc:docMk/>
            <pc:sldMk cId="3188837873" sldId="284"/>
            <ac:graphicFrameMk id="3" creationId="{CFA4F867-8224-4990-B16C-04EB6D6FB5AF}"/>
          </ac:graphicFrameMkLst>
        </pc:graphicFrameChg>
        <pc:picChg chg="mod">
          <ac:chgData name="Ramaqs Consulting" userId="f5b209d29644a1a3" providerId="LiveId" clId="{3E5F9266-2AF0-49F6-B487-C055F58358F8}" dt="2025-01-13T09:52:38.094" v="1" actId="1076"/>
          <ac:picMkLst>
            <pc:docMk/>
            <pc:sldMk cId="3188837873" sldId="284"/>
            <ac:picMk id="10" creationId="{8A968C0F-C51A-4966-AB7F-A7EADAD25CA2}"/>
          </ac:picMkLst>
        </pc:picChg>
      </pc:sldChg>
      <pc:sldChg chg="modSp">
        <pc:chgData name="Ramaqs Consulting" userId="f5b209d29644a1a3" providerId="LiveId" clId="{3E5F9266-2AF0-49F6-B487-C055F58358F8}" dt="2025-01-13T09:53:09.498" v="8" actId="1076"/>
        <pc:sldMkLst>
          <pc:docMk/>
          <pc:sldMk cId="3347090646" sldId="301"/>
        </pc:sldMkLst>
        <pc:picChg chg="mod">
          <ac:chgData name="Ramaqs Consulting" userId="f5b209d29644a1a3" providerId="LiveId" clId="{3E5F9266-2AF0-49F6-B487-C055F58358F8}" dt="2025-01-13T09:53:09.498" v="8" actId="1076"/>
          <ac:picMkLst>
            <pc:docMk/>
            <pc:sldMk cId="3347090646" sldId="301"/>
            <ac:picMk id="9" creationId="{BD1235C4-DDF7-496F-A97B-7ADA62ADDEF2}"/>
          </ac:picMkLst>
        </pc:picChg>
      </pc:sldChg>
      <pc:sldChg chg="modSp">
        <pc:chgData name="Ramaqs Consulting" userId="f5b209d29644a1a3" providerId="LiveId" clId="{3E5F9266-2AF0-49F6-B487-C055F58358F8}" dt="2025-01-13T09:52:42.506" v="2" actId="1076"/>
        <pc:sldMkLst>
          <pc:docMk/>
          <pc:sldMk cId="960502725" sldId="304"/>
        </pc:sldMkLst>
        <pc:picChg chg="mod">
          <ac:chgData name="Ramaqs Consulting" userId="f5b209d29644a1a3" providerId="LiveId" clId="{3E5F9266-2AF0-49F6-B487-C055F58358F8}" dt="2025-01-13T09:52:42.506" v="2" actId="1076"/>
          <ac:picMkLst>
            <pc:docMk/>
            <pc:sldMk cId="960502725" sldId="304"/>
            <ac:picMk id="9" creationId="{CB53F6A0-0E11-40C9-8299-42F1B72F045E}"/>
          </ac:picMkLst>
        </pc:picChg>
      </pc:sldChg>
      <pc:sldChg chg="modSp">
        <pc:chgData name="Ramaqs Consulting" userId="f5b209d29644a1a3" providerId="LiveId" clId="{3E5F9266-2AF0-49F6-B487-C055F58358F8}" dt="2025-01-13T09:53:18.114" v="10" actId="1076"/>
        <pc:sldMkLst>
          <pc:docMk/>
          <pc:sldMk cId="449465429" sldId="305"/>
        </pc:sldMkLst>
        <pc:spChg chg="mod">
          <ac:chgData name="Ramaqs Consulting" userId="f5b209d29644a1a3" providerId="LiveId" clId="{3E5F9266-2AF0-49F6-B487-C055F58358F8}" dt="2025-01-13T09:53:16.402" v="9" actId="1076"/>
          <ac:spMkLst>
            <pc:docMk/>
            <pc:sldMk cId="449465429" sldId="305"/>
            <ac:spMk id="13" creationId="{AA6B9B39-3B0C-467A-B8D6-A8AC3E07F124}"/>
          </ac:spMkLst>
        </pc:spChg>
        <pc:picChg chg="mod">
          <ac:chgData name="Ramaqs Consulting" userId="f5b209d29644a1a3" providerId="LiveId" clId="{3E5F9266-2AF0-49F6-B487-C055F58358F8}" dt="2025-01-13T09:53:18.114" v="10" actId="1076"/>
          <ac:picMkLst>
            <pc:docMk/>
            <pc:sldMk cId="449465429" sldId="305"/>
            <ac:picMk id="10" creationId="{FC72798E-EBA7-40A1-BF64-700D7EB33214}"/>
          </ac:picMkLst>
        </pc:picChg>
      </pc:sldChg>
      <pc:sldChg chg="modSp">
        <pc:chgData name="Ramaqs Consulting" userId="f5b209d29644a1a3" providerId="LiveId" clId="{3E5F9266-2AF0-49F6-B487-C055F58358F8}" dt="2025-01-13T09:53:03.146" v="7" actId="1076"/>
        <pc:sldMkLst>
          <pc:docMk/>
          <pc:sldMk cId="1791347861" sldId="306"/>
        </pc:sldMkLst>
        <pc:spChg chg="mod">
          <ac:chgData name="Ramaqs Consulting" userId="f5b209d29644a1a3" providerId="LiveId" clId="{3E5F9266-2AF0-49F6-B487-C055F58358F8}" dt="2025-01-13T09:53:00.883" v="6" actId="14100"/>
          <ac:spMkLst>
            <pc:docMk/>
            <pc:sldMk cId="1791347861" sldId="306"/>
            <ac:spMk id="18" creationId="{BBC6B990-BA4B-4D49-8DAF-CADC09374DE7}"/>
          </ac:spMkLst>
        </pc:spChg>
        <pc:picChg chg="mod">
          <ac:chgData name="Ramaqs Consulting" userId="f5b209d29644a1a3" providerId="LiveId" clId="{3E5F9266-2AF0-49F6-B487-C055F58358F8}" dt="2025-01-13T09:53:03.146" v="7" actId="1076"/>
          <ac:picMkLst>
            <pc:docMk/>
            <pc:sldMk cId="1791347861" sldId="306"/>
            <ac:picMk id="11" creationId="{1C47F480-5111-4D7B-B431-F5C8087387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5AB83-542A-4052-B1EC-9923A55E9E54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8A12-3742-457D-BE17-FB492B9409F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512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2276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871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8363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023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47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285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0079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196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51770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411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530193B-564F-4854-8A52-728F3FB19C85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125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2D0676-A665-97A7-680C-E68436FB78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B4A2803-8404-B626-202E-58B38659F9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D7F938E-0769-D927-5318-5013012A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54C2BD-4DE2-D528-1973-8D90A9425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360A15-1FDD-4BA7-9F9D-583D3129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32509F-78E5-B393-5B7F-8FC177731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41ED9B-226B-F6EA-0610-3B2112ADA9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FBD1DBA-4740-9598-987D-503248463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814D95B-D228-092E-639A-3C66559D5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9D2F78-3020-B3B5-E90C-DF16378B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23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6567530-9066-03D9-ACCF-68909FA7A8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AEF5CE2-6E0D-996D-4AEC-8E2302EB6D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FDC23F-4C6F-F2ED-6C49-8B75506C9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DB3A67-A7D4-B03D-346B-9A4370D92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8BC6B4-C0C3-6749-BCB2-C2F421E7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021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4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Diapositive de tit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9780588" cy="6804025"/>
          </a:xfrm>
          <a:solidFill>
            <a:schemeClr val="bg1">
              <a:lumMod val="85000"/>
            </a:schemeClr>
          </a:solidFill>
        </p:spPr>
        <p:txBody>
          <a:bodyPr tIns="1728000" rtlCol="0" anchor="t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2811055"/>
            <a:ext cx="8991600" cy="1261295"/>
          </a:xfrm>
          <a:solidFill>
            <a:schemeClr val="bg1"/>
          </a:solidFill>
        </p:spPr>
        <p:txBody>
          <a:bodyPr vert="horz" lIns="180000" tIns="360000" rIns="252000" bIns="180000" rtlCol="0" anchor="t">
            <a:noAutofit/>
          </a:bodyPr>
          <a:lstStyle>
            <a:lvl1pPr algn="r">
              <a:defRPr lang="en-ZA" sz="3000" b="1" spc="-225" dirty="0"/>
            </a:lvl1pPr>
          </a:lstStyle>
          <a:p>
            <a:pPr lvl="0" algn="r" rtl="0"/>
            <a:r>
              <a:rPr lang="fr-FR" noProof="0" dirty="0"/>
              <a:t>Cliquez pour modifier le titre de la présentation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1" y="4061041"/>
            <a:ext cx="6580188" cy="580921"/>
          </a:xfrm>
          <a:solidFill>
            <a:schemeClr val="tx1">
              <a:alpha val="80000"/>
            </a:schemeClr>
          </a:solidFill>
        </p:spPr>
        <p:txBody>
          <a:bodyPr vert="horz" lIns="180000" tIns="180000" rIns="180000" bIns="180000" rtlCol="0">
            <a:noAutofit/>
          </a:bodyPr>
          <a:lstStyle>
            <a:lvl1pPr marL="0" indent="0" algn="r">
              <a:buNone/>
              <a:defRPr lang="en-ZA" dirty="0">
                <a:solidFill>
                  <a:schemeClr val="bg1"/>
                </a:solidFill>
              </a:defRPr>
            </a:lvl1pPr>
          </a:lstStyle>
          <a:p>
            <a:pPr marL="200025" lvl="0" indent="-200025" algn="ctr" rtl="0"/>
            <a:r>
              <a:rPr lang="fr-FR" noProof="0"/>
              <a:t>Modifiez le style des sous-titres du masque</a:t>
            </a:r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5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9" y="269861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</p:spTree>
    <p:extLst>
      <p:ext uri="{BB962C8B-B14F-4D97-AF65-F5344CB8AC3E}">
        <p14:creationId xmlns:p14="http://schemas.microsoft.com/office/powerpoint/2010/main" val="1699317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e comparaison gauche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515834"/>
            <a:ext cx="5472000" cy="360000"/>
          </a:xfrm>
        </p:spPr>
        <p:txBody>
          <a:bodyPr rtlCol="0" anchor="t"/>
          <a:lstStyle>
            <a:lvl1pPr marL="0" indent="0">
              <a:buNone/>
              <a:defRPr sz="1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5472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2" name="Espace réservé de comparaison gauche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00000" y="1516361"/>
            <a:ext cx="5472000" cy="358775"/>
          </a:xfrm>
        </p:spPr>
        <p:txBody>
          <a:bodyPr rtlCol="0"/>
          <a:lstStyle>
            <a:lvl1pPr marL="0" indent="0">
              <a:buNone/>
              <a:defRPr sz="1800" b="1"/>
            </a:lvl1pPr>
          </a:lstStyle>
          <a:p>
            <a:pPr lvl="0" rtl="0"/>
            <a:r>
              <a:rPr lang="fr-FR" noProof="0"/>
              <a:t>Modifiez les styles du texte du masque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9" y="2020361"/>
            <a:ext cx="5472113" cy="4170891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18733E7E-50D2-4F6C-9DF2-CF4C98C4B8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8610600" y="6356352"/>
            <a:ext cx="2743200" cy="365125"/>
          </a:xfrm>
        </p:spPr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63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5" name="Sous-titr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Espace réservé du numéro de diapositive 3">
            <a:extLst>
              <a:ext uri="{FF2B5EF4-FFF2-40B4-BE49-F238E27FC236}">
                <a16:creationId xmlns:a16="http://schemas.microsoft.com/office/drawing/2014/main" id="{853CF994-8B2C-443F-B695-7378DD360DA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55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séparation 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Espace réservé d’image 40">
            <a:extLst>
              <a:ext uri="{FF2B5EF4-FFF2-40B4-BE49-F238E27FC236}">
                <a16:creationId xmlns:a16="http://schemas.microsoft.com/office/drawing/2014/main" id="{EB7F0EE8-BE52-4A79-8FC8-4A2487FA01F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2"/>
            <a:ext cx="9780588" cy="6371351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 dirty="0"/>
              <a:t>Insérez ou glissez-déplacez </a:t>
            </a:r>
            <a:br>
              <a:rPr lang="fr-FR" noProof="0" dirty="0"/>
            </a:br>
            <a:r>
              <a:rPr lang="fr-FR" noProof="0" dirty="0"/>
              <a:t>votre photo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5701" y="2204792"/>
            <a:ext cx="5956300" cy="1944000"/>
          </a:xfrm>
          <a:solidFill>
            <a:schemeClr val="bg1"/>
          </a:solidFill>
        </p:spPr>
        <p:txBody>
          <a:bodyPr vert="horz" lIns="180000" tIns="324000" rIns="252000" bIns="180000" rtlCol="0" anchor="t">
            <a:noAutofit/>
          </a:bodyPr>
          <a:lstStyle>
            <a:lvl1pPr algn="r">
              <a:defRPr lang="en-ZA" sz="3600" b="1" spc="-225" dirty="0"/>
            </a:lvl1pPr>
          </a:lstStyle>
          <a:p>
            <a:pPr lvl="0" algn="r" rtl="0"/>
            <a:r>
              <a:rPr lang="fr-FR" noProof="0" dirty="0"/>
              <a:t>Cliquez pour modifier le séparateur de section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9E4D4535-D519-40ED-B8A4-2EA1276BB6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5701" y="4148862"/>
            <a:ext cx="5956300" cy="1100565"/>
          </a:xfrm>
          <a:solidFill>
            <a:schemeClr val="tx1">
              <a:alpha val="80000"/>
            </a:schemeClr>
          </a:solidFill>
        </p:spPr>
        <p:txBody>
          <a:bodyPr lIns="180000" tIns="180000" rIns="252000" bIns="180000" rtlCol="0"/>
          <a:lstStyle>
            <a:lvl1pPr marL="0" indent="0" algn="r">
              <a:buNone/>
              <a:defRPr sz="1350">
                <a:solidFill>
                  <a:schemeClr val="bg1"/>
                </a:solidFill>
              </a:defRPr>
            </a:lvl1pPr>
            <a:lvl2pPr marL="200025" indent="0" algn="r">
              <a:buNone/>
              <a:defRPr sz="1350">
                <a:solidFill>
                  <a:schemeClr val="bg1"/>
                </a:solidFill>
              </a:defRPr>
            </a:lvl2pPr>
            <a:lvl3pPr marL="407194" indent="0" algn="r">
              <a:buNone/>
              <a:defRPr sz="1350">
                <a:solidFill>
                  <a:schemeClr val="bg1"/>
                </a:solidFill>
              </a:defRPr>
            </a:lvl3pPr>
            <a:lvl4pPr marL="607219" indent="0" algn="r">
              <a:buNone/>
              <a:defRPr sz="1350">
                <a:solidFill>
                  <a:schemeClr val="bg1"/>
                </a:solidFill>
              </a:defRPr>
            </a:lvl4pPr>
            <a:lvl5pPr marL="807244" indent="0" algn="r"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16FE98-6A12-44EC-8485-8B5EFABD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DD44D8-4A8F-4693-B90A-166855B29D25}"/>
              </a:ext>
            </a:extLst>
          </p:cNvPr>
          <p:cNvSpPr/>
          <p:nvPr/>
        </p:nvSpPr>
        <p:spPr>
          <a:xfrm>
            <a:off x="9780589" y="5247782"/>
            <a:ext cx="2411412" cy="114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3" name="Rectangle 12">
            <a:extLst>
              <a:ext uri="{FF2B5EF4-FFF2-40B4-BE49-F238E27FC236}">
                <a16:creationId xmlns:a16="http://schemas.microsoft.com/office/drawing/2014/main" id="{EC0FBB1B-4F0E-4365-BF27-3150FC6C3B90}"/>
              </a:ext>
            </a:extLst>
          </p:cNvPr>
          <p:cNvSpPr/>
          <p:nvPr/>
        </p:nvSpPr>
        <p:spPr>
          <a:xfrm>
            <a:off x="9780105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4" name="Rectangle 13">
            <a:extLst>
              <a:ext uri="{FF2B5EF4-FFF2-40B4-BE49-F238E27FC236}">
                <a16:creationId xmlns:a16="http://schemas.microsoft.com/office/drawing/2014/main" id="{7A13D8A8-6C3D-4527-959D-41C3213F7F02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5" name="Rectangle 14">
            <a:extLst>
              <a:ext uri="{FF2B5EF4-FFF2-40B4-BE49-F238E27FC236}">
                <a16:creationId xmlns:a16="http://schemas.microsoft.com/office/drawing/2014/main" id="{9504A767-1C0B-484E-BF7D-CD42D30A52EE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50EF489-F21B-4E7C-9A44-D3CC8DC34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4850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n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’image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"/>
            <a:ext cx="12192000" cy="6371350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 sz="9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fr-FR" noProof="0"/>
              <a:t>Insérez ou glissez-déplacez votre photo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096000" y="5359402"/>
            <a:ext cx="5664000" cy="565899"/>
          </a:xfrm>
          <a:solidFill>
            <a:schemeClr val="tx1"/>
          </a:solidFill>
        </p:spPr>
        <p:txBody>
          <a:bodyPr lIns="180000" tIns="180000" rIns="180000" bIns="180000" rtlCol="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Entrez votre légende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B3D119C-DBF5-4B4F-BE38-7BD7B5C8A5D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7F8E7C83-06D7-4C5B-85B7-0E5713B4F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139846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C8DE0AAD-6FBD-416B-A91A-21F2B737919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7489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7DEBF36F-ADC5-48FF-BFAF-3BED06924FD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512000"/>
            <a:ext cx="5472000" cy="4680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889" y="1511250"/>
            <a:ext cx="5472113" cy="468000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Espace réservé du numéro de diapositive 4">
            <a:extLst>
              <a:ext uri="{FF2B5EF4-FFF2-40B4-BE49-F238E27FC236}">
                <a16:creationId xmlns:a16="http://schemas.microsoft.com/office/drawing/2014/main" id="{F64CFC6C-1D8B-46C9-B0F7-A8BD88D8AB4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46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AC7425-A6A5-A48D-F8E0-49185F358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16FC7C-F501-6544-0854-7A2DA3F78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E47E09-5045-226D-2C6C-61B4C281A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CEAA98-B6ED-4007-A148-7E06E397A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AC1834-30D6-B15B-7F03-45CB5D76A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06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360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1549" y="1511478"/>
            <a:ext cx="3600451" cy="4679249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71549" y="1511475"/>
            <a:ext cx="3600451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6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340000" cy="43200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fr-FR" noProof="0"/>
              <a:t>Cliquez pour modifier le titre de la page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11339513" cy="360000"/>
          </a:xfrm>
        </p:spPr>
        <p:txBody>
          <a:bodyPr rtlCol="0"/>
          <a:lstStyle>
            <a:lvl1pPr marL="0" indent="0">
              <a:buNone/>
              <a:defRPr/>
            </a:lvl1pPr>
            <a:lvl2pPr marL="200025" indent="0">
              <a:buNone/>
              <a:defRPr/>
            </a:lvl2pPr>
            <a:lvl3pPr marL="407194" indent="0">
              <a:buNone/>
              <a:defRPr/>
            </a:lvl3pPr>
            <a:lvl4pPr marL="607219" indent="0">
              <a:buNone/>
              <a:defRPr/>
            </a:lvl4pPr>
            <a:lvl5pPr marL="807244" indent="0">
              <a:buNone/>
              <a:defRPr/>
            </a:lvl5pPr>
          </a:lstStyle>
          <a:p>
            <a:pPr lvl="0" rtl="0"/>
            <a:r>
              <a:rPr lang="fr-FR" noProof="0"/>
              <a:t>Sous-titre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160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26413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1413" y="1512000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6413" y="1507535"/>
            <a:ext cx="2160588" cy="4679250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11413" y="1507535"/>
            <a:ext cx="2160588" cy="4683715"/>
          </a:xfrm>
        </p:spPr>
        <p:txBody>
          <a:bodyPr rtlCol="0"/>
          <a:lstStyle/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Espace réservé du numéro de diapositive 5">
            <a:extLst>
              <a:ext uri="{FF2B5EF4-FFF2-40B4-BE49-F238E27FC236}">
                <a16:creationId xmlns:a16="http://schemas.microsoft.com/office/drawing/2014/main" id="{009ABD5E-B8F1-4246-B167-09138760AD7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8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95CDFA7-DEA3-4BBE-8D70-0AF654A1E6F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90694D9D-C633-4D52-965E-E5BBD9883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71665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EDA50C-70F4-4A46-93EF-29A2B10C8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D3F85FE-57F2-4909-A14A-6A9CEDAD8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B83BD4-9037-4191-A0F8-9E037143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A59B8E-DBAE-4413-A370-CEAF8D33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B0D8A5-23FD-48B0-B54C-6B57E240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65100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393045-5425-4598-A7BF-8F57CBB09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5F0891-7D9A-48F5-A252-81CA2BA2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4E941B-C57B-4DFF-9CEA-345CA333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12366E-7D13-4BCA-8463-08EFE6BC4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7775AC-6D43-4FAB-88A8-1466F9FFA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224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D9314-6677-4041-AAC9-4370E6B61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64CFCF9-8651-4A1C-AAD1-1BFF66DB3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EB9F68-B282-4657-9E3B-87CE5B86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76C686-CD49-439C-8914-924B386C8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005C3CD-1702-4F02-8CED-733C22743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652796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22DB8-E074-4E56-800F-2F4B474CD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49B0EA-7E4F-46DF-B531-2C98E75EBA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67329E5-826A-4672-8078-618F117F1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CAE4A83-B0F0-44CB-86E5-37108D088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8ACCEF6-DB57-45CF-8EBE-E4D0AADF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E923C6B-C984-412A-913D-AF05261E4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6135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DAFD05-48D4-44D6-84A6-D45F6BECC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D1EEA23-E60C-4502-9AB4-A6CA7E1366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47643C1-D750-483A-81D1-0BDBE685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575809-FDC5-4204-954C-D55A38297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3D99F9-52E8-4FE2-AA20-EB5F15588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10BB9A0-7BEB-40E4-A9C6-D6D50A7E7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376CF42-A736-4603-8502-0E85A1FDD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C1BE91D-D4E1-4B0F-B6F4-88E39C60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9796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2CC9D-1E24-4EA6-A3FE-2601F2020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20F91D-6358-4496-8A8F-51A8CD63B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35B858A-8429-4D4A-BC5C-F745FA1F5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6E3534-2BD5-4D51-8EF5-69821F6D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215920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CD214C3-A50E-470D-A552-840E2793D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BCAEA2E-4029-4591-B0BA-7DC859FB7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F41C1E5-0B90-4D72-BA94-6C96C18C8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5232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E2525-90E5-CD86-B1A8-2D96719E9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1F31998-2A0B-93D1-945D-8A464FDD9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AC1E77-52A2-EA1C-8AF7-FE91A6F81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033D8C-7424-62F8-0069-4FEDE7A34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696C3F-1A95-4AF5-A860-15166F3A0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962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2F96B3-C9EF-45C2-A91C-9C1C5784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80811B-764B-4C2D-A3F3-79F26949C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FDAE063-8C19-4764-83D5-0068C03EC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8B558D5-8F2E-4DB5-8F07-5DF0DE840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7689F3-9149-47FA-9245-0AA541A0A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848D4BA-472E-4646-9088-56BB07BD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58404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423EB-CAF9-4C6A-A3D9-ED99B8224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EBB10FC-63B3-4733-88EB-9CA42AF885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504D115-56F9-43A6-8E74-D2CB1C71F4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6AB23E-9482-4F33-9046-EABBCFAA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16370B9-DC91-46F1-B9D2-DF01C1BA6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2F73708-9299-429B-A36A-CBCCBEF61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2472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0C027B-EA95-4667-A48B-9E6A55626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BF6531-2AA7-4632-A578-69461096D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AB3A17E-4D6B-405E-82DC-7EE871211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35DC25-4F29-4E0C-B04B-15AC05055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E288AC-97DC-44A9-B80B-1995B5478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25857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3EF6356-AB41-4AB1-8651-975B9786E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BD29A19-5152-412B-A0E3-C92E40A3F2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58B56-98B4-4971-8C45-9748ACCFC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E668CD4-8EE9-423F-9B7D-BA77B59C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FC326EB-BF59-4617-9561-4C7F83D2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19241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652269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02109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24460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94096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37954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6275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7FE96-7C0C-DEB7-42A2-BCEC9C5AD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904D8FC-1223-7492-0DEE-A9A1096305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6144BA7-76E4-6FF0-D364-0A82C5D48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02DC801-A643-A46E-AF53-BF454B84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0311FA-957C-1506-A5B1-19481886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72AF0A0-E821-B0EF-9E82-CCCA8BA14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7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82150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884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2017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59057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906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AC907B-E8BE-DF3C-473D-531B9FAFC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FD741C-E0F0-276A-FA14-76AF38BCB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FDBAE4-AE2A-2854-6E36-F93BF41971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FBEA69C-FA5A-6F06-EFD7-01BEC8469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483EC85-63E6-6B15-8393-0C316C0C34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3EF93D7-5A16-FE35-2D08-78C047D7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3586FF-297F-6BF0-8706-FE5CE9A09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8A83257-7642-B3AF-9371-C45529C2F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0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DA5B73-C5BA-A0F9-8ADB-2F2AAA949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67AA8DB-B120-48F9-4268-B73CD0377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C02C06-63EB-9AF9-732E-1E9BEBF74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50D12B0-AFE6-258E-3BE0-69739C2B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40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8A6712-8A18-E86A-1922-6FF35FF8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A6C5AF-973C-6552-3CE0-69D656ABA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6F8382D-1B44-6D43-1597-B47344646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78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0851B8-4D96-AF3B-6436-2DF514E91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35AFD23-D0C7-67FA-2014-78BF77EF1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191D89-445D-843E-74B5-6D9EFF88F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1F2773-BDB4-EBBC-0EF5-340F71D92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1A11E4-A9D9-4204-BC93-809465790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410A699-B400-22CE-A3E2-8420E60B9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164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F3881-1D51-782C-6C08-BCF5AEBC9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81121F1-D22C-3B7D-9660-70CD9CAD0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6E8A9E-350C-52A3-ABA9-E5ECB2FC9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F8EF57B-1E17-DF77-992B-7E59352B0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9B4DFCF-897B-43ED-5960-A884F0D7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B1ECD1-4759-1BCE-B09A-417A98A7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0502735-CBBD-0AC6-12C5-24A2C68A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7958136-D553-0248-4B51-4AB71501A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27CBE9-182D-5378-E363-958ECA2A0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1753DF-F149-6FC4-B50B-C0DEB70F8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BF1621-6329-5022-4F89-A7391FD34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13B673-3EC7-45D0-9479-38F56A7F76F1}"/>
              </a:ext>
            </a:extLst>
          </p:cNvPr>
          <p:cNvSpPr/>
          <p:nvPr/>
        </p:nvSpPr>
        <p:spPr>
          <a:xfrm>
            <a:off x="9780102" y="6371351"/>
            <a:ext cx="1979897" cy="431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917F5A-2827-4614-9016-3AC318779E31}"/>
              </a:ext>
            </a:extLst>
          </p:cNvPr>
          <p:cNvSpPr/>
          <p:nvPr/>
        </p:nvSpPr>
        <p:spPr>
          <a:xfrm>
            <a:off x="9780105" y="6803351"/>
            <a:ext cx="1979897" cy="546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9" name="Forme libre : Forme 30">
            <a:extLst>
              <a:ext uri="{FF2B5EF4-FFF2-40B4-BE49-F238E27FC236}">
                <a16:creationId xmlns:a16="http://schemas.microsoft.com/office/drawing/2014/main" id="{1050759D-5998-42E3-AFA3-961DAE76305E}"/>
              </a:ext>
            </a:extLst>
          </p:cNvPr>
          <p:cNvSpPr/>
          <p:nvPr/>
        </p:nvSpPr>
        <p:spPr>
          <a:xfrm>
            <a:off x="1" y="6371351"/>
            <a:ext cx="9780103" cy="432000"/>
          </a:xfrm>
          <a:custGeom>
            <a:avLst/>
            <a:gdLst>
              <a:gd name="connsiteX0" fmla="*/ 0 w 9780102"/>
              <a:gd name="connsiteY0" fmla="*/ 0 h 432000"/>
              <a:gd name="connsiteX1" fmla="*/ 9780102 w 9780102"/>
              <a:gd name="connsiteY1" fmla="*/ 0 h 432000"/>
              <a:gd name="connsiteX2" fmla="*/ 9780102 w 9780102"/>
              <a:gd name="connsiteY2" fmla="*/ 432000 h 432000"/>
              <a:gd name="connsiteX3" fmla="*/ 0 w 9780102"/>
              <a:gd name="connsiteY3" fmla="*/ 432000 h 43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0102" h="432000">
                <a:moveTo>
                  <a:pt x="0" y="0"/>
                </a:moveTo>
                <a:lnTo>
                  <a:pt x="9780102" y="0"/>
                </a:lnTo>
                <a:lnTo>
                  <a:pt x="9780102" y="432000"/>
                </a:lnTo>
                <a:lnTo>
                  <a:pt x="0" y="432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0" name="Zone de texte 3">
            <a:extLst>
              <a:ext uri="{FF2B5EF4-FFF2-40B4-BE49-F238E27FC236}">
                <a16:creationId xmlns:a16="http://schemas.microsoft.com/office/drawing/2014/main" id="{AD14C784-F25E-43DE-A762-28A4BA11C67F}"/>
              </a:ext>
            </a:extLst>
          </p:cNvPr>
          <p:cNvSpPr txBox="1"/>
          <p:nvPr/>
        </p:nvSpPr>
        <p:spPr>
          <a:xfrm>
            <a:off x="9869374" y="6419591"/>
            <a:ext cx="1801351" cy="276653"/>
          </a:xfrm>
          <a:prstGeom prst="rect">
            <a:avLst/>
          </a:prstGeom>
          <a:noFill/>
        </p:spPr>
        <p:txBody>
          <a:bodyPr wrap="square" tIns="81000" bIns="0" rtlCol="0" anchor="ctr">
            <a:spAutoFit/>
          </a:bodyPr>
          <a:lstStyle/>
          <a:p>
            <a:pPr algn="ctr" rtl="0">
              <a:lnSpc>
                <a:spcPts val="750"/>
              </a:lnSpc>
            </a:pPr>
            <a:r>
              <a:rPr lang="fr-FR" sz="900" b="1" i="0" spc="-75" noProof="0" dirty="0">
                <a:solidFill>
                  <a:schemeClr val="accent1"/>
                </a:solidFill>
                <a:latin typeface="+mj-lt"/>
              </a:rPr>
              <a:t>Ramaqs  Consulting</a:t>
            </a:r>
            <a:r>
              <a:rPr lang="fr-FR" sz="675" b="1" i="0" spc="-75" noProof="0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200" b="1" i="0" spc="-75" baseline="0" noProof="0" dirty="0">
                <a:solidFill>
                  <a:schemeClr val="accent1"/>
                </a:solidFill>
                <a:latin typeface="+mj-lt"/>
              </a:rPr>
            </a:br>
            <a:r>
              <a:rPr lang="fr-FR" sz="525" b="0" i="0" spc="105" noProof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dreams, our challenge</a:t>
            </a:r>
            <a:endParaRPr lang="fr-FR" sz="900" b="0" i="0" spc="105" noProof="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C3C9E1-7495-4B0B-9CB5-61D3CC5AC09F}"/>
              </a:ext>
            </a:extLst>
          </p:cNvPr>
          <p:cNvSpPr/>
          <p:nvPr/>
        </p:nvSpPr>
        <p:spPr>
          <a:xfrm>
            <a:off x="0" y="6803351"/>
            <a:ext cx="9780104" cy="546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sp>
        <p:nvSpPr>
          <p:cNvPr id="12" name="Rectangle 28">
            <a:extLst>
              <a:ext uri="{FF2B5EF4-FFF2-40B4-BE49-F238E27FC236}">
                <a16:creationId xmlns:a16="http://schemas.microsoft.com/office/drawing/2014/main" id="{09768768-7EAE-477C-A4BD-EAC9D21FAF10}"/>
              </a:ext>
            </a:extLst>
          </p:cNvPr>
          <p:cNvSpPr/>
          <p:nvPr/>
        </p:nvSpPr>
        <p:spPr>
          <a:xfrm>
            <a:off x="11760000" y="6803351"/>
            <a:ext cx="432000" cy="5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fr-FR" sz="1350" noProof="0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BE31DBF4-A21A-40CB-8B05-0E3DCA639BE8}"/>
              </a:ext>
            </a:extLst>
          </p:cNvPr>
          <p:cNvCxnSpPr>
            <a:cxnSpLocks/>
          </p:cNvCxnSpPr>
          <p:nvPr/>
        </p:nvCxnSpPr>
        <p:spPr>
          <a:xfrm flipH="1">
            <a:off x="2" y="6371351"/>
            <a:ext cx="12191999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54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6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DAC492-FC7D-401B-B2B2-FA25138F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5A2D86-50FA-498B-8A82-776B97081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79E00F-D4B5-41AF-8E72-62AB09CCA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A3350-B71B-4697-B7B6-70522D870873}" type="datetimeFigureOut">
              <a:rPr lang="fr-MA" smtClean="0"/>
              <a:t>13/01/2025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8D8870A-CF4F-4E84-95B0-B1D1DA8E6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5D80031-85B4-42F2-9219-A2B45B0A1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4E6CC-9DF1-4520-A62B-41AACF7DBA9B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520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01.01.2023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BCD6F-3D29-445F-95F2-121C2143C58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509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5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0A8047-F974-4DCE-A9EE-63A2632EFD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62481" y="185739"/>
            <a:ext cx="877900" cy="658425"/>
          </a:xfrm>
          <a:prstGeom prst="rect">
            <a:avLst/>
          </a:prstGeom>
        </p:spPr>
      </p:pic>
      <p:sp>
        <p:nvSpPr>
          <p:cNvPr id="8" name="Zone de texte 3">
            <a:extLst>
              <a:ext uri="{FF2B5EF4-FFF2-40B4-BE49-F238E27FC236}">
                <a16:creationId xmlns:a16="http://schemas.microsoft.com/office/drawing/2014/main" id="{F1A1ABEC-AE59-4214-99BB-7AA10C5F4FBE}"/>
              </a:ext>
            </a:extLst>
          </p:cNvPr>
          <p:cNvSpPr txBox="1"/>
          <p:nvPr/>
        </p:nvSpPr>
        <p:spPr>
          <a:xfrm>
            <a:off x="10114665" y="6507858"/>
            <a:ext cx="1351013" cy="276653"/>
          </a:xfrm>
          <a:prstGeom prst="rect">
            <a:avLst/>
          </a:prstGeom>
          <a:noFill/>
        </p:spPr>
        <p:txBody>
          <a:bodyPr wrap="square" tIns="81000" bIns="0" rtlCol="0" anchor="ctr">
            <a:spAutoFit/>
          </a:bodyPr>
          <a:lstStyle/>
          <a:p>
            <a:pPr algn="ctr">
              <a:lnSpc>
                <a:spcPts val="750"/>
              </a:lnSpc>
            </a:pPr>
            <a:r>
              <a:rPr lang="fr-FR" sz="900" b="1" spc="-75" dirty="0">
                <a:solidFill>
                  <a:schemeClr val="accent1"/>
                </a:solidFill>
                <a:latin typeface="+mj-lt"/>
              </a:rPr>
              <a:t>Ramaqs  Consulting</a:t>
            </a:r>
            <a:r>
              <a:rPr lang="fr-FR" sz="675" b="1" spc="-75" dirty="0">
                <a:solidFill>
                  <a:schemeClr val="accent1"/>
                </a:solidFill>
                <a:latin typeface="+mj-lt"/>
              </a:rPr>
              <a:t> </a:t>
            </a:r>
            <a:br>
              <a:rPr lang="fr-FR" sz="1200" b="1" spc="-75" dirty="0">
                <a:solidFill>
                  <a:schemeClr val="accent1"/>
                </a:solidFill>
                <a:latin typeface="+mj-lt"/>
              </a:rPr>
            </a:br>
            <a:r>
              <a:rPr lang="fr-FR" sz="525" spc="105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dreams, our challenge</a:t>
            </a:r>
            <a:endParaRPr lang="fr-FR" sz="900" spc="10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CD811DA3-6F8C-4EC0-AE89-0F9F667863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3121" b="3121"/>
          <a:stretch>
            <a:fillRect/>
          </a:stretch>
        </p:blipFill>
        <p:spPr>
          <a:xfrm>
            <a:off x="0" y="0"/>
            <a:ext cx="9780588" cy="6804025"/>
          </a:xfrm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35462" y="2808913"/>
            <a:ext cx="4456538" cy="950054"/>
          </a:xfrm>
        </p:spPr>
        <p:txBody>
          <a:bodyPr vert="horz" lIns="180000" tIns="162000" rIns="252000" bIns="180000" rtlCol="0" anchor="t">
            <a:noAutofit/>
          </a:bodyPr>
          <a:lstStyle/>
          <a:p>
            <a:pPr algn="ctr"/>
            <a:r>
              <a:rPr lang="fr-FR" sz="5400" dirty="0">
                <a:solidFill>
                  <a:srgbClr val="C00000"/>
                </a:solidFill>
                <a:latin typeface="Lucida Sans Typewriter" panose="020B0509030504030204" pitchFamily="49" charset="0"/>
              </a:rPr>
              <a:t>Mlean</a:t>
            </a:r>
            <a:endParaRPr lang="fr-MA" sz="5400" dirty="0">
              <a:solidFill>
                <a:srgbClr val="C00000"/>
              </a:solidFill>
              <a:latin typeface="Lucida Sans Typewriter" panose="020B0509030504030204" pitchFamily="49" charset="0"/>
            </a:endParaRP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5462" y="3758967"/>
            <a:ext cx="4456538" cy="773816"/>
          </a:xfrm>
        </p:spPr>
        <p:txBody>
          <a:bodyPr rtlCol="0"/>
          <a:lstStyle/>
          <a:p>
            <a:pPr algn="l"/>
            <a:r>
              <a:rPr lang="fr-FR" sz="1800" b="1" dirty="0"/>
              <a:t>La Solution Digitale pour Excellence Opérationnelle</a:t>
            </a:r>
          </a:p>
        </p:txBody>
      </p:sp>
    </p:spTree>
    <p:extLst>
      <p:ext uri="{BB962C8B-B14F-4D97-AF65-F5344CB8AC3E}">
        <p14:creationId xmlns:p14="http://schemas.microsoft.com/office/powerpoint/2010/main" val="3989923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8A89CB96-7EE3-4371-A994-A5B4DAA845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63" y="2168440"/>
            <a:ext cx="5280437" cy="196514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23FB4D5-DA14-4F29-9320-2DE0A6B57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886" y="891744"/>
            <a:ext cx="2087016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Références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10</a:t>
            </a:fld>
            <a:endParaRPr lang="fr-FR" dirty="0"/>
          </a:p>
        </p:txBody>
      </p:sp>
      <p:sp>
        <p:nvSpPr>
          <p:cNvPr id="10" name="Rectangle 11" descr="Bloc d’accentuation gauche">
            <a:extLst>
              <a:ext uri="{FF2B5EF4-FFF2-40B4-BE49-F238E27FC236}">
                <a16:creationId xmlns:a16="http://schemas.microsoft.com/office/drawing/2014/main" id="{B7153608-27E2-48A1-BB8A-50CFDC1D5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3499" y="1310255"/>
            <a:ext cx="1636547" cy="75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2E33644C-B66D-458E-850B-061627485D88}"/>
              </a:ext>
            </a:extLst>
          </p:cNvPr>
          <p:cNvSpPr txBox="1">
            <a:spLocks/>
          </p:cNvSpPr>
          <p:nvPr/>
        </p:nvSpPr>
        <p:spPr>
          <a:xfrm>
            <a:off x="4466060" y="1505038"/>
            <a:ext cx="3449479" cy="316914"/>
          </a:xfrm>
          <a:prstGeom prst="rect">
            <a:avLst/>
          </a:prstGeom>
        </p:spPr>
        <p:txBody>
          <a:bodyPr vert="horz" wrap="square" lIns="0" tIns="904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defTabSz="685800">
              <a:lnSpc>
                <a:spcPct val="100000"/>
              </a:lnSpc>
              <a:spcBef>
                <a:spcPts val="71"/>
              </a:spcBef>
              <a:defRPr/>
            </a:pPr>
            <a:r>
              <a:rPr lang="fr-MA" sz="2000" b="1" spc="15" dirty="0">
                <a:solidFill>
                  <a:srgbClr val="C00000"/>
                </a:solidFill>
                <a:latin typeface="Trebuchet MS"/>
                <a:cs typeface="Trebuchet MS"/>
              </a:rPr>
              <a:t>Il nous font confiance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076A4E7F-145B-4B76-B2E5-4E48C984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6141" y="4074578"/>
            <a:ext cx="5280437" cy="2131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D1834E2-879A-49B7-A10C-8CA5B88A25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614" y="4208565"/>
            <a:ext cx="5070886" cy="12253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CAB9808-288C-4CF5-AB75-B215593FA3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0301" y="2187974"/>
            <a:ext cx="4852115" cy="18882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62E63C6-C704-433A-B95F-D38C6DB20F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7500" y="230142"/>
            <a:ext cx="877900" cy="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7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A34EBD-7DEA-4599-A81B-0A363A0E17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z="1000" smtClean="0"/>
              <a:pPr rtl="0"/>
              <a:t>11</a:t>
            </a:fld>
            <a:endParaRPr lang="fr-FR" sz="10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2E63C6-C704-433A-B95F-D38C6DB20FD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00" y="0"/>
            <a:ext cx="877900" cy="658425"/>
          </a:xfrm>
          <a:prstGeom prst="rect">
            <a:avLst/>
          </a:prstGeom>
        </p:spPr>
      </p:pic>
      <p:sp>
        <p:nvSpPr>
          <p:cNvPr id="18" name="Titre 13">
            <a:extLst>
              <a:ext uri="{FF2B5EF4-FFF2-40B4-BE49-F238E27FC236}">
                <a16:creationId xmlns:a16="http://schemas.microsoft.com/office/drawing/2014/main" id="{48A622D8-97D0-4475-91AB-F91029AC4A87}"/>
              </a:ext>
            </a:extLst>
          </p:cNvPr>
          <p:cNvSpPr txBox="1">
            <a:spLocks/>
          </p:cNvSpPr>
          <p:nvPr/>
        </p:nvSpPr>
        <p:spPr>
          <a:xfrm>
            <a:off x="4777186" y="2910763"/>
            <a:ext cx="2458009" cy="428997"/>
          </a:xfrm>
          <a:prstGeom prst="rect">
            <a:avLst/>
          </a:prstGeom>
        </p:spPr>
        <p:txBody>
          <a:bodyPr vert="horz" lIns="108000" tIns="81000" rIns="252000" bIns="18000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70000"/>
              </a:lnSpc>
            </a:pPr>
            <a:r>
              <a:rPr lang="fr-FR" sz="4000" dirty="0">
                <a:solidFill>
                  <a:schemeClr val="tx1"/>
                </a:solidFill>
              </a:rPr>
              <a:t>Contact</a:t>
            </a:r>
          </a:p>
        </p:txBody>
      </p: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2E35344E-F937-427A-81BD-CF57D67AAA19}"/>
              </a:ext>
            </a:extLst>
          </p:cNvPr>
          <p:cNvSpPr txBox="1">
            <a:spLocks/>
          </p:cNvSpPr>
          <p:nvPr/>
        </p:nvSpPr>
        <p:spPr>
          <a:xfrm>
            <a:off x="4777185" y="3416864"/>
            <a:ext cx="2458010" cy="237600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MA" sz="1800" dirty="0"/>
              <a:t>+</a:t>
            </a:r>
            <a:r>
              <a:rPr lang="fr-MA" sz="1800" b="1" dirty="0">
                <a:cs typeface="Calibri"/>
              </a:rPr>
              <a:t>212 660 737405</a:t>
            </a:r>
            <a:endParaRPr lang="fr-FR" sz="1800" dirty="0"/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7FEA0456-D185-4199-A810-7F51F5F75515}"/>
              </a:ext>
            </a:extLst>
          </p:cNvPr>
          <p:cNvSpPr txBox="1">
            <a:spLocks/>
          </p:cNvSpPr>
          <p:nvPr/>
        </p:nvSpPr>
        <p:spPr>
          <a:xfrm>
            <a:off x="4777184" y="3653276"/>
            <a:ext cx="2458010" cy="237600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1800" b="1" dirty="0">
                <a:cs typeface="Calibri"/>
              </a:rPr>
              <a:t>contact@ramaqs.com</a:t>
            </a:r>
          </a:p>
        </p:txBody>
      </p:sp>
      <p:sp>
        <p:nvSpPr>
          <p:cNvPr id="21" name="Espace réservé du texte 15">
            <a:extLst>
              <a:ext uri="{FF2B5EF4-FFF2-40B4-BE49-F238E27FC236}">
                <a16:creationId xmlns:a16="http://schemas.microsoft.com/office/drawing/2014/main" id="{384BE0AB-24BC-467D-8EA9-9887DC04FD49}"/>
              </a:ext>
            </a:extLst>
          </p:cNvPr>
          <p:cNvSpPr txBox="1">
            <a:spLocks/>
          </p:cNvSpPr>
          <p:nvPr/>
        </p:nvSpPr>
        <p:spPr>
          <a:xfrm>
            <a:off x="4777184" y="3881329"/>
            <a:ext cx="2458011" cy="237600"/>
          </a:xfrm>
          <a:prstGeom prst="rect">
            <a:avLst/>
          </a:prstGeom>
        </p:spPr>
        <p:txBody>
          <a:bodyPr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fr-MA" sz="1800" b="1" dirty="0">
                <a:cs typeface="Calibri"/>
              </a:rPr>
              <a:t>www.ramaqs.com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3661552-EF70-4AF3-81A8-3238459C10F7}"/>
              </a:ext>
            </a:extLst>
          </p:cNvPr>
          <p:cNvSpPr/>
          <p:nvPr/>
        </p:nvSpPr>
        <p:spPr>
          <a:xfrm>
            <a:off x="1583602" y="1119558"/>
            <a:ext cx="88451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b="1" cap="all" dirty="0">
              <a:solidFill>
                <a:srgbClr val="C00000"/>
              </a:solidFill>
              <a:latin typeface="Algerian" panose="04020705040A02060702" pitchFamily="82" charset="0"/>
              <a:cs typeface="Mongolian Baiti" panose="03000500000000000000" pitchFamily="66" charset="0"/>
            </a:endParaRPr>
          </a:p>
          <a:p>
            <a:pPr algn="ctr"/>
            <a:r>
              <a:rPr lang="fr-FR" sz="2400" b="1" i="1" dirty="0"/>
              <a:t>Transformez Votre Démarche Lean avec MLean Digital,</a:t>
            </a:r>
          </a:p>
          <a:p>
            <a:pPr algn="ctr"/>
            <a:r>
              <a:rPr lang="fr-FR" sz="2400" b="1" i="1" dirty="0"/>
              <a:t>Contactez-nous pour une démo gratuite.</a:t>
            </a:r>
          </a:p>
          <a:p>
            <a:pPr algn="ctr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14343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001" y="1284628"/>
            <a:ext cx="4545807" cy="324000"/>
          </a:xfrm>
        </p:spPr>
        <p:txBody>
          <a:bodyPr rtlCol="0">
            <a:noAutofit/>
          </a:bodyPr>
          <a:lstStyle/>
          <a:p>
            <a:pPr rtl="0"/>
            <a:r>
              <a:rPr lang="fr-FR" sz="2800" b="1" dirty="0"/>
              <a:t>Sommaire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z="1000" smtClean="0"/>
              <a:pPr rtl="0"/>
              <a:t>2</a:t>
            </a:fld>
            <a:endParaRPr lang="fr-FR" sz="1000"/>
          </a:p>
        </p:txBody>
      </p:sp>
      <p:sp>
        <p:nvSpPr>
          <p:cNvPr id="12" name="Rectangle 11" descr="Bloc d’accentuation gauche">
            <a:extLst>
              <a:ext uri="{FF2B5EF4-FFF2-40B4-BE49-F238E27FC236}">
                <a16:creationId xmlns:a16="http://schemas.microsoft.com/office/drawing/2014/main" id="{7F65E93D-09FF-42EE-B9DD-750638966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8002" y="1616126"/>
            <a:ext cx="1488131" cy="861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40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99937A2-8F45-4EC5-914A-D1E3277B97B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00" y="0"/>
            <a:ext cx="877900" cy="65842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9279AD9-D0A4-4F23-8213-4DC0E2F9220A}"/>
              </a:ext>
            </a:extLst>
          </p:cNvPr>
          <p:cNvSpPr/>
          <p:nvPr/>
        </p:nvSpPr>
        <p:spPr>
          <a:xfrm>
            <a:off x="5448353" y="2161229"/>
            <a:ext cx="2317049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Votre besoin</a:t>
            </a:r>
            <a:endParaRPr lang="fr-FR" sz="14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8F7550-8628-4491-B688-A5E2DA961ACB}"/>
              </a:ext>
            </a:extLst>
          </p:cNvPr>
          <p:cNvSpPr/>
          <p:nvPr/>
        </p:nvSpPr>
        <p:spPr>
          <a:xfrm>
            <a:off x="5448354" y="2719197"/>
            <a:ext cx="2317049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Notre solution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23E3722-D4FA-4C40-AD87-DE895EC85544}"/>
              </a:ext>
            </a:extLst>
          </p:cNvPr>
          <p:cNvSpPr/>
          <p:nvPr/>
        </p:nvSpPr>
        <p:spPr>
          <a:xfrm>
            <a:off x="5448359" y="3742093"/>
            <a:ext cx="2317049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Nos offres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61B6315-A285-49E2-AD7C-36CFC2978092}"/>
              </a:ext>
            </a:extLst>
          </p:cNvPr>
          <p:cNvSpPr/>
          <p:nvPr/>
        </p:nvSpPr>
        <p:spPr>
          <a:xfrm>
            <a:off x="5448356" y="4274598"/>
            <a:ext cx="2317049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Démarrer avec Lean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1578CD-1596-4AD7-B692-A7B13CD9FE5A}"/>
              </a:ext>
            </a:extLst>
          </p:cNvPr>
          <p:cNvSpPr/>
          <p:nvPr/>
        </p:nvSpPr>
        <p:spPr>
          <a:xfrm>
            <a:off x="5448359" y="4810853"/>
            <a:ext cx="2317048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Références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8411149E-340E-443B-9A64-209F00F41EE2}"/>
              </a:ext>
            </a:extLst>
          </p:cNvPr>
          <p:cNvSpPr/>
          <p:nvPr/>
        </p:nvSpPr>
        <p:spPr>
          <a:xfrm rot="3586131">
            <a:off x="-364120" y="738033"/>
            <a:ext cx="5451815" cy="5764822"/>
          </a:xfrm>
          <a:prstGeom prst="arc">
            <a:avLst>
              <a:gd name="adj1" fmla="val 16200000"/>
              <a:gd name="adj2" fmla="val 19898012"/>
            </a:avLst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MA" sz="1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A65941-133F-4D30-B8BE-7F9AC8C2A8F4}"/>
              </a:ext>
            </a:extLst>
          </p:cNvPr>
          <p:cNvSpPr/>
          <p:nvPr/>
        </p:nvSpPr>
        <p:spPr>
          <a:xfrm>
            <a:off x="5448355" y="3236159"/>
            <a:ext cx="2317049" cy="30829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fr-FR" sz="1400" b="1" dirty="0">
                <a:solidFill>
                  <a:schemeClr val="bg1"/>
                </a:solidFill>
                <a:latin typeface="Calibri" panose="020F0502020204030204"/>
              </a:rPr>
              <a:t>Fonctionnalités clés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9BFBF6-B7B4-4B57-B1AC-CCE1693D7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930" y="2911585"/>
            <a:ext cx="2454965" cy="103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45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6748" y="757211"/>
            <a:ext cx="2556272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Votre besoin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3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5611" y="1145011"/>
            <a:ext cx="1945528" cy="69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49729BE-E6A1-4843-980B-52EC6EB4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33952" y="56553"/>
            <a:ext cx="858048" cy="643536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9752915-D207-42A6-8EAF-904E33F9267C}"/>
              </a:ext>
            </a:extLst>
          </p:cNvPr>
          <p:cNvSpPr txBox="1">
            <a:spLocks/>
          </p:cNvSpPr>
          <p:nvPr/>
        </p:nvSpPr>
        <p:spPr>
          <a:xfrm>
            <a:off x="3294903" y="3121837"/>
            <a:ext cx="1885473" cy="12614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l" defTabSz="822959">
              <a:spcBef>
                <a:spcPts val="900"/>
              </a:spcBef>
              <a:buFont typeface="Arial" panose="020B0604020202020204" pitchFamily="34" charset="0"/>
              <a:buChar char="•"/>
              <a:defRPr sz="720"/>
            </a:pPr>
            <a:r>
              <a:rPr lang="fr-FR" sz="800" dirty="0">
                <a:solidFill>
                  <a:schemeClr val="tx1"/>
                </a:solidFill>
              </a:rPr>
              <a:t>Manque de transparence en matière de gestion de l'information.</a:t>
            </a:r>
          </a:p>
          <a:p>
            <a:pPr marL="171450" indent="-171450" algn="l" defTabSz="822959">
              <a:spcBef>
                <a:spcPts val="900"/>
              </a:spcBef>
              <a:buFont typeface="Arial" panose="020B0604020202020204" pitchFamily="34" charset="0"/>
              <a:buChar char="•"/>
              <a:defRPr sz="720"/>
            </a:pPr>
            <a:r>
              <a:rPr lang="fr-FR" sz="800" dirty="0">
                <a:solidFill>
                  <a:schemeClr val="tx1"/>
                </a:solidFill>
              </a:rPr>
              <a:t>De multiples plans d'action dispersés dans l'usine.</a:t>
            </a:r>
          </a:p>
          <a:p>
            <a:pPr marL="171450" indent="-171450" algn="l" defTabSz="822959">
              <a:spcBef>
                <a:spcPts val="900"/>
              </a:spcBef>
              <a:buFont typeface="Arial" panose="020B0604020202020204" pitchFamily="34" charset="0"/>
              <a:buChar char="•"/>
              <a:defRPr sz="720"/>
            </a:pPr>
            <a:r>
              <a:rPr lang="fr-FR" sz="800" dirty="0">
                <a:solidFill>
                  <a:schemeClr val="tx1"/>
                </a:solidFill>
              </a:rPr>
              <a:t>L'incapacité à assurer une supervision adéquate du processus.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4AC5BE1-B074-4489-A1AA-7AEF891625F5}"/>
              </a:ext>
            </a:extLst>
          </p:cNvPr>
          <p:cNvSpPr txBox="1">
            <a:spLocks/>
          </p:cNvSpPr>
          <p:nvPr/>
        </p:nvSpPr>
        <p:spPr>
          <a:xfrm>
            <a:off x="2499282" y="1970360"/>
            <a:ext cx="8231586" cy="7844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solidFill>
                  <a:srgbClr val="CC0000"/>
                </a:solidFill>
              </a:rPr>
              <a:t>Les outils de mise en œuvre actuels ne permettent pas aux départements de production d'atteindre les objectifs voulus avec pour résultat  l’augmentation budgétaire. 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4837F227-927D-47CB-88F6-58E64EB5DEBB}"/>
              </a:ext>
            </a:extLst>
          </p:cNvPr>
          <p:cNvSpPr txBox="1">
            <a:spLocks/>
          </p:cNvSpPr>
          <p:nvPr/>
        </p:nvSpPr>
        <p:spPr>
          <a:xfrm>
            <a:off x="3548006" y="2632709"/>
            <a:ext cx="1731962" cy="41260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DOCUMENTATION DÉCENTRALISÉE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B953281-F291-45F3-8B6E-EC6A0B9A7EBA}"/>
              </a:ext>
            </a:extLst>
          </p:cNvPr>
          <p:cNvSpPr txBox="1">
            <a:spLocks/>
          </p:cNvSpPr>
          <p:nvPr/>
        </p:nvSpPr>
        <p:spPr>
          <a:xfrm>
            <a:off x="3371985" y="4886306"/>
            <a:ext cx="1731307" cy="9739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712" dirty="0">
                <a:latin typeface="Poppins Light"/>
                <a:ea typeface="Poppins Light"/>
                <a:cs typeface="Poppins Light"/>
                <a:sym typeface="Poppins Light"/>
              </a:rPr>
              <a:t>Les instructions de travail sont obsolètes et sur papier.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712" dirty="0">
                <a:latin typeface="Poppins Light"/>
                <a:ea typeface="Poppins Light"/>
                <a:cs typeface="Poppins Light"/>
                <a:sym typeface="Poppins Light"/>
              </a:rPr>
              <a:t>La gestion des compétences des employés n'est pas optimisée.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712" dirty="0">
                <a:latin typeface="Poppins Light"/>
                <a:ea typeface="Poppins Light"/>
                <a:cs typeface="Poppins Light"/>
                <a:sym typeface="Poppins Light"/>
              </a:rPr>
              <a:t>Faible développement des compétences de gestion des employés.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2762B54E-FB2D-4378-AEDD-5E232EC5EA1D}"/>
              </a:ext>
            </a:extLst>
          </p:cNvPr>
          <p:cNvSpPr txBox="1">
            <a:spLocks/>
          </p:cNvSpPr>
          <p:nvPr/>
        </p:nvSpPr>
        <p:spPr>
          <a:xfrm>
            <a:off x="3548006" y="4396771"/>
            <a:ext cx="1731962" cy="4126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LENT PROCESSUS D'APPRENTISSAGE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5DD96D69-6C21-472E-8C89-7653DC061855}"/>
              </a:ext>
            </a:extLst>
          </p:cNvPr>
          <p:cNvSpPr txBox="1">
            <a:spLocks/>
          </p:cNvSpPr>
          <p:nvPr/>
        </p:nvSpPr>
        <p:spPr>
          <a:xfrm>
            <a:off x="6929518" y="4665036"/>
            <a:ext cx="1731307" cy="12614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Difficile à tirer des conclusions.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Manque d'engagement des employés.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Rien ne garantit que la même dynamique sera mise en œuvre dans toutes les usines de l'entreprise.</a:t>
            </a:r>
          </a:p>
          <a:p>
            <a:endParaRPr lang="en-US" sz="900" dirty="0"/>
          </a:p>
          <a:p>
            <a:endParaRPr lang="en-US" sz="900" dirty="0"/>
          </a:p>
          <a:p>
            <a:endParaRPr lang="en-US" sz="2400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6D7060F7-7B7A-438D-A904-0249F07F05AA}"/>
              </a:ext>
            </a:extLst>
          </p:cNvPr>
          <p:cNvSpPr txBox="1">
            <a:spLocks/>
          </p:cNvSpPr>
          <p:nvPr/>
        </p:nvSpPr>
        <p:spPr>
          <a:xfrm>
            <a:off x="7050211" y="4373853"/>
            <a:ext cx="1851884" cy="33811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/>
              <a:t>FAIBLE CULTURE LEAN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033982BE-7A21-4D1E-AA32-6CFC402193BF}"/>
              </a:ext>
            </a:extLst>
          </p:cNvPr>
          <p:cNvSpPr txBox="1">
            <a:spLocks/>
          </p:cNvSpPr>
          <p:nvPr/>
        </p:nvSpPr>
        <p:spPr>
          <a:xfrm>
            <a:off x="6918578" y="3089802"/>
            <a:ext cx="1731307" cy="12614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Les outils ne sont pas conçus pour être proches de l'endroit où les choses se passent.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Processus et postes de travail obsolètes.</a:t>
            </a:r>
          </a:p>
          <a:p>
            <a:pPr defTabSz="813816">
              <a:spcBef>
                <a:spcPts val="800"/>
              </a:spcBef>
              <a:defRPr sz="712">
                <a:latin typeface="Poppins Light"/>
                <a:ea typeface="Poppins Light"/>
                <a:cs typeface="Poppins Light"/>
                <a:sym typeface="Poppins Light"/>
              </a:defRPr>
            </a:pPr>
            <a:r>
              <a:rPr lang="fr-FR" sz="800" dirty="0">
                <a:latin typeface="Poppins Light"/>
                <a:ea typeface="Poppins Light"/>
                <a:cs typeface="Poppins Light"/>
                <a:sym typeface="Poppins Light"/>
              </a:rPr>
              <a:t>Une bureaucratie basée sur le papier et sans valeur ajoutée.</a:t>
            </a:r>
          </a:p>
          <a:p>
            <a:endParaRPr lang="en-US" sz="900" dirty="0"/>
          </a:p>
          <a:p>
            <a:endParaRPr lang="en-US" sz="2400" dirty="0"/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77BAA9AF-5703-4AEE-9D03-42FDAE33940F}"/>
              </a:ext>
            </a:extLst>
          </p:cNvPr>
          <p:cNvSpPr txBox="1">
            <a:spLocks/>
          </p:cNvSpPr>
          <p:nvPr/>
        </p:nvSpPr>
        <p:spPr>
          <a:xfrm>
            <a:off x="7050211" y="2639150"/>
            <a:ext cx="1599674" cy="4126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200" b="1" dirty="0"/>
              <a:t>SYSTÈMES À BASE DE PAPIER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016AD50-85CE-4587-A86F-E8C7C9274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0564" y="2756793"/>
            <a:ext cx="790575" cy="9239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F319BB-298F-46AF-B1BD-CA0D34AD1A51}"/>
              </a:ext>
            </a:extLst>
          </p:cNvPr>
          <p:cNvSpPr/>
          <p:nvPr/>
        </p:nvSpPr>
        <p:spPr>
          <a:xfrm>
            <a:off x="2433990" y="1484698"/>
            <a:ext cx="3959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Des systèmes digitaux pour le XXI siècle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62CFA54-974B-4F12-AB7C-3382C3E0F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4643" y="2942954"/>
            <a:ext cx="904875" cy="809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2D2F9B-98AC-4036-8EF8-FF40F6F2D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066" y="4302415"/>
            <a:ext cx="857250" cy="8763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1A006B5-3BDF-4AEA-AE2F-EA65ADEB87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6029" y="4350040"/>
            <a:ext cx="9810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95" y="843993"/>
            <a:ext cx="2634822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Notre solution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4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5108" y="1171825"/>
            <a:ext cx="2368317" cy="69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8469BD-E780-4EB0-A76F-4BF027594782}"/>
              </a:ext>
            </a:extLst>
          </p:cNvPr>
          <p:cNvSpPr txBox="1"/>
          <p:nvPr/>
        </p:nvSpPr>
        <p:spPr>
          <a:xfrm>
            <a:off x="5124942" y="1903389"/>
            <a:ext cx="6005514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</a:rPr>
              <a:t>La plateforme digitale d’amélioration continue propulsée par les personnes</a:t>
            </a:r>
          </a:p>
          <a:p>
            <a:pPr lvl="0"/>
            <a:endParaRPr lang="fr-FR" sz="105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49729BE-E6A1-4843-980B-52EC6EB4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0"/>
            <a:ext cx="877900" cy="658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08AE8E4-03BB-4B92-ACB7-0A6CEF57C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6878" y="1729003"/>
            <a:ext cx="2454965" cy="1034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599846-60B1-4CEA-B544-35364ED866E0}"/>
              </a:ext>
            </a:extLst>
          </p:cNvPr>
          <p:cNvSpPr/>
          <p:nvPr/>
        </p:nvSpPr>
        <p:spPr>
          <a:xfrm>
            <a:off x="5124942" y="3577503"/>
            <a:ext cx="4142162" cy="13979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MLean est une plateforme digitale tout-en-un qui révolutionne la gestion de vos processus Lean. Accessible sur tous vos appareils, elle centralise et digitalise l'ensemble de vos outils Lean.</a:t>
            </a:r>
            <a:endParaRPr lang="fr-MA" sz="1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4" descr="Una pantalla de un computador&#10;&#10;Descripción generada automáticamente con confianza media">
            <a:extLst>
              <a:ext uri="{FF2B5EF4-FFF2-40B4-BE49-F238E27FC236}">
                <a16:creationId xmlns:a16="http://schemas.microsoft.com/office/drawing/2014/main" id="{18778854-FF47-48E4-9289-3DC00F7E2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946" y="2811292"/>
            <a:ext cx="4281793" cy="34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9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95" y="843993"/>
            <a:ext cx="2634822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Fonctionnalités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5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5108" y="1171825"/>
            <a:ext cx="2368317" cy="6920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8469BD-E780-4EB0-A76F-4BF027594782}"/>
              </a:ext>
            </a:extLst>
          </p:cNvPr>
          <p:cNvSpPr txBox="1"/>
          <p:nvPr/>
        </p:nvSpPr>
        <p:spPr>
          <a:xfrm>
            <a:off x="2680547" y="1846775"/>
            <a:ext cx="5282725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/>
              <a:t>1. Tableau de Bord Dynamique</a:t>
            </a:r>
            <a:endParaRPr lang="fr-FR" sz="1600" dirty="0"/>
          </a:p>
          <a:p>
            <a:pPr lvl="0">
              <a:lnSpc>
                <a:spcPct val="150000"/>
              </a:lnSpc>
            </a:pPr>
            <a:r>
              <a:rPr lang="fr-FR" sz="1600" dirty="0"/>
              <a:t>Vision en temps réel de vos KPIs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Suivi des performances par zone et équipe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Alertes automatiques sur les déviations</a:t>
            </a:r>
          </a:p>
          <a:p>
            <a:pPr lvl="0">
              <a:lnSpc>
                <a:spcPct val="150000"/>
              </a:lnSpc>
            </a:pPr>
            <a:r>
              <a:rPr lang="fr-FR" sz="1600" dirty="0" err="1"/>
              <a:t>Reporting</a:t>
            </a:r>
            <a:r>
              <a:rPr lang="fr-FR" sz="1600" dirty="0"/>
              <a:t> automatisé et personnalisable</a:t>
            </a:r>
          </a:p>
          <a:p>
            <a:pPr lvl="0">
              <a:lnSpc>
                <a:spcPct val="150000"/>
              </a:lnSpc>
            </a:pP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b="1" dirty="0"/>
              <a:t>2. Gestion des Standards</a:t>
            </a:r>
            <a:endParaRPr lang="fr-FR" sz="1600" dirty="0"/>
          </a:p>
          <a:p>
            <a:pPr lvl="0">
              <a:lnSpc>
                <a:spcPct val="150000"/>
              </a:lnSpc>
            </a:pPr>
            <a:r>
              <a:rPr lang="fr-FR" sz="1600" dirty="0"/>
              <a:t>Création et mise à jour digitale des standards de travail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Bibliothèque de documents accessible à tous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Version mobile pour consultation sur le terrain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Système de validation et de révision intégré</a:t>
            </a:r>
          </a:p>
          <a:p>
            <a:pPr lvl="0"/>
            <a:endParaRPr lang="fr-FR" sz="1000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49729BE-E6A1-4843-980B-52EC6EB4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0"/>
            <a:ext cx="877900" cy="658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41B7735-266B-4999-A08A-8A7279340D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414" y="2282505"/>
            <a:ext cx="1845612" cy="18456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F1C15FD-EC5D-4EDB-90C0-714426A40A20}"/>
              </a:ext>
            </a:extLst>
          </p:cNvPr>
          <p:cNvSpPr/>
          <p:nvPr/>
        </p:nvSpPr>
        <p:spPr>
          <a:xfrm>
            <a:off x="7790415" y="1863148"/>
            <a:ext cx="4444754" cy="4116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b="1" dirty="0"/>
              <a:t>3. Management Visuel Digital</a:t>
            </a:r>
            <a:endParaRPr lang="fr-FR" sz="1600" dirty="0"/>
          </a:p>
          <a:p>
            <a:pPr lvl="0">
              <a:lnSpc>
                <a:spcPct val="150000"/>
              </a:lnSpc>
            </a:pPr>
            <a:r>
              <a:rPr lang="fr-FR" sz="1600" dirty="0"/>
              <a:t>Tableaux Kanban électroniques</a:t>
            </a:r>
          </a:p>
          <a:p>
            <a:pPr lvl="0">
              <a:lnSpc>
                <a:spcPct val="150000"/>
              </a:lnSpc>
            </a:pPr>
            <a:r>
              <a:rPr lang="fr-FR" sz="1600" dirty="0" err="1"/>
              <a:t>Andon</a:t>
            </a:r>
            <a:r>
              <a:rPr lang="fr-FR" sz="1600" dirty="0"/>
              <a:t> digital avec notifications en temps réel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Suivi des anomalies avec photos et commentaires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Affichage sur écrans d'atelier</a:t>
            </a:r>
          </a:p>
          <a:p>
            <a:pPr lvl="0">
              <a:lnSpc>
                <a:spcPct val="150000"/>
              </a:lnSpc>
            </a:pPr>
            <a:endParaRPr lang="fr-FR" sz="1600" dirty="0"/>
          </a:p>
          <a:p>
            <a:pPr>
              <a:lnSpc>
                <a:spcPct val="150000"/>
              </a:lnSpc>
            </a:pPr>
            <a:r>
              <a:rPr lang="fr-FR" sz="1600" b="1" dirty="0"/>
              <a:t>4. Résolution de Problèmes</a:t>
            </a:r>
            <a:endParaRPr lang="fr-FR" sz="1600" dirty="0"/>
          </a:p>
          <a:p>
            <a:pPr lvl="0">
              <a:lnSpc>
                <a:spcPct val="150000"/>
              </a:lnSpc>
            </a:pPr>
            <a:r>
              <a:rPr lang="fr-FR" sz="1600" dirty="0"/>
              <a:t>Workflows PDCA et A3 digitalisés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Suivi des actions correctives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Base de données des problèmes résolus</a:t>
            </a:r>
          </a:p>
          <a:p>
            <a:pPr lvl="0">
              <a:lnSpc>
                <a:spcPct val="150000"/>
              </a:lnSpc>
            </a:pPr>
            <a:r>
              <a:rPr lang="fr-FR" sz="1600" dirty="0"/>
              <a:t>Analyse des causes racines assistée</a:t>
            </a:r>
          </a:p>
        </p:txBody>
      </p:sp>
    </p:spTree>
    <p:extLst>
      <p:ext uri="{BB962C8B-B14F-4D97-AF65-F5344CB8AC3E}">
        <p14:creationId xmlns:p14="http://schemas.microsoft.com/office/powerpoint/2010/main" val="334709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095" y="843993"/>
            <a:ext cx="1838016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Avantages 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6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5109" y="1167993"/>
            <a:ext cx="1595960" cy="730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1E8469BD-E780-4EB0-A76F-4BF027594782}"/>
              </a:ext>
            </a:extLst>
          </p:cNvPr>
          <p:cNvSpPr txBox="1"/>
          <p:nvPr/>
        </p:nvSpPr>
        <p:spPr>
          <a:xfrm>
            <a:off x="279667" y="3429000"/>
            <a:ext cx="3919471" cy="199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Performance Opérationnelle</a:t>
            </a:r>
            <a:endParaRPr lang="fr-FR" sz="1400" dirty="0"/>
          </a:p>
          <a:p>
            <a:pPr lvl="0">
              <a:lnSpc>
                <a:spcPct val="150000"/>
              </a:lnSpc>
            </a:pPr>
            <a:r>
              <a:rPr lang="fr-FR" sz="1400" dirty="0"/>
              <a:t>Réduction de 40% du temps de traitement des anomalies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Augmentation de 25% de la réactivité des équipes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Diminution de 30% des temps de réunion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Standardisation accélérée des bonnes pratiques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49729BE-E6A1-4843-980B-52EC6EB4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53800" y="0"/>
            <a:ext cx="877900" cy="65842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661C57B-5B4B-4765-B320-F9C07826C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7926" y="1463360"/>
            <a:ext cx="1788269" cy="17882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679E746-5EA7-4139-A10D-8985608F1B5B}"/>
              </a:ext>
            </a:extLst>
          </p:cNvPr>
          <p:cNvSpPr/>
          <p:nvPr/>
        </p:nvSpPr>
        <p:spPr>
          <a:xfrm>
            <a:off x="4375961" y="3429000"/>
            <a:ext cx="4480264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Facilité d'Utilisation</a:t>
            </a:r>
            <a:endParaRPr lang="fr-FR" sz="1400" dirty="0"/>
          </a:p>
          <a:p>
            <a:pPr lvl="0">
              <a:lnSpc>
                <a:spcPct val="150000"/>
              </a:lnSpc>
            </a:pPr>
            <a:r>
              <a:rPr lang="fr-FR" sz="1400" dirty="0"/>
              <a:t>Interface intuitive adaptée à tous les utilisateurs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Application mobile native (iOS/Android)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Connexion sécurisée en temps réel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Formation intégrée et tutoriels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92B1CA-97BE-4552-A91F-94EA6E473F2B}"/>
              </a:ext>
            </a:extLst>
          </p:cNvPr>
          <p:cNvSpPr/>
          <p:nvPr/>
        </p:nvSpPr>
        <p:spPr>
          <a:xfrm>
            <a:off x="8231828" y="3429000"/>
            <a:ext cx="4720691" cy="167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400" b="1" dirty="0"/>
              <a:t>Déploiement Rapide</a:t>
            </a:r>
            <a:endParaRPr lang="fr-FR" sz="1400" dirty="0"/>
          </a:p>
          <a:p>
            <a:pPr lvl="0">
              <a:lnSpc>
                <a:spcPct val="150000"/>
              </a:lnSpc>
            </a:pPr>
            <a:r>
              <a:rPr lang="fr-FR" sz="1400" dirty="0"/>
              <a:t>Installation en moins de 2 semaines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Configuration personnalisée selon vos besoins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Intégration avec vos systèmes existants (ERP, MES)</a:t>
            </a:r>
          </a:p>
          <a:p>
            <a:pPr lvl="0">
              <a:lnSpc>
                <a:spcPct val="150000"/>
              </a:lnSpc>
            </a:pPr>
            <a:r>
              <a:rPr lang="fr-FR" sz="1400" dirty="0"/>
              <a:t>Support technique dédié</a:t>
            </a:r>
          </a:p>
        </p:txBody>
      </p:sp>
    </p:spTree>
    <p:extLst>
      <p:ext uri="{BB962C8B-B14F-4D97-AF65-F5344CB8AC3E}">
        <p14:creationId xmlns:p14="http://schemas.microsoft.com/office/powerpoint/2010/main" val="3275338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3500" y="857988"/>
            <a:ext cx="8505000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Nos offres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7</a:t>
            </a:fld>
            <a:endParaRPr lang="fr-FR" dirty="0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13694" y="1217190"/>
            <a:ext cx="1584108" cy="75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8830FA-5F0C-4C71-A792-E81DD716FE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00" y="-63205"/>
            <a:ext cx="877900" cy="658425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9A317E72-35C3-4050-819D-2120C54E0513}"/>
              </a:ext>
            </a:extLst>
          </p:cNvPr>
          <p:cNvSpPr txBox="1"/>
          <p:nvPr/>
        </p:nvSpPr>
        <p:spPr>
          <a:xfrm>
            <a:off x="4349000" y="1712853"/>
            <a:ext cx="3770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mPS</a:t>
            </a:r>
            <a:r>
              <a:rPr lang="fr-F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(</a:t>
            </a: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mlean</a:t>
            </a:r>
            <a:r>
              <a:rPr lang="fr-F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Production System)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mPShub</a:t>
            </a:r>
            <a:endParaRPr lang="fr-FR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mlean</a:t>
            </a:r>
            <a:r>
              <a:rPr lang="fr-FR" b="1" baseline="30000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 </a:t>
            </a: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Hoshin</a:t>
            </a:r>
            <a:r>
              <a:rPr lang="fr-FR" b="1" dirty="0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r-FR" b="1" dirty="0" err="1">
                <a:solidFill>
                  <a:srgbClr val="C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Kanri</a:t>
            </a:r>
            <a:endParaRPr lang="fr-FR" b="1" dirty="0">
              <a:solidFill>
                <a:srgbClr val="C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86E695-C259-48F8-90F2-342A7E69ADE9}"/>
              </a:ext>
            </a:extLst>
          </p:cNvPr>
          <p:cNvSpPr/>
          <p:nvPr/>
        </p:nvSpPr>
        <p:spPr>
          <a:xfrm>
            <a:off x="4426937" y="2854814"/>
            <a:ext cx="2934372" cy="1709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Services Inclus</a:t>
            </a:r>
            <a:endParaRPr lang="fr-FR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Formation des utilisateurs</a:t>
            </a:r>
            <a:endParaRPr lang="fr-FR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Support technique 24/7</a:t>
            </a:r>
            <a:endParaRPr lang="fr-FR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Mises à jour régulières</a:t>
            </a:r>
            <a:endParaRPr lang="fr-FR" sz="12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Sauvegarde cloud sécurisée</a:t>
            </a:r>
            <a:endParaRPr lang="fr-FR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BE93D-C612-4882-88FA-290D4EB594C1}"/>
              </a:ext>
            </a:extLst>
          </p:cNvPr>
          <p:cNvSpPr/>
          <p:nvPr/>
        </p:nvSpPr>
        <p:spPr>
          <a:xfrm>
            <a:off x="7715483" y="4317656"/>
            <a:ext cx="3903216" cy="167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Sécurité et Conformité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Hébergement sécurisé (ISO 27001)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Conforme RGPD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Traçabilité complète des actions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kern="0" dirty="0">
                <a:latin typeface="Calibri" panose="020F0502020204030204" pitchFamily="34" charset="0"/>
                <a:cs typeface="Calibri" panose="020F0502020204030204" pitchFamily="34" charset="0"/>
              </a:rPr>
              <a:t>Backup quotidien automatisé</a:t>
            </a:r>
          </a:p>
        </p:txBody>
      </p:sp>
      <p:pic>
        <p:nvPicPr>
          <p:cNvPr id="13" name="Picture 2" descr="Notre offre - Quelle est notre proposition de valeur, notre offre de  services">
            <a:extLst>
              <a:ext uri="{FF2B5EF4-FFF2-40B4-BE49-F238E27FC236}">
                <a16:creationId xmlns:a16="http://schemas.microsoft.com/office/drawing/2014/main" id="{E070A6C9-C450-419C-AAF1-C690811F8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267" y="1990403"/>
            <a:ext cx="2679583" cy="217109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AE2EC5-E1E0-4326-AC9B-E73B768E7804}"/>
              </a:ext>
            </a:extLst>
          </p:cNvPr>
          <p:cNvSpPr/>
          <p:nvPr/>
        </p:nvSpPr>
        <p:spPr>
          <a:xfrm>
            <a:off x="7715483" y="2856712"/>
            <a:ext cx="4533434" cy="1280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Success Stories</a:t>
            </a:r>
            <a:endParaRPr lang="fr-MA" sz="1100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200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Groupe Automobile : Déploiement sur 12 sites en 3 mois</a:t>
            </a:r>
            <a:endParaRPr lang="fr-MA" sz="1100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200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Industrie Pharmaceutique : ROI atteint en 6 mois</a:t>
            </a:r>
            <a:endParaRPr lang="fr-MA" sz="1100" kern="1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200" kern="0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Agroalimentaire : Réduction de 45% des temps de non-qualité</a:t>
            </a:r>
            <a:endParaRPr lang="fr-MA" sz="1100" kern="100" dirty="0">
              <a:solidFill>
                <a:srgbClr val="C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347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860" y="828025"/>
            <a:ext cx="2634822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Nos offres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8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2449" y="1167355"/>
            <a:ext cx="1620146" cy="4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549729BE-E6A1-4843-980B-52EC6EB401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14100" y="0"/>
            <a:ext cx="877900" cy="658425"/>
          </a:xfrm>
          <a:prstGeom prst="rect">
            <a:avLst/>
          </a:prstGeom>
        </p:spPr>
      </p:pic>
      <p:sp>
        <p:nvSpPr>
          <p:cNvPr id="10" name="TextBox 21">
            <a:extLst>
              <a:ext uri="{FF2B5EF4-FFF2-40B4-BE49-F238E27FC236}">
                <a16:creationId xmlns:a16="http://schemas.microsoft.com/office/drawing/2014/main" id="{8A1B5299-4241-4F14-BC3D-96C6C76EFD54}"/>
              </a:ext>
            </a:extLst>
          </p:cNvPr>
          <p:cNvSpPr txBox="1"/>
          <p:nvPr/>
        </p:nvSpPr>
        <p:spPr>
          <a:xfrm>
            <a:off x="941591" y="1886209"/>
            <a:ext cx="3768330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fr-FR" sz="1600" dirty="0" err="1"/>
              <a:t>mlean</a:t>
            </a:r>
            <a:r>
              <a:rPr lang="fr-FR" sz="1600" baseline="30000" dirty="0"/>
              <a:t> </a:t>
            </a:r>
            <a:r>
              <a:rPr lang="fr-FR" sz="1600" dirty="0"/>
              <a:t> Production System(mPS)  </a:t>
            </a:r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3A19848A-FB93-4AA2-A053-CC60DC0CAB8C}"/>
              </a:ext>
            </a:extLst>
          </p:cNvPr>
          <p:cNvSpPr txBox="1"/>
          <p:nvPr/>
        </p:nvSpPr>
        <p:spPr>
          <a:xfrm>
            <a:off x="903082" y="2224763"/>
            <a:ext cx="5041096" cy="7848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679200">
              <a:lnSpc>
                <a:spcPct val="150000"/>
              </a:lnSpc>
              <a:spcAft>
                <a:spcPts val="1800"/>
              </a:spcAft>
            </a:pPr>
            <a:r>
              <a:rPr lang="fr-FR" sz="1000" b="1" dirty="0">
                <a:latin typeface="Poppins" pitchFamily="2" charset="77"/>
                <a:cs typeface="Poppins" pitchFamily="2" charset="77"/>
              </a:rPr>
              <a:t>mPS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numérise 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et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centralise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les processus d’amélioration continue depuis votre usine.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6C37BDC9-D489-482D-B156-9AEC12C0026B}"/>
              </a:ext>
            </a:extLst>
          </p:cNvPr>
          <p:cNvSpPr txBox="1"/>
          <p:nvPr/>
        </p:nvSpPr>
        <p:spPr>
          <a:xfrm>
            <a:off x="903082" y="1375720"/>
            <a:ext cx="3043354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CC0000"/>
                </a:solidFill>
                <a:latin typeface="Poppins SemiBold" pitchFamily="2" charset="77"/>
                <a:cs typeface="Poppins SemiBold" pitchFamily="2" charset="77"/>
              </a:rPr>
              <a:t>Au niveau de l'usine</a:t>
            </a: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E6F57843-884D-4CA0-A013-37443A98939B}"/>
              </a:ext>
            </a:extLst>
          </p:cNvPr>
          <p:cNvSpPr txBox="1"/>
          <p:nvPr/>
        </p:nvSpPr>
        <p:spPr>
          <a:xfrm>
            <a:off x="6532741" y="2061186"/>
            <a:ext cx="3044583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fr-FR" sz="1600" dirty="0"/>
              <a:t>mPShub</a:t>
            </a:r>
          </a:p>
        </p:txBody>
      </p:sp>
      <p:sp>
        <p:nvSpPr>
          <p:cNvPr id="14" name="CuadroTexto 9">
            <a:extLst>
              <a:ext uri="{FF2B5EF4-FFF2-40B4-BE49-F238E27FC236}">
                <a16:creationId xmlns:a16="http://schemas.microsoft.com/office/drawing/2014/main" id="{686A5480-61D6-4A1D-80B2-8C06DC9AC94C}"/>
              </a:ext>
            </a:extLst>
          </p:cNvPr>
          <p:cNvSpPr txBox="1"/>
          <p:nvPr/>
        </p:nvSpPr>
        <p:spPr>
          <a:xfrm>
            <a:off x="6532741" y="2407085"/>
            <a:ext cx="2647006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679200">
              <a:lnSpc>
                <a:spcPct val="150000"/>
              </a:lnSpc>
              <a:spcAft>
                <a:spcPts val="1800"/>
              </a:spcAft>
            </a:pPr>
            <a:r>
              <a:rPr lang="fr-FR" sz="1000" dirty="0">
                <a:latin typeface="Poppins" pitchFamily="2" charset="77"/>
                <a:cs typeface="Poppins" pitchFamily="2" charset="77"/>
              </a:rPr>
              <a:t>Vous avez instauré le </a:t>
            </a:r>
            <a:r>
              <a:rPr lang="fr-FR" sz="1000" b="1" dirty="0">
                <a:latin typeface="Poppins" pitchFamily="2" charset="77"/>
                <a:cs typeface="Poppins" pitchFamily="2" charset="77"/>
              </a:rPr>
              <a:t>mPS 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au sein de vos usines, mais vous avez besoin de gagner en efficacité. Le </a:t>
            </a:r>
            <a:r>
              <a:rPr lang="fr-FR" sz="1000" b="1" dirty="0">
                <a:latin typeface="Poppins" pitchFamily="2" charset="77"/>
                <a:cs typeface="Poppins" pitchFamily="2" charset="77"/>
              </a:rPr>
              <a:t>mPShub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crée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des synergies,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compare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les bonnes pratiques et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identifie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le point de référence au sein de vos usines de production.</a:t>
            </a:r>
            <a:endParaRPr kumimoji="0" lang="fr-FR" sz="1000" u="none" strike="noStrike" cap="none" spc="0" normalizeH="0" baseline="0" dirty="0">
              <a:effectLst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5" name="TextBox 21">
            <a:extLst>
              <a:ext uri="{FF2B5EF4-FFF2-40B4-BE49-F238E27FC236}">
                <a16:creationId xmlns:a16="http://schemas.microsoft.com/office/drawing/2014/main" id="{E4E712B7-5759-4249-A971-F4AC23950544}"/>
              </a:ext>
            </a:extLst>
          </p:cNvPr>
          <p:cNvSpPr txBox="1"/>
          <p:nvPr/>
        </p:nvSpPr>
        <p:spPr>
          <a:xfrm>
            <a:off x="6544113" y="1486099"/>
            <a:ext cx="4426678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CC0000"/>
                </a:solidFill>
                <a:latin typeface="Poppins SemiBold" pitchFamily="2" charset="77"/>
                <a:cs typeface="Poppins SemiBold" pitchFamily="2" charset="77"/>
                <a:sym typeface="Poppins Light"/>
              </a:rPr>
              <a:t>Au niveau de l’entreprise</a:t>
            </a:r>
            <a:endParaRPr lang="fr-FR" sz="2000" dirty="0">
              <a:solidFill>
                <a:srgbClr val="CC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16" name="TextBox 21">
            <a:extLst>
              <a:ext uri="{FF2B5EF4-FFF2-40B4-BE49-F238E27FC236}">
                <a16:creationId xmlns:a16="http://schemas.microsoft.com/office/drawing/2014/main" id="{E8BAD758-4669-410A-8795-AF1D3C070A43}"/>
              </a:ext>
            </a:extLst>
          </p:cNvPr>
          <p:cNvSpPr txBox="1"/>
          <p:nvPr/>
        </p:nvSpPr>
        <p:spPr>
          <a:xfrm>
            <a:off x="6555527" y="4387016"/>
            <a:ext cx="3136088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rPr lang="fr-FR" sz="1600" dirty="0" err="1"/>
              <a:t>mlean</a:t>
            </a:r>
            <a:r>
              <a:rPr lang="fr-FR" sz="1600" baseline="30000" dirty="0"/>
              <a:t>  </a:t>
            </a:r>
            <a:r>
              <a:rPr lang="fr-FR" sz="1600" dirty="0"/>
              <a:t>Hoshin Kanri</a:t>
            </a:r>
          </a:p>
        </p:txBody>
      </p:sp>
      <p:sp>
        <p:nvSpPr>
          <p:cNvPr id="17" name="CuadroTexto 12">
            <a:extLst>
              <a:ext uri="{FF2B5EF4-FFF2-40B4-BE49-F238E27FC236}">
                <a16:creationId xmlns:a16="http://schemas.microsoft.com/office/drawing/2014/main" id="{C20A2460-7439-4188-B26C-D8207FFE2F70}"/>
              </a:ext>
            </a:extLst>
          </p:cNvPr>
          <p:cNvSpPr txBox="1"/>
          <p:nvPr/>
        </p:nvSpPr>
        <p:spPr>
          <a:xfrm>
            <a:off x="6555527" y="4714626"/>
            <a:ext cx="2634469" cy="17081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defTabSz="679200">
              <a:lnSpc>
                <a:spcPct val="150000"/>
              </a:lnSpc>
              <a:spcAft>
                <a:spcPts val="1800"/>
              </a:spcAft>
            </a:pPr>
            <a:r>
              <a:rPr lang="fr-FR" sz="1000" dirty="0">
                <a:latin typeface="Poppins" pitchFamily="2" charset="77"/>
                <a:cs typeface="Poppins" pitchFamily="2" charset="77"/>
              </a:rPr>
              <a:t>Déployez des objectifs stratégiques ou créez votre plan d’ensemble avec la solution web </a:t>
            </a:r>
            <a:r>
              <a:rPr lang="fr-FR" sz="1000" dirty="0" err="1">
                <a:latin typeface="Poppins" pitchFamily="2" charset="77"/>
                <a:cs typeface="Poppins" pitchFamily="2" charset="77"/>
              </a:rPr>
              <a:t>mlean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Hoshin Kanri. </a:t>
            </a:r>
            <a:r>
              <a:rPr lang="fr-FR" sz="1000" b="1" dirty="0" err="1">
                <a:latin typeface="Poppins" pitchFamily="2" charset="77"/>
                <a:cs typeface="Poppins" pitchFamily="2" charset="77"/>
              </a:rPr>
              <a:t>mlean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a 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reproduit 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et s</a:t>
            </a:r>
            <a:r>
              <a:rPr lang="fr-FR" sz="1000" b="1" i="1" dirty="0">
                <a:latin typeface="Poppins" pitchFamily="2" charset="77"/>
                <a:cs typeface="Poppins" pitchFamily="2" charset="77"/>
              </a:rPr>
              <a:t>ynthétisé</a:t>
            </a:r>
            <a:r>
              <a:rPr lang="fr-FR" sz="1000" dirty="0">
                <a:latin typeface="Poppins" pitchFamily="2" charset="77"/>
                <a:cs typeface="Poppins" pitchFamily="2" charset="77"/>
              </a:rPr>
              <a:t> la méthodologie de mise en œuvre Hoshin Kanri dans une application web.</a:t>
            </a:r>
            <a:endParaRPr kumimoji="0" lang="fr-FR" sz="1000" u="none" strike="noStrike" cap="none" spc="0" normalizeH="0" baseline="0" dirty="0">
              <a:effectLst/>
              <a:uFillTx/>
              <a:latin typeface="Poppins" pitchFamily="2" charset="77"/>
              <a:cs typeface="Poppins" pitchFamily="2" charset="77"/>
              <a:sym typeface="Arial"/>
            </a:endParaRPr>
          </a:p>
        </p:txBody>
      </p:sp>
      <p:sp>
        <p:nvSpPr>
          <p:cNvPr id="19" name="TextBox 21">
            <a:extLst>
              <a:ext uri="{FF2B5EF4-FFF2-40B4-BE49-F238E27FC236}">
                <a16:creationId xmlns:a16="http://schemas.microsoft.com/office/drawing/2014/main" id="{C9822248-534B-4972-9A04-93CDB405D878}"/>
              </a:ext>
            </a:extLst>
          </p:cNvPr>
          <p:cNvSpPr txBox="1"/>
          <p:nvPr/>
        </p:nvSpPr>
        <p:spPr>
          <a:xfrm>
            <a:off x="6544113" y="3972216"/>
            <a:ext cx="5291765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0340" rIns="40340">
            <a:spAutoFit/>
          </a:bodyPr>
          <a:lstStyle>
            <a:lvl1pPr>
              <a:defRPr sz="1400" b="1">
                <a:solidFill>
                  <a:srgbClr val="161616"/>
                </a:solidFill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2000" dirty="0">
                <a:solidFill>
                  <a:srgbClr val="CC0000"/>
                </a:solidFill>
                <a:latin typeface="Poppins SemiBold" pitchFamily="2" charset="77"/>
                <a:cs typeface="Poppins SemiBold" pitchFamily="2" charset="77"/>
                <a:sym typeface="Poppins Light"/>
              </a:rPr>
              <a:t>Au niveau de l’usine et de l’entreprise</a:t>
            </a:r>
            <a:endParaRPr lang="fr-FR" sz="2000" dirty="0">
              <a:solidFill>
                <a:srgbClr val="CC0000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20" name="Imagen 6">
            <a:extLst>
              <a:ext uri="{FF2B5EF4-FFF2-40B4-BE49-F238E27FC236}">
                <a16:creationId xmlns:a16="http://schemas.microsoft.com/office/drawing/2014/main" id="{9C0B62F7-C501-4003-AD40-38F232EE5C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1026" y="2365850"/>
            <a:ext cx="2674191" cy="1264066"/>
          </a:xfrm>
          <a:prstGeom prst="rect">
            <a:avLst/>
          </a:prstGeom>
        </p:spPr>
      </p:pic>
      <p:pic>
        <p:nvPicPr>
          <p:cNvPr id="21" name="Imagen 17">
            <a:extLst>
              <a:ext uri="{FF2B5EF4-FFF2-40B4-BE49-F238E27FC236}">
                <a16:creationId xmlns:a16="http://schemas.microsoft.com/office/drawing/2014/main" id="{DA857850-2BF7-4C0B-A8F7-EDA42D782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5707" y="4547303"/>
            <a:ext cx="2692178" cy="1614780"/>
          </a:xfrm>
          <a:prstGeom prst="rect">
            <a:avLst/>
          </a:prstGeom>
        </p:spPr>
      </p:pic>
      <p:pic>
        <p:nvPicPr>
          <p:cNvPr id="22" name="Imagen 7">
            <a:extLst>
              <a:ext uri="{FF2B5EF4-FFF2-40B4-BE49-F238E27FC236}">
                <a16:creationId xmlns:a16="http://schemas.microsoft.com/office/drawing/2014/main" id="{825144A2-E777-4939-A27F-C04541418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115" y="2673696"/>
            <a:ext cx="6245701" cy="32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02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304E83-A4F0-49C5-BB01-F5773509A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51" y="1062031"/>
            <a:ext cx="3433875" cy="3240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b="1" dirty="0"/>
              <a:t>Démarrer avec Mlean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E6AC9832-FB01-464A-9824-61887B77997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fr-FR" smtClean="0"/>
              <a:pPr rtl="0"/>
              <a:t>9</a:t>
            </a:fld>
            <a:endParaRPr lang="fr-FR"/>
          </a:p>
        </p:txBody>
      </p:sp>
      <p:sp>
        <p:nvSpPr>
          <p:cNvPr id="27" name="Rectangle 11" descr="Bloc d’accentuation gauche">
            <a:extLst>
              <a:ext uri="{FF2B5EF4-FFF2-40B4-BE49-F238E27FC236}">
                <a16:creationId xmlns:a16="http://schemas.microsoft.com/office/drawing/2014/main" id="{A2B41C1C-3EC3-49BD-B8B4-CB7EBBF1FF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43499" y="1492717"/>
            <a:ext cx="3314427" cy="755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/>
            <a:endParaRPr lang="fr-FR" sz="135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8830FA-5F0C-4C71-A792-E81DD716FE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29512" y="62144"/>
            <a:ext cx="877900" cy="65842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A6B9B39-3B0C-467A-B8D6-A8AC3E07F124}"/>
              </a:ext>
            </a:extLst>
          </p:cNvPr>
          <p:cNvSpPr txBox="1"/>
          <p:nvPr/>
        </p:nvSpPr>
        <p:spPr>
          <a:xfrm>
            <a:off x="5871159" y="2304276"/>
            <a:ext cx="5619750" cy="24683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Démonstration personnalisée gratuite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Projet pilote sur 30 jours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Déploiement progressif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fr-FR" sz="2000" dirty="0"/>
              <a:t>4Support continu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D9EFF0E-50A5-426D-A24F-6CFA5003E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2043" r="22043"/>
          <a:stretch/>
        </p:blipFill>
        <p:spPr bwMode="auto">
          <a:xfrm>
            <a:off x="1676522" y="2094619"/>
            <a:ext cx="3528931" cy="285926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465429"/>
      </p:ext>
    </p:extLst>
  </p:cSld>
  <p:clrMapOvr>
    <a:masterClrMapping/>
  </p:clrMapOvr>
</p:sld>
</file>

<file path=ppt/theme/theme1.xml><?xml version="1.0" encoding="utf-8"?>
<a:theme xmlns:a="http://schemas.openxmlformats.org/drawingml/2006/main" name="2_Thème Office">
  <a:themeElements>
    <a:clrScheme name="Personnalisé 10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C00000"/>
      </a:accent1>
      <a:accent2>
        <a:srgbClr val="D3D3D3"/>
      </a:accent2>
      <a:accent3>
        <a:srgbClr val="EBEBEB"/>
      </a:accent3>
      <a:accent4>
        <a:srgbClr val="477575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Akditech présentation</Template>
  <TotalTime>135</TotalTime>
  <Words>702</Words>
  <Application>Microsoft Office PowerPoint</Application>
  <PresentationFormat>Grand écran</PresentationFormat>
  <Paragraphs>135</Paragraphs>
  <Slides>11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</vt:i4>
      </vt:variant>
    </vt:vector>
  </HeadingPairs>
  <TitlesOfParts>
    <vt:vector size="27" baseType="lpstr">
      <vt:lpstr>Algerian</vt:lpstr>
      <vt:lpstr>Arial</vt:lpstr>
      <vt:lpstr>Book Antiqua</vt:lpstr>
      <vt:lpstr>Calibri</vt:lpstr>
      <vt:lpstr>Calibri Light</vt:lpstr>
      <vt:lpstr>Lucida Sans Typewriter</vt:lpstr>
      <vt:lpstr>Poppins</vt:lpstr>
      <vt:lpstr>Poppins Light</vt:lpstr>
      <vt:lpstr>Poppins SemiBold</vt:lpstr>
      <vt:lpstr>Symbol</vt:lpstr>
      <vt:lpstr>Times New Roman</vt:lpstr>
      <vt:lpstr>Trebuchet MS</vt:lpstr>
      <vt:lpstr>Wingdings</vt:lpstr>
      <vt:lpstr>2_Thème Office</vt:lpstr>
      <vt:lpstr>Thème Office</vt:lpstr>
      <vt:lpstr>1_Thème Office</vt:lpstr>
      <vt:lpstr>Mlean</vt:lpstr>
      <vt:lpstr>Sommaire</vt:lpstr>
      <vt:lpstr>Votre besoin</vt:lpstr>
      <vt:lpstr>Notre solution</vt:lpstr>
      <vt:lpstr>Fonctionnalités</vt:lpstr>
      <vt:lpstr>Avantages </vt:lpstr>
      <vt:lpstr>Nos offres</vt:lpstr>
      <vt:lpstr>Nos offres</vt:lpstr>
      <vt:lpstr>Démarrer avec Mlean</vt:lpstr>
      <vt:lpstr>Références</vt:lpstr>
      <vt:lpstr>Présentation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RAMAQS Consulting</dc:title>
  <dc:subject/>
  <dc:creator/>
  <cp:keywords/>
  <dc:description>generated using python-pptx</dc:description>
  <cp:lastModifiedBy>Khalil BOUBRAIK</cp:lastModifiedBy>
  <cp:revision>22</cp:revision>
  <dcterms:created xsi:type="dcterms:W3CDTF">2013-01-27T09:14:16Z</dcterms:created>
  <dcterms:modified xsi:type="dcterms:W3CDTF">2025-01-13T16:51:07Z</dcterms:modified>
  <cp:category/>
</cp:coreProperties>
</file>